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284"/>
            <a:ext cx="10515600" cy="123840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6F7C31-C1AE-4165-9BCC-352C829B3E7D}"/>
              </a:ext>
            </a:extLst>
          </p:cNvPr>
          <p:cNvSpPr/>
          <p:nvPr userDrawn="1"/>
        </p:nvSpPr>
        <p:spPr>
          <a:xfrm>
            <a:off x="147484" y="0"/>
            <a:ext cx="120445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1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1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1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1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1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Chapter 9. Education and continuous professional development: shaping the future of PRM. Eur J Phys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</a:rPr>
              <a:t> Med. 2018 Apr;54(2):279-286</a:t>
            </a:r>
            <a:r>
              <a:rPr lang="it-IT" sz="11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-prm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9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55355AEB-944E-489D-8883-790C110A10C7}"/>
              </a:ext>
            </a:extLst>
          </p:cNvPr>
          <p:cNvSpPr txBox="1">
            <a:spLocks/>
          </p:cNvSpPr>
          <p:nvPr/>
        </p:nvSpPr>
        <p:spPr>
          <a:xfrm>
            <a:off x="6392971" y="1962307"/>
            <a:ext cx="5407434" cy="2889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PRACTICE OF PHYSICAL AND REHABILITATION MEDICINE IN EUROPE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Education and continuous professional development: shaping the future of PRM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6C89B18-AB9B-4FF5-82C4-3965005F3211}"/>
              </a:ext>
            </a:extLst>
          </p:cNvPr>
          <p:cNvSpPr txBox="1"/>
          <p:nvPr/>
        </p:nvSpPr>
        <p:spPr>
          <a:xfrm>
            <a:off x="0" y="6337662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9. Education and continuous professional development: shaping the future of PRM.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Apr;54(2):279-286.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10.23736/S1973-9087.18.05153-5.</a:t>
            </a:r>
            <a:endParaRPr lang="it-IT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Certification</a:t>
            </a:r>
            <a:r>
              <a:rPr lang="hr-HR" sz="4000" dirty="0"/>
              <a:t> </a:t>
            </a:r>
            <a:r>
              <a:rPr lang="hr-HR" sz="4000" dirty="0" err="1"/>
              <a:t>procedures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49859"/>
            <a:ext cx="10515600" cy="44593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dirty="0" err="1"/>
              <a:t>Specialists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freedom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mobility</a:t>
            </a:r>
            <a:r>
              <a:rPr lang="hr-HR" dirty="0"/>
              <a:t> </a:t>
            </a:r>
            <a:r>
              <a:rPr lang="hr-HR" dirty="0" err="1"/>
              <a:t>across</a:t>
            </a:r>
            <a:r>
              <a:rPr lang="hr-HR" dirty="0"/>
              <a:t> UEMS </a:t>
            </a:r>
            <a:r>
              <a:rPr lang="hr-HR" dirty="0" err="1"/>
              <a:t>member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</a:t>
            </a:r>
            <a:r>
              <a:rPr lang="hr-HR" dirty="0"/>
              <a:t> are </a:t>
            </a:r>
            <a:r>
              <a:rPr lang="hr-HR" dirty="0" err="1"/>
              <a:t>currently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20.000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 </a:t>
            </a:r>
            <a:r>
              <a:rPr lang="hr-HR" dirty="0" err="1"/>
              <a:t>and</a:t>
            </a:r>
            <a:r>
              <a:rPr lang="hr-HR" dirty="0"/>
              <a:t> 3.000 PRM </a:t>
            </a:r>
            <a:r>
              <a:rPr lang="hr-HR" dirty="0" err="1"/>
              <a:t>trainees</a:t>
            </a:r>
            <a:r>
              <a:rPr lang="hr-HR" dirty="0"/>
              <a:t>;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3.897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European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certified</a:t>
            </a:r>
            <a:r>
              <a:rPr lang="hr-HR" dirty="0"/>
              <a:t> </a:t>
            </a:r>
            <a:r>
              <a:rPr lang="hr-HR" dirty="0" err="1"/>
              <a:t>since</a:t>
            </a:r>
            <a:r>
              <a:rPr lang="hr-HR" dirty="0"/>
              <a:t> 1993, 1.094 are </a:t>
            </a:r>
            <a:r>
              <a:rPr lang="hr-HR" dirty="0" err="1"/>
              <a:t>active</a:t>
            </a:r>
            <a:r>
              <a:rPr lang="hr-HR" dirty="0"/>
              <a:t> </a:t>
            </a:r>
            <a:r>
              <a:rPr lang="hr-HR" dirty="0" err="1"/>
              <a:t>Fellows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European </a:t>
            </a:r>
            <a:r>
              <a:rPr lang="hr-HR" dirty="0" err="1"/>
              <a:t>Board</a:t>
            </a:r>
            <a:r>
              <a:rPr lang="hr-HR" dirty="0"/>
              <a:t>: 260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status </a:t>
            </a:r>
            <a:r>
              <a:rPr lang="hr-HR" dirty="0" err="1"/>
              <a:t>of</a:t>
            </a:r>
            <a:r>
              <a:rPr lang="hr-HR" dirty="0"/>
              <a:t> Senior </a:t>
            </a:r>
            <a:r>
              <a:rPr lang="hr-HR" dirty="0" err="1"/>
              <a:t>Fellows</a:t>
            </a:r>
            <a:r>
              <a:rPr lang="hr-HR" dirty="0"/>
              <a:t>; 24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sites</a:t>
            </a:r>
            <a:r>
              <a:rPr lang="hr-HR" dirty="0"/>
              <a:t> are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certified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for PRM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European standard.</a:t>
            </a:r>
          </a:p>
          <a:p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has</a:t>
            </a:r>
            <a:r>
              <a:rPr lang="hr-HR" dirty="0"/>
              <a:t> a </a:t>
            </a:r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specification</a:t>
            </a:r>
            <a:r>
              <a:rPr lang="hr-HR" dirty="0"/>
              <a:t> on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postgraduate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for PRM-</a:t>
            </a:r>
            <a:r>
              <a:rPr lang="hr-HR" dirty="0" err="1"/>
              <a:t>specialists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curriculum</a:t>
            </a:r>
            <a:r>
              <a:rPr lang="hr-HR" dirty="0"/>
              <a:t> for </a:t>
            </a:r>
            <a:r>
              <a:rPr lang="hr-HR" dirty="0" err="1"/>
              <a:t>postgraduate</a:t>
            </a:r>
            <a:r>
              <a:rPr lang="hr-HR" dirty="0"/>
              <a:t> </a:t>
            </a:r>
            <a:r>
              <a:rPr lang="hr-HR" dirty="0" err="1"/>
              <a:t>education</a:t>
            </a:r>
            <a:endParaRPr lang="hr-HR" dirty="0"/>
          </a:p>
          <a:p>
            <a:pPr lvl="1"/>
            <a:r>
              <a:rPr lang="hr-HR" dirty="0"/>
              <a:t>a </a:t>
            </a:r>
            <a:r>
              <a:rPr lang="hr-HR" dirty="0" err="1"/>
              <a:t>specimen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at </a:t>
            </a:r>
            <a:r>
              <a:rPr lang="hr-HR" dirty="0" err="1"/>
              <a:t>least</a:t>
            </a:r>
            <a:r>
              <a:rPr lang="hr-HR" dirty="0"/>
              <a:t> </a:t>
            </a:r>
            <a:r>
              <a:rPr lang="hr-HR" dirty="0" err="1"/>
              <a:t>four</a:t>
            </a:r>
            <a:r>
              <a:rPr lang="hr-HR" dirty="0"/>
              <a:t> </a:t>
            </a:r>
            <a:r>
              <a:rPr lang="hr-HR" dirty="0" err="1"/>
              <a:t>years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PRM </a:t>
            </a:r>
            <a:r>
              <a:rPr lang="hr-HR" dirty="0" err="1"/>
              <a:t>department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uniform</a:t>
            </a:r>
            <a:r>
              <a:rPr lang="hr-HR" dirty="0"/>
              <a:t> </a:t>
            </a:r>
            <a:r>
              <a:rPr lang="hr-HR" dirty="0" err="1"/>
              <a:t>official</a:t>
            </a:r>
            <a:r>
              <a:rPr lang="hr-HR" dirty="0"/>
              <a:t> </a:t>
            </a:r>
            <a:r>
              <a:rPr lang="hr-HR" dirty="0" err="1"/>
              <a:t>logbook</a:t>
            </a:r>
            <a:endParaRPr lang="hr-HR" dirty="0"/>
          </a:p>
          <a:p>
            <a:pPr lvl="1"/>
            <a:r>
              <a:rPr lang="hr-HR" dirty="0"/>
              <a:t>a single </a:t>
            </a:r>
            <a:r>
              <a:rPr lang="hr-HR" dirty="0" err="1"/>
              <a:t>written</a:t>
            </a:r>
            <a:r>
              <a:rPr lang="hr-HR" dirty="0"/>
              <a:t> </a:t>
            </a:r>
            <a:r>
              <a:rPr lang="hr-HR" dirty="0" err="1"/>
              <a:t>annual</a:t>
            </a:r>
            <a:r>
              <a:rPr lang="hr-HR" dirty="0"/>
              <a:t> </a:t>
            </a:r>
            <a:r>
              <a:rPr lang="hr-HR" dirty="0" err="1"/>
              <a:t>examination</a:t>
            </a:r>
            <a:endParaRPr lang="hr-HR" dirty="0"/>
          </a:p>
          <a:p>
            <a:pPr lvl="1"/>
            <a:r>
              <a:rPr lang="hr-HR" dirty="0"/>
              <a:t>a system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managers</a:t>
            </a:r>
            <a:r>
              <a:rPr lang="hr-HR" dirty="0"/>
              <a:t> for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accreditation</a:t>
            </a:r>
            <a:endParaRPr lang="hr-HR" dirty="0"/>
          </a:p>
          <a:p>
            <a:pPr lvl="1"/>
            <a:r>
              <a:rPr lang="hr-HR" dirty="0"/>
              <a:t>standard </a:t>
            </a:r>
            <a:r>
              <a:rPr lang="hr-HR" dirty="0" err="1"/>
              <a:t>rules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trainers</a:t>
            </a:r>
            <a:endParaRPr lang="hr-HR" dirty="0"/>
          </a:p>
          <a:p>
            <a:pPr lvl="1"/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sites</a:t>
            </a:r>
            <a:endParaRPr lang="hr-HR" dirty="0"/>
          </a:p>
          <a:p>
            <a:pPr lvl="1"/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development </a:t>
            </a:r>
            <a:r>
              <a:rPr lang="hr-HR" dirty="0" err="1"/>
              <a:t>covering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system</a:t>
            </a:r>
          </a:p>
          <a:p>
            <a:r>
              <a:rPr lang="hr-HR" dirty="0" err="1"/>
              <a:t>Further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regulations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system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found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UEMS PRM </a:t>
            </a:r>
            <a:r>
              <a:rPr lang="hr-HR" dirty="0" err="1"/>
              <a:t>Section`s</a:t>
            </a:r>
            <a:r>
              <a:rPr lang="hr-HR" dirty="0"/>
              <a:t> </a:t>
            </a:r>
            <a:r>
              <a:rPr lang="hr-HR" dirty="0" err="1"/>
              <a:t>website</a:t>
            </a:r>
            <a:r>
              <a:rPr lang="hr-HR" dirty="0"/>
              <a:t> </a:t>
            </a:r>
            <a:r>
              <a:rPr lang="hr-HR" u="sng" dirty="0">
                <a:hlinkClick r:id="rId2"/>
              </a:rPr>
              <a:t>www.euro-prm.org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226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Undergraduate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437694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care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treated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virtually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 </a:t>
            </a:r>
            <a:r>
              <a:rPr lang="hr-HR" dirty="0" err="1"/>
              <a:t>express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- as a </a:t>
            </a:r>
            <a:r>
              <a:rPr lang="hr-HR" dirty="0" err="1"/>
              <a:t>result</a:t>
            </a:r>
            <a:r>
              <a:rPr lang="hr-HR" dirty="0"/>
              <a:t>,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gain</a:t>
            </a:r>
            <a:r>
              <a:rPr lang="hr-HR" dirty="0"/>
              <a:t> a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well-trained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teach</a:t>
            </a:r>
            <a:r>
              <a:rPr lang="hr-HR" dirty="0"/>
              <a:t> PRM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undergraduate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faculties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topics</a:t>
            </a:r>
            <a:r>
              <a:rPr lang="hr-HR" dirty="0"/>
              <a:t> are </a:t>
            </a:r>
            <a:r>
              <a:rPr lang="hr-HR" dirty="0" err="1"/>
              <a:t>required</a:t>
            </a:r>
            <a:r>
              <a:rPr lang="hr-HR" dirty="0"/>
              <a:t> as a minimum: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bio-</a:t>
            </a:r>
            <a:r>
              <a:rPr lang="hr-HR" dirty="0" err="1"/>
              <a:t>psycho</a:t>
            </a:r>
            <a:r>
              <a:rPr lang="hr-HR" dirty="0"/>
              <a:t>-</a:t>
            </a:r>
            <a:r>
              <a:rPr lang="hr-HR" dirty="0" err="1"/>
              <a:t>social</a:t>
            </a:r>
            <a:r>
              <a:rPr lang="hr-HR" dirty="0"/>
              <a:t> model </a:t>
            </a:r>
            <a:r>
              <a:rPr lang="hr-HR" dirty="0" err="1"/>
              <a:t>of</a:t>
            </a:r>
            <a:r>
              <a:rPr lang="hr-HR" dirty="0"/>
              <a:t> ICF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organization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adverse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recovery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potential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physiotherapy</a:t>
            </a:r>
            <a:r>
              <a:rPr lang="hr-HR" dirty="0"/>
              <a:t>, </a:t>
            </a:r>
            <a:r>
              <a:rPr lang="hr-HR" dirty="0" err="1"/>
              <a:t>occupational</a:t>
            </a:r>
            <a:r>
              <a:rPr lang="hr-HR" dirty="0"/>
              <a:t> therapy, (</a:t>
            </a:r>
            <a:r>
              <a:rPr lang="hr-HR" dirty="0" err="1"/>
              <a:t>neuro</a:t>
            </a:r>
            <a:r>
              <a:rPr lang="hr-HR" dirty="0"/>
              <a:t>)</a:t>
            </a:r>
            <a:r>
              <a:rPr lang="hr-HR" dirty="0" err="1"/>
              <a:t>psychology</a:t>
            </a:r>
            <a:r>
              <a:rPr lang="hr-HR" dirty="0"/>
              <a:t>, </a:t>
            </a:r>
            <a:r>
              <a:rPr lang="hr-HR" dirty="0" err="1"/>
              <a:t>speech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therapy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therapies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drug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, </a:t>
            </a:r>
            <a:r>
              <a:rPr lang="hr-HR" dirty="0" err="1"/>
              <a:t>prevent</a:t>
            </a:r>
            <a:r>
              <a:rPr lang="hr-HR" dirty="0"/>
              <a:t> </a:t>
            </a:r>
            <a:r>
              <a:rPr lang="hr-HR" dirty="0" err="1"/>
              <a:t>complications</a:t>
            </a:r>
            <a:r>
              <a:rPr lang="hr-HR" dirty="0"/>
              <a:t>, </a:t>
            </a:r>
            <a:r>
              <a:rPr lang="hr-HR" dirty="0" err="1"/>
              <a:t>alleviate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source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discomfort</a:t>
            </a:r>
            <a:endParaRPr lang="hr-HR" dirty="0"/>
          </a:p>
          <a:p>
            <a:pPr lvl="0"/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programmes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indications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rehabilitative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</a:t>
            </a:r>
            <a:r>
              <a:rPr lang="hr-HR" dirty="0" err="1"/>
              <a:t>conditions</a:t>
            </a:r>
            <a:endParaRPr lang="hr-HR" dirty="0"/>
          </a:p>
          <a:p>
            <a:pPr lvl="0"/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system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legislation</a:t>
            </a:r>
            <a:r>
              <a:rPr lang="hr-HR" dirty="0"/>
              <a:t> </a:t>
            </a:r>
            <a:r>
              <a:rPr lang="hr-HR" dirty="0" err="1"/>
              <a:t>concerning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at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62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Continuing</a:t>
            </a:r>
            <a:r>
              <a:rPr lang="hr-HR" sz="4000" dirty="0"/>
              <a:t> Professional Development (CPD)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Medical</a:t>
            </a:r>
            <a:r>
              <a:rPr lang="hr-HR" sz="4000" dirty="0"/>
              <a:t> </a:t>
            </a:r>
            <a:r>
              <a:rPr lang="hr-HR" sz="4000" dirty="0" err="1"/>
              <a:t>Education</a:t>
            </a:r>
            <a:r>
              <a:rPr lang="hr-HR" sz="4000" dirty="0"/>
              <a:t> (CME)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All </a:t>
            </a:r>
            <a:r>
              <a:rPr lang="hr-HR" dirty="0" err="1"/>
              <a:t>doctors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duty</a:t>
            </a:r>
            <a:r>
              <a:rPr lang="hr-HR" dirty="0"/>
              <a:t> to </a:t>
            </a:r>
            <a:r>
              <a:rPr lang="hr-HR" dirty="0" err="1"/>
              <a:t>engage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continuum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life-long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Continuing</a:t>
            </a:r>
            <a:r>
              <a:rPr lang="hr-HR" dirty="0"/>
              <a:t> Professional Development (CPD) must take </a:t>
            </a:r>
            <a:r>
              <a:rPr lang="hr-HR" dirty="0" err="1"/>
              <a:t>account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innovations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practices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CPD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(CME) are </a:t>
            </a:r>
            <a:r>
              <a:rPr lang="hr-HR" dirty="0" err="1"/>
              <a:t>an</a:t>
            </a:r>
            <a:r>
              <a:rPr lang="hr-HR" dirty="0"/>
              <a:t> integral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’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involves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to </a:t>
            </a:r>
            <a:r>
              <a:rPr lang="hr-HR" dirty="0" err="1"/>
              <a:t>enhance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building</a:t>
            </a:r>
            <a:r>
              <a:rPr lang="hr-HR" dirty="0"/>
              <a:t>, management, </a:t>
            </a:r>
            <a:r>
              <a:rPr lang="hr-HR" dirty="0" err="1"/>
              <a:t>professionalism</a:t>
            </a:r>
            <a:r>
              <a:rPr lang="hr-HR" dirty="0"/>
              <a:t>, </a:t>
            </a:r>
            <a:r>
              <a:rPr lang="hr-HR" dirty="0" err="1"/>
              <a:t>interpersonal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,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technology</a:t>
            </a:r>
            <a:r>
              <a:rPr lang="hr-HR" dirty="0"/>
              <a:t>, </a:t>
            </a:r>
            <a:r>
              <a:rPr lang="hr-HR" dirty="0" err="1"/>
              <a:t>teaching</a:t>
            </a:r>
            <a:r>
              <a:rPr lang="hr-HR" dirty="0"/>
              <a:t>, </a:t>
            </a:r>
            <a:r>
              <a:rPr lang="hr-HR" dirty="0" err="1"/>
              <a:t>research</a:t>
            </a:r>
            <a:r>
              <a:rPr lang="hr-HR" dirty="0"/>
              <a:t>, </a:t>
            </a:r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review</a:t>
            </a:r>
            <a:r>
              <a:rPr lang="hr-HR" dirty="0"/>
              <a:t>, audit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accountability</a:t>
            </a:r>
            <a:r>
              <a:rPr lang="hr-HR" dirty="0"/>
              <a:t>. In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sense</a:t>
            </a:r>
            <a:r>
              <a:rPr lang="hr-HR" dirty="0"/>
              <a:t>, CPD </a:t>
            </a:r>
            <a:r>
              <a:rPr lang="hr-HR" dirty="0" err="1"/>
              <a:t>incorporates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goes</a:t>
            </a:r>
            <a:r>
              <a:rPr lang="hr-HR" dirty="0"/>
              <a:t> </a:t>
            </a:r>
            <a:r>
              <a:rPr lang="hr-HR" dirty="0" err="1"/>
              <a:t>beyond</a:t>
            </a:r>
            <a:r>
              <a:rPr lang="hr-HR" dirty="0"/>
              <a:t> CME (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).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UEMS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harmonised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CME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CME Credit (ECMEC), </a:t>
            </a:r>
            <a:r>
              <a:rPr lang="hr-HR" dirty="0" err="1"/>
              <a:t>and</a:t>
            </a:r>
            <a:r>
              <a:rPr lang="hr-HR" dirty="0"/>
              <a:t>, </a:t>
            </a:r>
            <a:r>
              <a:rPr lang="hr-HR" dirty="0" err="1"/>
              <a:t>via</a:t>
            </a:r>
            <a:r>
              <a:rPr lang="hr-HR" dirty="0"/>
              <a:t> a </a:t>
            </a:r>
            <a:r>
              <a:rPr lang="hr-HR" dirty="0" err="1"/>
              <a:t>mutual</a:t>
            </a:r>
            <a:r>
              <a:rPr lang="hr-HR" dirty="0"/>
              <a:t> </a:t>
            </a:r>
            <a:r>
              <a:rPr lang="hr-HR" dirty="0" err="1"/>
              <a:t>recognition</a:t>
            </a:r>
            <a:r>
              <a:rPr lang="hr-HR" dirty="0"/>
              <a:t> </a:t>
            </a:r>
            <a:r>
              <a:rPr lang="hr-HR" dirty="0" err="1"/>
              <a:t>agreement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North America.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UEMS European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Council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CME (EACCME)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institution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formally</a:t>
            </a:r>
            <a:r>
              <a:rPr lang="hr-HR" dirty="0"/>
              <a:t> </a:t>
            </a:r>
            <a:r>
              <a:rPr lang="hr-HR" dirty="0" err="1"/>
              <a:t>represents</a:t>
            </a:r>
            <a:r>
              <a:rPr lang="hr-HR" dirty="0"/>
              <a:t> European </a:t>
            </a:r>
            <a:r>
              <a:rPr lang="hr-HR" dirty="0" err="1"/>
              <a:t>countries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Obligatory</a:t>
            </a:r>
            <a:r>
              <a:rPr lang="hr-HR" dirty="0"/>
              <a:t> CPD/CME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established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certain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Europe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becoming</a:t>
            </a:r>
            <a:r>
              <a:rPr lang="hr-HR" dirty="0"/>
              <a:t> </a:t>
            </a:r>
            <a:r>
              <a:rPr lang="hr-HR" dirty="0" err="1"/>
              <a:t>increasingly</a:t>
            </a:r>
            <a:r>
              <a:rPr lang="hr-HR" dirty="0"/>
              <a:t> </a:t>
            </a:r>
            <a:r>
              <a:rPr lang="hr-HR" dirty="0" err="1"/>
              <a:t>required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262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73211"/>
            <a:ext cx="10515600" cy="50359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teaching</a:t>
            </a:r>
            <a:r>
              <a:rPr lang="hr-HR" dirty="0"/>
              <a:t> </a:t>
            </a:r>
            <a:r>
              <a:rPr lang="hr-HR" dirty="0" err="1"/>
              <a:t>programmes</a:t>
            </a:r>
            <a:r>
              <a:rPr lang="hr-HR" dirty="0"/>
              <a:t> </a:t>
            </a:r>
            <a:r>
              <a:rPr lang="hr-HR" dirty="0" err="1"/>
              <a:t>serve</a:t>
            </a:r>
            <a:r>
              <a:rPr lang="hr-HR" dirty="0"/>
              <a:t> to </a:t>
            </a:r>
            <a:r>
              <a:rPr lang="hr-HR" dirty="0" err="1"/>
              <a:t>educate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colleagues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CME/CPD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err="1"/>
              <a:t>organised</a:t>
            </a:r>
            <a:r>
              <a:rPr lang="hr-HR" dirty="0"/>
              <a:t> on European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provisions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mutual</a:t>
            </a:r>
            <a:r>
              <a:rPr lang="hr-HR" dirty="0"/>
              <a:t> </a:t>
            </a:r>
            <a:r>
              <a:rPr lang="hr-HR" dirty="0" err="1"/>
              <a:t>agreement</a:t>
            </a:r>
            <a:r>
              <a:rPr lang="hr-HR" dirty="0"/>
              <a:t> </a:t>
            </a:r>
            <a:r>
              <a:rPr lang="hr-HR" dirty="0" err="1"/>
              <a:t>signed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EACCME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PRM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mutual</a:t>
            </a:r>
            <a:r>
              <a:rPr lang="hr-HR" dirty="0"/>
              <a:t> </a:t>
            </a:r>
            <a:r>
              <a:rPr lang="hr-HR" dirty="0" err="1"/>
              <a:t>agreement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National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Authority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Member</a:t>
            </a:r>
            <a:r>
              <a:rPr lang="hr-HR" dirty="0"/>
              <a:t> State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 (</a:t>
            </a:r>
            <a:r>
              <a:rPr lang="hr-HR" dirty="0" err="1"/>
              <a:t>and</a:t>
            </a:r>
            <a:r>
              <a:rPr lang="hr-HR" dirty="0"/>
              <a:t> EEA): 	</a:t>
            </a:r>
          </a:p>
          <a:p>
            <a:pPr lvl="1"/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relevant</a:t>
            </a:r>
            <a:r>
              <a:rPr lang="hr-HR" dirty="0"/>
              <a:t> </a:t>
            </a:r>
            <a:r>
              <a:rPr lang="hr-HR" dirty="0" err="1"/>
              <a:t>authority</a:t>
            </a:r>
            <a:r>
              <a:rPr lang="hr-HR" dirty="0"/>
              <a:t> </a:t>
            </a:r>
            <a:r>
              <a:rPr lang="hr-HR" dirty="0" err="1"/>
              <a:t>guiding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controlling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accreditation</a:t>
            </a:r>
            <a:endParaRPr lang="hr-HR" dirty="0"/>
          </a:p>
          <a:p>
            <a:pPr lvl="1"/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relevant</a:t>
            </a:r>
            <a:r>
              <a:rPr lang="hr-HR" dirty="0"/>
              <a:t> </a:t>
            </a:r>
            <a:r>
              <a:rPr lang="hr-HR" dirty="0" err="1"/>
              <a:t>programmes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,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events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status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certified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European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sponsored</a:t>
            </a:r>
            <a:r>
              <a:rPr lang="hr-HR" dirty="0"/>
              <a:t> event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Marseille</a:t>
            </a:r>
            <a:r>
              <a:rPr lang="hr-HR" dirty="0"/>
              <a:t> on </a:t>
            </a:r>
            <a:r>
              <a:rPr lang="hr-HR" dirty="0" err="1"/>
              <a:t>Posture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established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2000.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Euro-</a:t>
            </a:r>
            <a:r>
              <a:rPr lang="hr-HR" dirty="0" err="1"/>
              <a:t>Mediterranean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Summer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started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Syracuse</a:t>
            </a:r>
            <a:r>
              <a:rPr lang="hr-HR" dirty="0"/>
              <a:t>, 2005.</a:t>
            </a:r>
          </a:p>
          <a:p>
            <a:pPr lvl="0"/>
            <a:r>
              <a:rPr lang="hr-HR" dirty="0" err="1"/>
              <a:t>Several</a:t>
            </a:r>
            <a:r>
              <a:rPr lang="hr-HR" dirty="0"/>
              <a:t> e-</a:t>
            </a:r>
            <a:r>
              <a:rPr lang="hr-HR" dirty="0" err="1"/>
              <a:t>books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published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9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 </a:t>
            </a:r>
            <a:r>
              <a:rPr lang="hr-HR" sz="4000" dirty="0" err="1"/>
              <a:t>Curriculum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PRM: </a:t>
            </a:r>
            <a:r>
              <a:rPr lang="hr-HR" sz="4000" dirty="0" err="1"/>
              <a:t>main</a:t>
            </a:r>
            <a:r>
              <a:rPr lang="hr-HR" sz="4000" dirty="0"/>
              <a:t> </a:t>
            </a:r>
            <a:r>
              <a:rPr lang="hr-HR" sz="4000" dirty="0" err="1"/>
              <a:t>principles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are </a:t>
            </a:r>
            <a:r>
              <a:rPr lang="hr-HR" dirty="0" err="1"/>
              <a:t>typically</a:t>
            </a:r>
            <a:r>
              <a:rPr lang="hr-HR" dirty="0"/>
              <a:t> </a:t>
            </a:r>
            <a:r>
              <a:rPr lang="hr-HR" dirty="0" err="1"/>
              <a:t>described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categories</a:t>
            </a:r>
            <a:r>
              <a:rPr lang="hr-HR" dirty="0"/>
              <a:t> </a:t>
            </a:r>
            <a:r>
              <a:rPr lang="hr-HR" dirty="0" err="1"/>
              <a:t>taking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impaired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system.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listed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function-related</a:t>
            </a:r>
            <a:r>
              <a:rPr lang="hr-HR" dirty="0"/>
              <a:t> </a:t>
            </a:r>
            <a:r>
              <a:rPr lang="hr-HR" dirty="0" err="1"/>
              <a:t>categories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ICF. </a:t>
            </a:r>
          </a:p>
          <a:p>
            <a:pPr lvl="0"/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this</a:t>
            </a:r>
            <a:r>
              <a:rPr lang="hr-HR" dirty="0"/>
              <a:t> model,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to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biopsychosocial</a:t>
            </a:r>
            <a:r>
              <a:rPr lang="hr-HR" dirty="0"/>
              <a:t> </a:t>
            </a:r>
            <a:r>
              <a:rPr lang="hr-HR" dirty="0" err="1"/>
              <a:t>determinants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endParaRPr lang="hr-HR" dirty="0"/>
          </a:p>
          <a:p>
            <a:pPr lvl="1"/>
            <a:r>
              <a:rPr lang="hr-HR" dirty="0"/>
              <a:t>to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skill</a:t>
            </a:r>
            <a:r>
              <a:rPr lang="hr-HR" dirty="0"/>
              <a:t> to </a:t>
            </a:r>
            <a:r>
              <a:rPr lang="hr-HR" dirty="0" err="1"/>
              <a:t>communicate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,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patient’s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colleagues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endParaRPr lang="hr-HR" dirty="0"/>
          </a:p>
          <a:p>
            <a:pPr lvl="1"/>
            <a:r>
              <a:rPr lang="hr-HR" dirty="0"/>
              <a:t>to </a:t>
            </a:r>
            <a:r>
              <a:rPr lang="hr-HR" dirty="0" err="1"/>
              <a:t>demonstrate</a:t>
            </a:r>
            <a:r>
              <a:rPr lang="hr-HR" dirty="0"/>
              <a:t>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person-centred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256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Competencies</a:t>
            </a:r>
            <a:r>
              <a:rPr lang="hr-HR" sz="4000" dirty="0"/>
              <a:t> to </a:t>
            </a:r>
            <a:r>
              <a:rPr lang="hr-HR" sz="4000" dirty="0" err="1"/>
              <a:t>be</a:t>
            </a:r>
            <a:r>
              <a:rPr lang="hr-HR" sz="4000" dirty="0"/>
              <a:t> </a:t>
            </a:r>
            <a:r>
              <a:rPr lang="hr-HR" sz="4000" dirty="0" err="1"/>
              <a:t>acquired</a:t>
            </a:r>
            <a:r>
              <a:rPr lang="hr-HR" sz="4000" dirty="0"/>
              <a:t> </a:t>
            </a:r>
            <a:r>
              <a:rPr lang="hr-HR" sz="4000" dirty="0" err="1"/>
              <a:t>during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lvl="0"/>
            <a:r>
              <a:rPr lang="hr-HR" sz="1400" dirty="0" err="1"/>
              <a:t>clinical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instrumental </a:t>
            </a:r>
            <a:r>
              <a:rPr lang="hr-HR" sz="1400" dirty="0" err="1"/>
              <a:t>assessment</a:t>
            </a:r>
            <a:endParaRPr lang="hr-HR" sz="1400" dirty="0"/>
          </a:p>
          <a:p>
            <a:pPr lvl="0"/>
            <a:r>
              <a:rPr lang="hr-HR" sz="1400" dirty="0" err="1"/>
              <a:t>knowledge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learning</a:t>
            </a:r>
            <a:r>
              <a:rPr lang="hr-HR" sz="1400" dirty="0"/>
              <a:t> </a:t>
            </a:r>
            <a:r>
              <a:rPr lang="hr-HR" sz="1400" dirty="0" err="1"/>
              <a:t>principles</a:t>
            </a:r>
            <a:r>
              <a:rPr lang="hr-HR" sz="1400" dirty="0"/>
              <a:t>/</a:t>
            </a:r>
            <a:r>
              <a:rPr lang="hr-HR" sz="1400" dirty="0" err="1"/>
              <a:t>neuroplasticity</a:t>
            </a:r>
            <a:r>
              <a:rPr lang="hr-HR" sz="1400" dirty="0"/>
              <a:t>/</a:t>
            </a:r>
            <a:r>
              <a:rPr lang="hr-HR" sz="1400" dirty="0" err="1"/>
              <a:t>repair</a:t>
            </a:r>
            <a:r>
              <a:rPr lang="hr-HR" sz="1400" dirty="0"/>
              <a:t>/</a:t>
            </a:r>
            <a:r>
              <a:rPr lang="hr-HR" sz="1400" dirty="0" err="1"/>
              <a:t>recovery</a:t>
            </a:r>
            <a:endParaRPr lang="hr-HR" sz="1400" dirty="0"/>
          </a:p>
          <a:p>
            <a:pPr lvl="0"/>
            <a:r>
              <a:rPr lang="hr-HR" sz="1400" dirty="0" err="1"/>
              <a:t>functional</a:t>
            </a:r>
            <a:r>
              <a:rPr lang="hr-HR" sz="1400" dirty="0"/>
              <a:t> </a:t>
            </a:r>
            <a:r>
              <a:rPr lang="hr-HR" sz="1400" dirty="0" err="1"/>
              <a:t>assessment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frame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ICF</a:t>
            </a:r>
          </a:p>
          <a:p>
            <a:pPr lvl="0"/>
            <a:r>
              <a:rPr lang="hr-HR" sz="1400" dirty="0" err="1"/>
              <a:t>implementation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clinical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instrumental </a:t>
            </a:r>
            <a:r>
              <a:rPr lang="hr-HR" sz="1400" dirty="0" err="1"/>
              <a:t>assessment</a:t>
            </a:r>
            <a:r>
              <a:rPr lang="hr-HR" sz="1400" dirty="0"/>
              <a:t> </a:t>
            </a:r>
            <a:r>
              <a:rPr lang="hr-HR" sz="1400" dirty="0" err="1"/>
              <a:t>tools</a:t>
            </a:r>
            <a:endParaRPr lang="hr-HR" sz="1400" dirty="0"/>
          </a:p>
          <a:p>
            <a:pPr lvl="0"/>
            <a:r>
              <a:rPr lang="hr-HR" sz="1400" dirty="0" err="1"/>
              <a:t>prognosis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disease</a:t>
            </a:r>
            <a:r>
              <a:rPr lang="hr-HR" sz="1400" dirty="0"/>
              <a:t>/</a:t>
            </a:r>
            <a:r>
              <a:rPr lang="hr-HR" sz="1400" dirty="0" err="1"/>
              <a:t>disability</a:t>
            </a:r>
            <a:r>
              <a:rPr lang="hr-HR" sz="1400" dirty="0"/>
              <a:t> </a:t>
            </a:r>
            <a:r>
              <a:rPr lang="hr-HR" sz="1400" dirty="0" err="1"/>
              <a:t>course</a:t>
            </a:r>
            <a:r>
              <a:rPr lang="hr-HR" sz="1400" dirty="0"/>
              <a:t>, </a:t>
            </a:r>
            <a:r>
              <a:rPr lang="hr-HR" sz="1400" dirty="0" err="1"/>
              <a:t>detection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adverse</a:t>
            </a:r>
            <a:r>
              <a:rPr lang="hr-HR" sz="1400" dirty="0"/>
              <a:t>/</a:t>
            </a:r>
            <a:r>
              <a:rPr lang="hr-HR" sz="1400" dirty="0" err="1"/>
              <a:t>favorable</a:t>
            </a:r>
            <a:r>
              <a:rPr lang="hr-HR" sz="1400" dirty="0"/>
              <a:t> </a:t>
            </a:r>
            <a:r>
              <a:rPr lang="hr-HR" sz="1400" dirty="0" err="1"/>
              <a:t>factors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functional</a:t>
            </a:r>
            <a:r>
              <a:rPr lang="hr-HR" sz="1400" dirty="0"/>
              <a:t> </a:t>
            </a:r>
            <a:r>
              <a:rPr lang="hr-HR" sz="1400" dirty="0" err="1"/>
              <a:t>recovery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definition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means</a:t>
            </a:r>
            <a:r>
              <a:rPr lang="hr-HR" sz="1400" dirty="0"/>
              <a:t> (</a:t>
            </a:r>
            <a:r>
              <a:rPr lang="hr-HR" sz="1400" dirty="0" err="1"/>
              <a:t>ways</a:t>
            </a:r>
            <a:r>
              <a:rPr lang="hr-HR" sz="1400" dirty="0"/>
              <a:t>)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recovery</a:t>
            </a:r>
            <a:r>
              <a:rPr lang="hr-HR" sz="1400" dirty="0"/>
              <a:t>, </a:t>
            </a:r>
            <a:r>
              <a:rPr lang="hr-HR" sz="1400" dirty="0" err="1"/>
              <a:t>compensation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adaptation</a:t>
            </a:r>
            <a:endParaRPr lang="hr-HR" sz="1400" dirty="0"/>
          </a:p>
          <a:p>
            <a:pPr lvl="0"/>
            <a:r>
              <a:rPr lang="hr-HR" sz="1400" dirty="0" err="1"/>
              <a:t>devising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conducting</a:t>
            </a:r>
            <a:r>
              <a:rPr lang="hr-HR" sz="1400" dirty="0"/>
              <a:t> a </a:t>
            </a:r>
            <a:r>
              <a:rPr lang="hr-HR" sz="1400" dirty="0" err="1"/>
              <a:t>rehabilitation</a:t>
            </a:r>
            <a:r>
              <a:rPr lang="hr-HR" sz="1400" dirty="0"/>
              <a:t> plan, </a:t>
            </a:r>
            <a:r>
              <a:rPr lang="hr-HR" sz="1400" dirty="0" err="1"/>
              <a:t>through</a:t>
            </a:r>
            <a:r>
              <a:rPr lang="hr-HR" sz="1400" dirty="0"/>
              <a:t> a </a:t>
            </a:r>
            <a:r>
              <a:rPr lang="hr-HR" sz="1400" dirty="0" err="1"/>
              <a:t>team-based</a:t>
            </a:r>
            <a:r>
              <a:rPr lang="hr-HR" sz="1400" dirty="0"/>
              <a:t> </a:t>
            </a:r>
            <a:r>
              <a:rPr lang="hr-HR" sz="1400" dirty="0" err="1"/>
              <a:t>approach</a:t>
            </a:r>
            <a:endParaRPr lang="hr-HR" sz="1400" dirty="0"/>
          </a:p>
          <a:p>
            <a:pPr lvl="0"/>
            <a:r>
              <a:rPr lang="hr-HR" sz="1400" dirty="0" err="1"/>
              <a:t>prescription</a:t>
            </a:r>
            <a:r>
              <a:rPr lang="hr-HR" sz="1400" dirty="0"/>
              <a:t>, </a:t>
            </a:r>
            <a:r>
              <a:rPr lang="hr-HR" sz="1400" dirty="0" err="1"/>
              <a:t>evidence-based</a:t>
            </a:r>
            <a:r>
              <a:rPr lang="hr-HR" sz="1400" dirty="0"/>
              <a:t> as </a:t>
            </a:r>
            <a:r>
              <a:rPr lang="hr-HR" sz="1400" dirty="0" err="1"/>
              <a:t>possible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medical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physical</a:t>
            </a:r>
            <a:r>
              <a:rPr lang="hr-HR" sz="1400" dirty="0"/>
              <a:t> </a:t>
            </a:r>
            <a:r>
              <a:rPr lang="hr-HR" sz="1400" dirty="0" err="1"/>
              <a:t>treatments</a:t>
            </a:r>
            <a:endParaRPr lang="hr-HR" sz="1400" dirty="0"/>
          </a:p>
          <a:p>
            <a:pPr lvl="0"/>
            <a:r>
              <a:rPr lang="hr-HR" sz="1400" dirty="0" err="1"/>
              <a:t>prevention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management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complications</a:t>
            </a:r>
            <a:endParaRPr lang="hr-HR" sz="1400" dirty="0"/>
          </a:p>
          <a:p>
            <a:pPr lvl="0"/>
            <a:r>
              <a:rPr lang="hr-HR" sz="1400" dirty="0" err="1"/>
              <a:t>leadership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teaching</a:t>
            </a:r>
            <a:r>
              <a:rPr lang="hr-HR" sz="1400" dirty="0"/>
              <a:t> </a:t>
            </a:r>
            <a:r>
              <a:rPr lang="hr-HR" sz="1400" dirty="0" err="1"/>
              <a:t>skills</a:t>
            </a:r>
            <a:endParaRPr lang="hr-HR" sz="1400" dirty="0"/>
          </a:p>
          <a:p>
            <a:pPr lvl="0"/>
            <a:endParaRPr lang="hr-HR" sz="1400" dirty="0"/>
          </a:p>
          <a:p>
            <a:pPr lvl="0"/>
            <a:endParaRPr lang="hr-HR" sz="1400" dirty="0"/>
          </a:p>
          <a:p>
            <a:pPr lvl="0"/>
            <a:endParaRPr lang="hr-HR" sz="1400" dirty="0"/>
          </a:p>
          <a:p>
            <a:pPr lvl="0"/>
            <a:r>
              <a:rPr lang="hr-HR" sz="1400" dirty="0" err="1"/>
              <a:t>communication</a:t>
            </a:r>
            <a:r>
              <a:rPr lang="hr-HR" sz="1400" dirty="0"/>
              <a:t> </a:t>
            </a:r>
            <a:r>
              <a:rPr lang="hr-HR" sz="1400" dirty="0" err="1"/>
              <a:t>skills</a:t>
            </a:r>
            <a:r>
              <a:rPr lang="hr-HR" sz="1400" dirty="0"/>
              <a:t> </a:t>
            </a:r>
            <a:r>
              <a:rPr lang="hr-HR" sz="1400" dirty="0" err="1"/>
              <a:t>appropriate</a:t>
            </a:r>
            <a:r>
              <a:rPr lang="hr-HR" sz="1400" dirty="0"/>
              <a:t> to </a:t>
            </a:r>
            <a:r>
              <a:rPr lang="hr-HR" sz="1400" dirty="0" err="1"/>
              <a:t>convey</a:t>
            </a:r>
            <a:r>
              <a:rPr lang="hr-HR" sz="1400" dirty="0"/>
              <a:t> </a:t>
            </a:r>
            <a:r>
              <a:rPr lang="hr-HR" sz="1400" dirty="0" err="1"/>
              <a:t>relevant</a:t>
            </a:r>
            <a:r>
              <a:rPr lang="hr-HR" sz="1400" dirty="0"/>
              <a:t> </a:t>
            </a:r>
            <a:r>
              <a:rPr lang="hr-HR" sz="1400" dirty="0" err="1"/>
              <a:t>information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explanations</a:t>
            </a:r>
            <a:r>
              <a:rPr lang="hr-HR" sz="1400" dirty="0"/>
              <a:t> to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patient</a:t>
            </a:r>
            <a:r>
              <a:rPr lang="hr-HR" sz="1400" dirty="0"/>
              <a:t>/</a:t>
            </a:r>
            <a:r>
              <a:rPr lang="hr-HR" sz="1400" dirty="0" err="1"/>
              <a:t>carers</a:t>
            </a:r>
            <a:r>
              <a:rPr lang="hr-HR" sz="1400" dirty="0"/>
              <a:t>, to </a:t>
            </a:r>
            <a:r>
              <a:rPr lang="hr-HR" sz="1400" dirty="0" err="1"/>
              <a:t>colleagues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charge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patient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other</a:t>
            </a:r>
            <a:r>
              <a:rPr lang="hr-HR" sz="1400" dirty="0"/>
              <a:t> </a:t>
            </a:r>
            <a:r>
              <a:rPr lang="hr-HR" sz="1400" dirty="0" err="1"/>
              <a:t>health</a:t>
            </a:r>
            <a:r>
              <a:rPr lang="hr-HR" sz="1400" dirty="0"/>
              <a:t> </a:t>
            </a:r>
            <a:r>
              <a:rPr lang="hr-HR" sz="1400" dirty="0" err="1"/>
              <a:t>professionals</a:t>
            </a:r>
            <a:endParaRPr lang="hr-HR" sz="1400" dirty="0"/>
          </a:p>
          <a:p>
            <a:pPr lvl="0"/>
            <a:r>
              <a:rPr lang="hr-HR" sz="1400" dirty="0" err="1"/>
              <a:t>commitment</a:t>
            </a:r>
            <a:r>
              <a:rPr lang="hr-HR" sz="1400" dirty="0"/>
              <a:t> to </a:t>
            </a:r>
            <a:r>
              <a:rPr lang="hr-HR" sz="1400" dirty="0" err="1"/>
              <a:t>carrying</a:t>
            </a:r>
            <a:r>
              <a:rPr lang="hr-HR" sz="1400" dirty="0"/>
              <a:t> </a:t>
            </a:r>
            <a:r>
              <a:rPr lang="hr-HR" sz="1400" dirty="0" err="1"/>
              <a:t>out</a:t>
            </a:r>
            <a:r>
              <a:rPr lang="hr-HR" sz="1400" dirty="0"/>
              <a:t> </a:t>
            </a:r>
            <a:r>
              <a:rPr lang="hr-HR" sz="1400" dirty="0" err="1"/>
              <a:t>professional</a:t>
            </a:r>
            <a:r>
              <a:rPr lang="hr-HR" sz="1400" dirty="0"/>
              <a:t> </a:t>
            </a:r>
            <a:r>
              <a:rPr lang="hr-HR" sz="1400" dirty="0" err="1"/>
              <a:t>responsibilities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adherence</a:t>
            </a:r>
            <a:r>
              <a:rPr lang="hr-HR" sz="1400" dirty="0"/>
              <a:t> to </a:t>
            </a:r>
            <a:r>
              <a:rPr lang="hr-HR" sz="1400" dirty="0" err="1"/>
              <a:t>ethical</a:t>
            </a:r>
            <a:r>
              <a:rPr lang="hr-HR" sz="1400" dirty="0"/>
              <a:t> </a:t>
            </a:r>
            <a:r>
              <a:rPr lang="hr-HR" sz="1400" dirty="0" err="1"/>
              <a:t>principles</a:t>
            </a:r>
            <a:endParaRPr lang="hr-HR" sz="1400" dirty="0"/>
          </a:p>
          <a:p>
            <a:pPr lvl="0"/>
            <a:r>
              <a:rPr lang="hr-HR" sz="1400" dirty="0" err="1"/>
              <a:t>active</a:t>
            </a:r>
            <a:r>
              <a:rPr lang="hr-HR" sz="1400" dirty="0"/>
              <a:t> </a:t>
            </a:r>
            <a:r>
              <a:rPr lang="hr-HR" sz="1400" dirty="0" err="1"/>
              <a:t>cooperation</a:t>
            </a:r>
            <a:r>
              <a:rPr lang="hr-HR" sz="1400" dirty="0"/>
              <a:t> </a:t>
            </a:r>
            <a:r>
              <a:rPr lang="hr-HR" sz="1400" dirty="0" err="1"/>
              <a:t>with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public</a:t>
            </a:r>
            <a:r>
              <a:rPr lang="hr-HR" sz="1400" dirty="0"/>
              <a:t> </a:t>
            </a:r>
            <a:r>
              <a:rPr lang="hr-HR" sz="1400" dirty="0" err="1"/>
              <a:t>health</a:t>
            </a:r>
            <a:r>
              <a:rPr lang="hr-HR" sz="1400" dirty="0"/>
              <a:t> </a:t>
            </a:r>
            <a:r>
              <a:rPr lang="hr-HR" sz="1400" dirty="0" err="1"/>
              <a:t>agencies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other</a:t>
            </a:r>
            <a:r>
              <a:rPr lang="hr-HR" sz="1400" dirty="0"/>
              <a:t> </a:t>
            </a:r>
            <a:r>
              <a:rPr lang="hr-HR" sz="1400" dirty="0" err="1"/>
              <a:t>bodies</a:t>
            </a:r>
            <a:endParaRPr lang="hr-HR" sz="1400" dirty="0"/>
          </a:p>
          <a:p>
            <a:pPr lvl="0"/>
            <a:r>
              <a:rPr lang="hr-HR" sz="1400" dirty="0" err="1"/>
              <a:t>identification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health</a:t>
            </a:r>
            <a:r>
              <a:rPr lang="hr-HR" sz="1400" dirty="0"/>
              <a:t> </a:t>
            </a:r>
            <a:r>
              <a:rPr lang="hr-HR" sz="1400" dirty="0" err="1"/>
              <a:t>needs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community</a:t>
            </a:r>
            <a:endParaRPr lang="hr-HR" sz="1400" dirty="0"/>
          </a:p>
          <a:p>
            <a:pPr lvl="0"/>
            <a:r>
              <a:rPr lang="hr-HR" sz="1400" dirty="0" err="1"/>
              <a:t>conducting</a:t>
            </a:r>
            <a:r>
              <a:rPr lang="hr-HR" sz="1400" dirty="0"/>
              <a:t> </a:t>
            </a:r>
            <a:r>
              <a:rPr lang="hr-HR" sz="1400" dirty="0" err="1"/>
              <a:t>programmes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therapeutic</a:t>
            </a:r>
            <a:r>
              <a:rPr lang="hr-HR" sz="1400" dirty="0"/>
              <a:t> </a:t>
            </a:r>
            <a:r>
              <a:rPr lang="hr-HR" sz="1400" dirty="0" err="1"/>
              <a:t>education</a:t>
            </a:r>
            <a:r>
              <a:rPr lang="hr-HR" sz="1400" dirty="0"/>
              <a:t> for </a:t>
            </a:r>
            <a:r>
              <a:rPr lang="hr-HR" sz="1400" dirty="0" err="1"/>
              <a:t>disabled</a:t>
            </a:r>
            <a:r>
              <a:rPr lang="hr-HR" sz="1400" dirty="0"/>
              <a:t> </a:t>
            </a:r>
            <a:r>
              <a:rPr lang="hr-HR" sz="1400" dirty="0" err="1"/>
              <a:t>people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caregivers</a:t>
            </a:r>
            <a:endParaRPr lang="hr-HR" sz="1400" dirty="0"/>
          </a:p>
          <a:p>
            <a:pPr lvl="0"/>
            <a:r>
              <a:rPr lang="hr-HR" sz="1400" dirty="0" err="1"/>
              <a:t>participation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education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physicians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other</a:t>
            </a:r>
            <a:r>
              <a:rPr lang="hr-HR" sz="1400" dirty="0"/>
              <a:t> </a:t>
            </a:r>
            <a:r>
              <a:rPr lang="hr-HR" sz="1400" dirty="0" err="1"/>
              <a:t>professionals</a:t>
            </a:r>
            <a:r>
              <a:rPr lang="hr-HR" sz="1400" dirty="0"/>
              <a:t> </a:t>
            </a:r>
            <a:r>
              <a:rPr lang="hr-HR" sz="1400" dirty="0" err="1"/>
              <a:t>involved</a:t>
            </a:r>
            <a:r>
              <a:rPr lang="hr-HR" sz="1400" dirty="0"/>
              <a:t> </a:t>
            </a:r>
            <a:r>
              <a:rPr lang="hr-HR" sz="1400" dirty="0" err="1"/>
              <a:t>in</a:t>
            </a:r>
            <a:r>
              <a:rPr lang="hr-HR" sz="1400" dirty="0"/>
              <a:t> care for </a:t>
            </a:r>
            <a:r>
              <a:rPr lang="hr-HR" sz="1400" dirty="0" err="1"/>
              <a:t>disabled</a:t>
            </a:r>
            <a:r>
              <a:rPr lang="hr-HR" sz="1400" dirty="0"/>
              <a:t> </a:t>
            </a:r>
            <a:r>
              <a:rPr lang="hr-HR" sz="1400" dirty="0" err="1"/>
              <a:t>people</a:t>
            </a:r>
            <a:endParaRPr lang="hr-HR" sz="1400" dirty="0"/>
          </a:p>
          <a:p>
            <a:pPr lvl="0"/>
            <a:r>
              <a:rPr lang="hr-HR" sz="1400" dirty="0" err="1"/>
              <a:t>implementation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cost</a:t>
            </a:r>
            <a:r>
              <a:rPr lang="hr-HR" sz="1400" dirty="0"/>
              <a:t> </a:t>
            </a:r>
            <a:r>
              <a:rPr lang="hr-HR" sz="1400" dirty="0" err="1"/>
              <a:t>awareness</a:t>
            </a:r>
            <a:r>
              <a:rPr lang="hr-HR" sz="1400" dirty="0"/>
              <a:t> </a:t>
            </a:r>
            <a:r>
              <a:rPr lang="hr-HR" sz="1400" dirty="0" err="1"/>
              <a:t>and</a:t>
            </a:r>
            <a:r>
              <a:rPr lang="hr-HR" sz="1400" dirty="0"/>
              <a:t> </a:t>
            </a:r>
            <a:r>
              <a:rPr lang="hr-HR" sz="1400" dirty="0" err="1"/>
              <a:t>risk-benefit</a:t>
            </a:r>
            <a:r>
              <a:rPr lang="hr-HR" sz="1400" dirty="0"/>
              <a:t> </a:t>
            </a:r>
            <a:r>
              <a:rPr lang="hr-HR" sz="1400" dirty="0" err="1"/>
              <a:t>analysis</a:t>
            </a:r>
            <a:endParaRPr lang="hr-HR" sz="1400" dirty="0"/>
          </a:p>
          <a:p>
            <a:pPr lvl="0"/>
            <a:r>
              <a:rPr lang="hr-HR" sz="1400" dirty="0" err="1"/>
              <a:t>ability</a:t>
            </a:r>
            <a:r>
              <a:rPr lang="hr-HR" sz="1400" dirty="0"/>
              <a:t> to </a:t>
            </a:r>
            <a:r>
              <a:rPr lang="hr-HR" sz="1400" dirty="0" err="1"/>
              <a:t>improve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quality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professional</a:t>
            </a:r>
            <a:r>
              <a:rPr lang="hr-HR" sz="1400" dirty="0"/>
              <a:t> </a:t>
            </a:r>
            <a:r>
              <a:rPr lang="hr-HR" sz="1400" dirty="0" err="1"/>
              <a:t>work</a:t>
            </a:r>
            <a:r>
              <a:rPr lang="hr-HR" sz="1400" dirty="0"/>
              <a:t> </a:t>
            </a:r>
            <a:r>
              <a:rPr lang="hr-HR" sz="1400" dirty="0" err="1"/>
              <a:t>through</a:t>
            </a:r>
            <a:r>
              <a:rPr lang="hr-HR" sz="1400" dirty="0"/>
              <a:t>  </a:t>
            </a:r>
            <a:r>
              <a:rPr lang="hr-HR" sz="1400" dirty="0" err="1"/>
              <a:t>continuous</a:t>
            </a:r>
            <a:r>
              <a:rPr lang="hr-HR" sz="1400" dirty="0"/>
              <a:t> </a:t>
            </a:r>
            <a:r>
              <a:rPr lang="hr-HR" sz="1400" dirty="0" err="1"/>
              <a:t>learning</a:t>
            </a:r>
            <a:endParaRPr lang="hr-HR" sz="1400" dirty="0"/>
          </a:p>
          <a:p>
            <a:pPr lvl="0"/>
            <a:r>
              <a:rPr lang="hr-HR" sz="1400" dirty="0" err="1"/>
              <a:t>ability</a:t>
            </a:r>
            <a:r>
              <a:rPr lang="hr-HR" sz="1400" dirty="0"/>
              <a:t> to </a:t>
            </a:r>
            <a:r>
              <a:rPr lang="hr-HR" sz="1400" dirty="0" err="1"/>
              <a:t>apply</a:t>
            </a:r>
            <a:r>
              <a:rPr lang="hr-HR" sz="1400" dirty="0"/>
              <a:t> </a:t>
            </a:r>
            <a:r>
              <a:rPr lang="hr-HR" sz="1400" dirty="0" err="1"/>
              <a:t>the</a:t>
            </a:r>
            <a:r>
              <a:rPr lang="hr-HR" sz="1400" dirty="0"/>
              <a:t> </a:t>
            </a:r>
            <a:r>
              <a:rPr lang="hr-HR" sz="1400" dirty="0" err="1"/>
              <a:t>basic</a:t>
            </a:r>
            <a:r>
              <a:rPr lang="hr-HR" sz="1400" dirty="0"/>
              <a:t> </a:t>
            </a:r>
            <a:r>
              <a:rPr lang="hr-HR" sz="1400" dirty="0" err="1"/>
              <a:t>principles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research</a:t>
            </a:r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9616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30926"/>
            <a:ext cx="10515600" cy="55782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disease-centered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, PRM </a:t>
            </a:r>
            <a:r>
              <a:rPr lang="hr-HR" dirty="0" err="1"/>
              <a:t>physicians</a:t>
            </a:r>
            <a:r>
              <a:rPr lang="hr-HR" dirty="0"/>
              <a:t> must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progressive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diagnosing</a:t>
            </a:r>
            <a:r>
              <a:rPr lang="hr-HR" dirty="0"/>
              <a:t>, </a:t>
            </a:r>
            <a:r>
              <a:rPr lang="hr-HR" dirty="0" err="1"/>
              <a:t>assessing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managing</a:t>
            </a:r>
            <a:r>
              <a:rPr lang="hr-HR" dirty="0"/>
              <a:t>:</a:t>
            </a:r>
          </a:p>
          <a:p>
            <a:pPr lvl="0"/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musculoskeletal</a:t>
            </a:r>
            <a:r>
              <a:rPr lang="hr-HR" dirty="0"/>
              <a:t> </a:t>
            </a:r>
            <a:r>
              <a:rPr lang="hr-HR" dirty="0" err="1"/>
              <a:t>syndromes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sports-related</a:t>
            </a:r>
            <a:r>
              <a:rPr lang="hr-HR" dirty="0"/>
              <a:t> </a:t>
            </a:r>
            <a:r>
              <a:rPr lang="hr-HR" dirty="0" err="1"/>
              <a:t>injuries</a:t>
            </a:r>
            <a:r>
              <a:rPr lang="hr-HR" dirty="0"/>
              <a:t>, </a:t>
            </a:r>
            <a:r>
              <a:rPr lang="hr-HR" dirty="0" err="1"/>
              <a:t>occupational</a:t>
            </a:r>
            <a:r>
              <a:rPr lang="hr-HR" dirty="0"/>
              <a:t> </a:t>
            </a:r>
            <a:r>
              <a:rPr lang="hr-HR" dirty="0" err="1"/>
              <a:t>injuries</a:t>
            </a:r>
            <a:r>
              <a:rPr lang="hr-HR" dirty="0"/>
              <a:t>, </a:t>
            </a:r>
            <a:r>
              <a:rPr lang="hr-HR" dirty="0" err="1"/>
              <a:t>rheumatologic</a:t>
            </a:r>
            <a:r>
              <a:rPr lang="hr-HR" dirty="0"/>
              <a:t> </a:t>
            </a:r>
            <a:r>
              <a:rPr lang="hr-HR" dirty="0" err="1"/>
              <a:t>disorders</a:t>
            </a:r>
            <a:r>
              <a:rPr lang="hr-HR" dirty="0"/>
              <a:t>, post-</a:t>
            </a:r>
            <a:r>
              <a:rPr lang="hr-HR" dirty="0" err="1"/>
              <a:t>fracture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postoperative</a:t>
            </a:r>
            <a:r>
              <a:rPr lang="hr-HR" dirty="0"/>
              <a:t> </a:t>
            </a:r>
            <a:r>
              <a:rPr lang="hr-HR" dirty="0" err="1"/>
              <a:t>joint</a:t>
            </a:r>
            <a:r>
              <a:rPr lang="hr-HR" dirty="0"/>
              <a:t> </a:t>
            </a:r>
            <a:r>
              <a:rPr lang="hr-HR" dirty="0" err="1"/>
              <a:t>arthroplasty</a:t>
            </a:r>
            <a:endParaRPr lang="hr-HR" dirty="0"/>
          </a:p>
          <a:p>
            <a:pPr lvl="0"/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medications</a:t>
            </a:r>
            <a:r>
              <a:rPr lang="hr-HR" dirty="0"/>
              <a:t>,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modalities</a:t>
            </a:r>
            <a:r>
              <a:rPr lang="hr-HR" dirty="0"/>
              <a:t>, </a:t>
            </a:r>
            <a:r>
              <a:rPr lang="hr-HR" dirty="0" err="1"/>
              <a:t>exercise</a:t>
            </a:r>
            <a:r>
              <a:rPr lang="hr-HR" dirty="0"/>
              <a:t>,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diagnostic</a:t>
            </a:r>
            <a:r>
              <a:rPr lang="hr-HR" dirty="0"/>
              <a:t> </a:t>
            </a:r>
            <a:r>
              <a:rPr lang="hr-HR" dirty="0" err="1"/>
              <a:t>injections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vocational</a:t>
            </a:r>
            <a:r>
              <a:rPr lang="hr-HR" dirty="0"/>
              <a:t> </a:t>
            </a:r>
            <a:r>
              <a:rPr lang="hr-HR" dirty="0" err="1"/>
              <a:t>counselling</a:t>
            </a:r>
            <a:endParaRPr lang="hr-HR" dirty="0"/>
          </a:p>
          <a:p>
            <a:pPr lvl="0"/>
            <a:r>
              <a:rPr lang="hr-HR" dirty="0" err="1"/>
              <a:t>congenital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acquired</a:t>
            </a:r>
            <a:r>
              <a:rPr lang="hr-HR" dirty="0"/>
              <a:t> </a:t>
            </a:r>
            <a:r>
              <a:rPr lang="hr-HR" dirty="0" err="1"/>
              <a:t>amputations</a:t>
            </a:r>
            <a:endParaRPr lang="hr-HR" dirty="0"/>
          </a:p>
          <a:p>
            <a:pPr lvl="0"/>
            <a:r>
              <a:rPr lang="hr-HR" dirty="0" err="1"/>
              <a:t>stroke</a:t>
            </a:r>
            <a:endParaRPr lang="hr-HR" dirty="0"/>
          </a:p>
          <a:p>
            <a:pPr lvl="0"/>
            <a:r>
              <a:rPr lang="hr-HR" dirty="0" err="1"/>
              <a:t>congenital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acquired</a:t>
            </a:r>
            <a:r>
              <a:rPr lang="hr-HR" dirty="0"/>
              <a:t> brain </a:t>
            </a:r>
            <a:r>
              <a:rPr lang="hr-HR" dirty="0" err="1"/>
              <a:t>injury</a:t>
            </a:r>
            <a:r>
              <a:rPr lang="hr-HR" dirty="0"/>
              <a:t>, </a:t>
            </a:r>
            <a:r>
              <a:rPr lang="hr-HR" dirty="0" err="1"/>
              <a:t>spinal</a:t>
            </a:r>
            <a:r>
              <a:rPr lang="hr-HR" dirty="0"/>
              <a:t> </a:t>
            </a:r>
            <a:r>
              <a:rPr lang="hr-HR" dirty="0" err="1"/>
              <a:t>cord</a:t>
            </a:r>
            <a:r>
              <a:rPr lang="hr-HR" dirty="0"/>
              <a:t> </a:t>
            </a:r>
            <a:r>
              <a:rPr lang="hr-HR" dirty="0" err="1"/>
              <a:t>disorders</a:t>
            </a:r>
            <a:r>
              <a:rPr lang="hr-HR" dirty="0"/>
              <a:t>, </a:t>
            </a:r>
            <a:r>
              <a:rPr lang="hr-HR" dirty="0" err="1"/>
              <a:t>myopathies</a:t>
            </a:r>
            <a:r>
              <a:rPr lang="hr-HR" dirty="0"/>
              <a:t>, </a:t>
            </a:r>
            <a:r>
              <a:rPr lang="hr-HR" dirty="0" err="1"/>
              <a:t>peripheral</a:t>
            </a:r>
            <a:r>
              <a:rPr lang="hr-HR" dirty="0"/>
              <a:t> </a:t>
            </a:r>
            <a:r>
              <a:rPr lang="hr-HR" dirty="0" err="1"/>
              <a:t>neuropathies</a:t>
            </a:r>
            <a:r>
              <a:rPr lang="hr-HR" dirty="0"/>
              <a:t>, motor neuron </a:t>
            </a:r>
            <a:r>
              <a:rPr lang="hr-HR" dirty="0" err="1"/>
              <a:t>and</a:t>
            </a:r>
            <a:r>
              <a:rPr lang="hr-HR" dirty="0"/>
              <a:t> motor system </a:t>
            </a:r>
            <a:r>
              <a:rPr lang="hr-HR" dirty="0" err="1"/>
              <a:t>diseases</a:t>
            </a:r>
            <a:endParaRPr lang="hr-HR" dirty="0"/>
          </a:p>
          <a:p>
            <a:pPr lvl="0"/>
            <a:r>
              <a:rPr lang="hr-HR" dirty="0" err="1"/>
              <a:t>pulmonary</a:t>
            </a:r>
            <a:r>
              <a:rPr lang="hr-HR" dirty="0"/>
              <a:t>, </a:t>
            </a:r>
            <a:r>
              <a:rPr lang="hr-HR" dirty="0" err="1"/>
              <a:t>cardiac</a:t>
            </a:r>
            <a:r>
              <a:rPr lang="hr-HR" dirty="0"/>
              <a:t>, </a:t>
            </a:r>
            <a:r>
              <a:rPr lang="hr-HR" dirty="0" err="1"/>
              <a:t>oncologic</a:t>
            </a:r>
            <a:r>
              <a:rPr lang="hr-HR" dirty="0"/>
              <a:t>, </a:t>
            </a:r>
            <a:r>
              <a:rPr lang="hr-HR" dirty="0" err="1"/>
              <a:t>infectious</a:t>
            </a:r>
            <a:r>
              <a:rPr lang="hr-HR" dirty="0"/>
              <a:t>, </a:t>
            </a:r>
            <a:r>
              <a:rPr lang="hr-HR" dirty="0" err="1"/>
              <a:t>immunosuppressive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common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conditions</a:t>
            </a:r>
            <a:endParaRPr lang="hr-HR" dirty="0"/>
          </a:p>
          <a:p>
            <a:pPr lvl="0"/>
            <a:r>
              <a:rPr lang="hr-HR" dirty="0" err="1"/>
              <a:t>tissue</a:t>
            </a:r>
            <a:r>
              <a:rPr lang="hr-HR" dirty="0"/>
              <a:t> </a:t>
            </a:r>
            <a:r>
              <a:rPr lang="hr-HR" dirty="0" err="1"/>
              <a:t>disorders</a:t>
            </a:r>
            <a:r>
              <a:rPr lang="hr-HR" dirty="0"/>
              <a:t> </a:t>
            </a:r>
          </a:p>
          <a:p>
            <a:pPr lvl="0"/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conditioning</a:t>
            </a:r>
            <a:r>
              <a:rPr lang="hr-HR" dirty="0"/>
              <a:t>, </a:t>
            </a:r>
            <a:r>
              <a:rPr lang="hr-HR" dirty="0" err="1"/>
              <a:t>reconditioning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fitness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metabolic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..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postgraduate</a:t>
            </a:r>
            <a:r>
              <a:rPr lang="hr-HR" dirty="0"/>
              <a:t> PRM </a:t>
            </a:r>
            <a:r>
              <a:rPr lang="hr-HR" dirty="0" err="1"/>
              <a:t>curriculum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theoretical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competencies</a:t>
            </a:r>
            <a:r>
              <a:rPr lang="hr-HR" dirty="0"/>
              <a:t> (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)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462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Maria Gabriella Ceravolo, Pedro </a:t>
            </a:r>
            <a:r>
              <a:rPr lang="it-IT" dirty="0" err="1"/>
              <a:t>Cantista</a:t>
            </a:r>
            <a:r>
              <a:rPr lang="it-IT" dirty="0"/>
              <a:t>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Zampolini, Stefano </a:t>
            </a:r>
            <a:r>
              <a:rPr lang="it-IT" dirty="0" err="1"/>
              <a:t>Negrini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Maria Gabriella Ceravolo, </a:t>
            </a:r>
            <a:r>
              <a:rPr lang="it-IT" dirty="0" err="1"/>
              <a:t>Wim</a:t>
            </a:r>
            <a:r>
              <a:rPr lang="it-IT" dirty="0"/>
              <a:t> G.M. </a:t>
            </a:r>
            <a:r>
              <a:rPr lang="it-IT" dirty="0" err="1"/>
              <a:t>Janssen</a:t>
            </a:r>
            <a:r>
              <a:rPr lang="it-IT" dirty="0"/>
              <a:t>, </a:t>
            </a:r>
            <a:r>
              <a:rPr lang="it-IT" dirty="0" err="1"/>
              <a:t>Jacinta</a:t>
            </a:r>
            <a:r>
              <a:rPr lang="it-IT" dirty="0"/>
              <a:t> </a:t>
            </a:r>
            <a:r>
              <a:rPr lang="it-IT" dirty="0" err="1"/>
              <a:t>McElligott</a:t>
            </a:r>
            <a:r>
              <a:rPr lang="it-IT" dirty="0"/>
              <a:t>, Angela McNamara, Calogero </a:t>
            </a:r>
            <a:r>
              <a:rPr lang="it-IT" dirty="0" err="1"/>
              <a:t>Foti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Raquel </a:t>
            </a:r>
            <a:r>
              <a:rPr lang="it-IT" dirty="0" err="1"/>
              <a:t>Valero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</a:t>
            </a:r>
            <a:r>
              <a:rPr lang="it-IT" dirty="0" err="1"/>
              <a:t>Rolf</a:t>
            </a:r>
            <a:r>
              <a:rPr lang="it-IT" dirty="0"/>
              <a:t> </a:t>
            </a:r>
            <a:r>
              <a:rPr lang="it-IT" dirty="0" err="1"/>
              <a:t>Frischknecht</a:t>
            </a:r>
            <a:r>
              <a:rPr lang="it-IT" dirty="0"/>
              <a:t>, </a:t>
            </a:r>
            <a:r>
              <a:rPr lang="it-IT" dirty="0" err="1"/>
              <a:t>Alvydas</a:t>
            </a:r>
            <a:r>
              <a:rPr lang="it-IT" dirty="0"/>
              <a:t> </a:t>
            </a:r>
            <a:r>
              <a:rPr lang="it-IT" dirty="0" err="1"/>
              <a:t>Juocevicius</a:t>
            </a:r>
            <a:r>
              <a:rPr lang="it-IT" dirty="0"/>
              <a:t>, </a:t>
            </a:r>
            <a:r>
              <a:rPr lang="it-IT" dirty="0" err="1"/>
              <a:t>Rochelle</a:t>
            </a:r>
            <a:r>
              <a:rPr lang="it-IT" dirty="0"/>
              <a:t> T. Dy, Alain </a:t>
            </a:r>
            <a:r>
              <a:rPr lang="it-IT" dirty="0" err="1"/>
              <a:t>Yelnik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err="1"/>
              <a:t>Introduction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/>
          </a:bodyPr>
          <a:lstStyle/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deals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Europe. </a:t>
            </a:r>
          </a:p>
          <a:p>
            <a:pPr lvl="0"/>
            <a:r>
              <a:rPr lang="hr-HR" dirty="0" err="1"/>
              <a:t>Undergraduate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,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 </a:t>
            </a:r>
            <a:r>
              <a:rPr lang="hr-HR" dirty="0" err="1"/>
              <a:t>mandatory</a:t>
            </a:r>
            <a:r>
              <a:rPr lang="hr-HR" dirty="0"/>
              <a:t> element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growth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PRM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 as a </a:t>
            </a:r>
            <a:r>
              <a:rPr lang="hr-HR" dirty="0" err="1"/>
              <a:t>whole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development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are </a:t>
            </a:r>
            <a:r>
              <a:rPr lang="hr-HR" dirty="0" err="1"/>
              <a:t>faced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PRM European </a:t>
            </a:r>
            <a:r>
              <a:rPr lang="hr-HR" dirty="0" err="1"/>
              <a:t>perspective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contents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curriculum</a:t>
            </a:r>
            <a:r>
              <a:rPr lang="hr-HR" dirty="0"/>
              <a:t> are </a:t>
            </a:r>
            <a:r>
              <a:rPr lang="hr-HR" dirty="0" err="1"/>
              <a:t>detailed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Education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PRM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uniquely</a:t>
            </a:r>
            <a:r>
              <a:rPr lang="hr-HR" dirty="0"/>
              <a:t> </a:t>
            </a:r>
            <a:r>
              <a:rPr lang="hr-HR" dirty="0" err="1"/>
              <a:t>characterized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a </a:t>
            </a:r>
            <a:r>
              <a:rPr lang="hr-HR" dirty="0" err="1"/>
              <a:t>team-based</a:t>
            </a:r>
            <a:r>
              <a:rPr lang="hr-HR" dirty="0"/>
              <a:t>, </a:t>
            </a:r>
            <a:r>
              <a:rPr lang="hr-HR" dirty="0" err="1"/>
              <a:t>patient-centered</a:t>
            </a:r>
            <a:r>
              <a:rPr lang="hr-HR" dirty="0"/>
              <a:t>, </a:t>
            </a:r>
            <a:r>
              <a:rPr lang="hr-HR" dirty="0" err="1"/>
              <a:t>goal-directed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are </a:t>
            </a:r>
            <a:r>
              <a:rPr lang="hr-HR" dirty="0" err="1"/>
              <a:t>required</a:t>
            </a:r>
            <a:r>
              <a:rPr lang="hr-HR" dirty="0"/>
              <a:t> to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,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procedural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but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attitudes</a:t>
            </a:r>
            <a:r>
              <a:rPr lang="hr-HR" dirty="0"/>
              <a:t> </a:t>
            </a:r>
            <a:r>
              <a:rPr lang="hr-HR" dirty="0" err="1"/>
              <a:t>towards</a:t>
            </a:r>
            <a:r>
              <a:rPr lang="hr-HR" dirty="0"/>
              <a:t> </a:t>
            </a:r>
            <a:r>
              <a:rPr lang="hr-HR" dirty="0" err="1"/>
              <a:t>interpersonal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, </a:t>
            </a:r>
            <a:r>
              <a:rPr lang="hr-HR" dirty="0" err="1"/>
              <a:t>profound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ethics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, </a:t>
            </a:r>
            <a:r>
              <a:rPr lang="hr-HR" dirty="0" err="1"/>
              <a:t>ability</a:t>
            </a:r>
            <a:r>
              <a:rPr lang="hr-HR" dirty="0"/>
              <a:t> to </a:t>
            </a:r>
            <a:r>
              <a:rPr lang="hr-HR" dirty="0" err="1"/>
              <a:t>apply</a:t>
            </a:r>
            <a:r>
              <a:rPr lang="hr-HR" dirty="0"/>
              <a:t> </a:t>
            </a:r>
            <a:r>
              <a:rPr lang="hr-HR" dirty="0" err="1"/>
              <a:t>policies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for </a:t>
            </a:r>
            <a:r>
              <a:rPr lang="hr-HR" dirty="0" err="1"/>
              <a:t>disabled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capacity</a:t>
            </a:r>
            <a:r>
              <a:rPr lang="hr-HR" dirty="0"/>
              <a:t> to </a:t>
            </a:r>
            <a:r>
              <a:rPr lang="hr-HR" dirty="0" err="1"/>
              <a:t>master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 for </a:t>
            </a:r>
            <a:r>
              <a:rPr lang="hr-HR" dirty="0" err="1"/>
              <a:t>reintegration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disabled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, </a:t>
            </a:r>
            <a:r>
              <a:rPr lang="hr-HR" dirty="0" err="1"/>
              <a:t>apply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assurance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promote</a:t>
            </a:r>
            <a:r>
              <a:rPr lang="hr-HR" dirty="0"/>
              <a:t> a </a:t>
            </a:r>
            <a:r>
              <a:rPr lang="hr-HR" dirty="0" err="1"/>
              <a:t>practice-based</a:t>
            </a:r>
            <a:r>
              <a:rPr lang="hr-HR" dirty="0"/>
              <a:t> </a:t>
            </a:r>
            <a:r>
              <a:rPr lang="hr-HR" dirty="0" err="1"/>
              <a:t>continuous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development.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must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exhibit</a:t>
            </a:r>
            <a:r>
              <a:rPr lang="hr-HR" dirty="0"/>
              <a:t> </a:t>
            </a:r>
            <a:r>
              <a:rPr lang="hr-HR" dirty="0" err="1"/>
              <a:t>managerial</a:t>
            </a:r>
            <a:r>
              <a:rPr lang="hr-HR" dirty="0"/>
              <a:t> </a:t>
            </a:r>
            <a:r>
              <a:rPr lang="hr-HR" dirty="0" err="1"/>
              <a:t>competences</a:t>
            </a:r>
            <a:r>
              <a:rPr lang="hr-HR" dirty="0"/>
              <a:t>,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apply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evidence-based</a:t>
            </a:r>
            <a:r>
              <a:rPr lang="hr-HR" dirty="0"/>
              <a:t> medicine, </a:t>
            </a:r>
            <a:r>
              <a:rPr lang="hr-HR" dirty="0" err="1"/>
              <a:t>incorporate</a:t>
            </a:r>
            <a:r>
              <a:rPr lang="hr-HR" dirty="0"/>
              <a:t> </a:t>
            </a:r>
            <a:r>
              <a:rPr lang="hr-HR" dirty="0" err="1"/>
              <a:t>considerations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awareness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risk-benefit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population-based</a:t>
            </a:r>
            <a:r>
              <a:rPr lang="hr-HR" dirty="0"/>
              <a:t> care as </a:t>
            </a:r>
            <a:r>
              <a:rPr lang="hr-HR" dirty="0" err="1"/>
              <a:t>appropriate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887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Immagin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286" y="313276"/>
            <a:ext cx="7669428" cy="503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32887" y="5468380"/>
            <a:ext cx="5445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Name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of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the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 PRM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Specialty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in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 UEMS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Member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 </a:t>
            </a:r>
            <a:r>
              <a:rPr kumimoji="0" lang="hr-HR" altLang="sr-Latn-RS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States</a:t>
            </a:r>
            <a:r>
              <a:rPr kumimoji="0" lang="hr-HR" altLang="sr-Latn-R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-ItalicMT"/>
              </a:rPr>
              <a:t>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41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Standards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education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PRM </a:t>
            </a:r>
            <a:r>
              <a:rPr lang="hr-HR" sz="4000" dirty="0" err="1"/>
              <a:t>physicians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establishment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common</a:t>
            </a:r>
            <a:r>
              <a:rPr lang="hr-HR" dirty="0"/>
              <a:t> set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,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competencies</a:t>
            </a:r>
            <a:r>
              <a:rPr lang="hr-HR" dirty="0"/>
              <a:t> for </a:t>
            </a:r>
            <a:r>
              <a:rPr lang="hr-HR" dirty="0" err="1"/>
              <a:t>postgraduate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to </a:t>
            </a:r>
            <a:r>
              <a:rPr lang="hr-HR" dirty="0" err="1"/>
              <a:t>create</a:t>
            </a:r>
            <a:r>
              <a:rPr lang="hr-HR" dirty="0"/>
              <a:t> a </a:t>
            </a:r>
            <a:r>
              <a:rPr lang="hr-HR" dirty="0" err="1"/>
              <a:t>Common</a:t>
            </a:r>
            <a:r>
              <a:rPr lang="hr-HR" dirty="0"/>
              <a:t> Training Framework, </a:t>
            </a:r>
            <a:r>
              <a:rPr lang="hr-HR" dirty="0" err="1"/>
              <a:t>enabling</a:t>
            </a:r>
            <a:r>
              <a:rPr lang="hr-HR" dirty="0"/>
              <a:t> </a:t>
            </a:r>
            <a:r>
              <a:rPr lang="hr-HR" dirty="0" err="1"/>
              <a:t>specialists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discipline to </a:t>
            </a:r>
            <a:r>
              <a:rPr lang="hr-HR" dirty="0" err="1"/>
              <a:t>move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one </a:t>
            </a:r>
            <a:r>
              <a:rPr lang="hr-HR" dirty="0" err="1"/>
              <a:t>country</a:t>
            </a:r>
            <a:r>
              <a:rPr lang="hr-HR" dirty="0"/>
              <a:t> to </a:t>
            </a:r>
            <a:r>
              <a:rPr lang="hr-HR" dirty="0" err="1"/>
              <a:t>another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European PRM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safety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highest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across</a:t>
            </a:r>
            <a:r>
              <a:rPr lang="hr-HR" dirty="0"/>
              <a:t> Europe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harmonization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’ </a:t>
            </a:r>
            <a:r>
              <a:rPr lang="hr-HR" dirty="0" err="1"/>
              <a:t>qualifications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902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Training </a:t>
            </a:r>
            <a:r>
              <a:rPr lang="hr-HR" sz="4000" dirty="0" err="1"/>
              <a:t>duration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/>
              <a:t>To </a:t>
            </a:r>
            <a:r>
              <a:rPr lang="hr-HR" dirty="0" err="1"/>
              <a:t>acquire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wide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needed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educational</a:t>
            </a:r>
            <a:r>
              <a:rPr lang="hr-HR" dirty="0"/>
              <a:t> program </a:t>
            </a:r>
            <a:r>
              <a:rPr lang="hr-HR" dirty="0" err="1"/>
              <a:t>in</a:t>
            </a:r>
            <a:r>
              <a:rPr lang="hr-HR" dirty="0"/>
              <a:t> Europe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configured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48-month format.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frequency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complexity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comorbidities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markedly</a:t>
            </a:r>
            <a:r>
              <a:rPr lang="hr-HR" dirty="0"/>
              <a:t> </a:t>
            </a:r>
            <a:r>
              <a:rPr lang="hr-HR" dirty="0" err="1"/>
              <a:t>increased</a:t>
            </a:r>
            <a:r>
              <a:rPr lang="hr-HR" dirty="0"/>
              <a:t> - </a:t>
            </a:r>
            <a:r>
              <a:rPr lang="hr-HR" dirty="0" err="1"/>
              <a:t>and</a:t>
            </a:r>
            <a:r>
              <a:rPr lang="hr-HR" dirty="0"/>
              <a:t> for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reason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advocates</a:t>
            </a:r>
            <a:r>
              <a:rPr lang="hr-HR" dirty="0"/>
              <a:t> a </a:t>
            </a:r>
            <a:r>
              <a:rPr lang="hr-HR" dirty="0" err="1"/>
              <a:t>duration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60 </a:t>
            </a:r>
            <a:r>
              <a:rPr lang="hr-HR" dirty="0" err="1"/>
              <a:t>months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trainees</a:t>
            </a:r>
            <a:r>
              <a:rPr lang="hr-HR" dirty="0"/>
              <a:t> are </a:t>
            </a:r>
            <a:r>
              <a:rPr lang="hr-HR" dirty="0" err="1"/>
              <a:t>expected</a:t>
            </a:r>
            <a:r>
              <a:rPr lang="hr-HR" dirty="0"/>
              <a:t> to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decision-making</a:t>
            </a:r>
            <a:r>
              <a:rPr lang="hr-HR" dirty="0"/>
              <a:t> </a:t>
            </a:r>
            <a:r>
              <a:rPr lang="hr-HR" dirty="0" err="1"/>
              <a:t>abilities</a:t>
            </a:r>
            <a:r>
              <a:rPr lang="hr-HR" dirty="0"/>
              <a:t>,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finding</a:t>
            </a:r>
            <a:r>
              <a:rPr lang="hr-HR" dirty="0"/>
              <a:t>,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recommended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PRM </a:t>
            </a:r>
            <a:r>
              <a:rPr lang="hr-HR" dirty="0" err="1"/>
              <a:t>trainees</a:t>
            </a:r>
            <a:r>
              <a:rPr lang="hr-HR" dirty="0"/>
              <a:t> are </a:t>
            </a:r>
            <a:r>
              <a:rPr lang="hr-HR" dirty="0" err="1"/>
              <a:t>offered</a:t>
            </a:r>
            <a:r>
              <a:rPr lang="hr-HR" dirty="0"/>
              <a:t> at </a:t>
            </a:r>
            <a:r>
              <a:rPr lang="hr-HR" dirty="0" err="1"/>
              <a:t>least</a:t>
            </a:r>
            <a:r>
              <a:rPr lang="hr-HR" dirty="0"/>
              <a:t> </a:t>
            </a:r>
            <a:r>
              <a:rPr lang="hr-HR" dirty="0" err="1"/>
              <a:t>six</a:t>
            </a:r>
            <a:r>
              <a:rPr lang="hr-HR" dirty="0"/>
              <a:t> </a:t>
            </a:r>
            <a:r>
              <a:rPr lang="hr-HR" dirty="0" err="1"/>
              <a:t>months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01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7"/>
          <p:cNvGrpSpPr>
            <a:grpSpLocks/>
          </p:cNvGrpSpPr>
          <p:nvPr/>
        </p:nvGrpSpPr>
        <p:grpSpPr bwMode="auto">
          <a:xfrm>
            <a:off x="3490484" y="433305"/>
            <a:ext cx="4824413" cy="4081463"/>
            <a:chOff x="0" y="0"/>
            <a:chExt cx="4824536" cy="4081649"/>
          </a:xfrm>
        </p:grpSpPr>
        <p:pic>
          <p:nvPicPr>
            <p:cNvPr id="6" name="Immagin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27120" cy="3578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ttangolo 10"/>
            <p:cNvSpPr>
              <a:spLocks noChangeArrowheads="1"/>
            </p:cNvSpPr>
            <p:nvPr/>
          </p:nvSpPr>
          <p:spPr bwMode="auto">
            <a:xfrm>
              <a:off x="252720" y="3628274"/>
              <a:ext cx="4571816" cy="45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sr-Latn-R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Minimum          Minimum                    Minimum</a:t>
              </a:r>
              <a:endParaRPr kumimoji="0" lang="hr-HR" altLang="sr-Latn-R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sr-Latn-R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3 year               4 years                        5 years</a:t>
              </a:r>
              <a:endParaRPr kumimoji="0" lang="sr-Latn-RS" altLang="sr-Latn-R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" name="Pravokutnik 7"/>
          <p:cNvSpPr/>
          <p:nvPr/>
        </p:nvSpPr>
        <p:spPr>
          <a:xfrm>
            <a:off x="2496065" y="4709523"/>
            <a:ext cx="7809469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Distribution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of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specialties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with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legal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course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lasting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at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least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3, 4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or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5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years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,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respectively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,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across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different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European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countries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: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results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from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two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different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surveys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conducted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in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1989 </a:t>
            </a:r>
            <a:r>
              <a:rPr lang="hr-HR" sz="1200" b="1" dirty="0" err="1">
                <a:latin typeface="+mj-lt"/>
                <a:ea typeface="Calibri" panose="020F0502020204030204" pitchFamily="34" charset="0"/>
                <a:cs typeface="TimesNewRomanPSMT"/>
              </a:rPr>
              <a:t>and</a:t>
            </a:r>
            <a:r>
              <a:rPr lang="hr-HR" sz="1200" b="1" dirty="0">
                <a:latin typeface="+mj-lt"/>
                <a:ea typeface="Calibri" panose="020F0502020204030204" pitchFamily="34" charset="0"/>
                <a:cs typeface="TimesNewRomanPSMT"/>
              </a:rPr>
              <a:t> 2013.</a:t>
            </a:r>
            <a:endParaRPr lang="hr-HR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0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Directors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r>
              <a:rPr lang="hr-HR" sz="4000" dirty="0"/>
              <a:t>, </a:t>
            </a:r>
            <a:r>
              <a:rPr lang="hr-HR" sz="4000" dirty="0" err="1"/>
              <a:t>trainers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training</a:t>
            </a:r>
            <a:r>
              <a:rPr lang="hr-HR" sz="4000" dirty="0"/>
              <a:t> </a:t>
            </a:r>
            <a:r>
              <a:rPr lang="hr-HR" sz="4000" dirty="0" err="1"/>
              <a:t>units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Training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realized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dedicated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qualified</a:t>
            </a:r>
            <a:r>
              <a:rPr lang="hr-HR" dirty="0"/>
              <a:t> </a:t>
            </a:r>
            <a:r>
              <a:rPr lang="hr-HR" dirty="0" err="1"/>
              <a:t>personnel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are </a:t>
            </a:r>
            <a:r>
              <a:rPr lang="hr-HR" dirty="0" err="1"/>
              <a:t>available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Director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ensures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didactic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trainee</a:t>
            </a:r>
            <a:r>
              <a:rPr lang="hr-HR" dirty="0"/>
              <a:t> must </a:t>
            </a:r>
            <a:r>
              <a:rPr lang="hr-HR" dirty="0" err="1"/>
              <a:t>receive</a:t>
            </a:r>
            <a:r>
              <a:rPr lang="hr-HR" dirty="0"/>
              <a:t> </a:t>
            </a:r>
            <a:r>
              <a:rPr lang="hr-HR" dirty="0" err="1"/>
              <a:t>supervision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one </a:t>
            </a:r>
            <a:r>
              <a:rPr lang="hr-HR" dirty="0" err="1"/>
              <a:t>trainer</a:t>
            </a:r>
            <a:r>
              <a:rPr lang="hr-HR" dirty="0"/>
              <a:t> (a PRM </a:t>
            </a:r>
            <a:r>
              <a:rPr lang="hr-HR" dirty="0" err="1"/>
              <a:t>physician</a:t>
            </a:r>
            <a:r>
              <a:rPr lang="hr-HR" dirty="0"/>
              <a:t>)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documented</a:t>
            </a:r>
            <a:r>
              <a:rPr lang="hr-HR" dirty="0"/>
              <a:t> </a:t>
            </a:r>
            <a:r>
              <a:rPr lang="hr-HR" dirty="0" err="1"/>
              <a:t>qualification</a:t>
            </a:r>
            <a:r>
              <a:rPr lang="hr-HR" dirty="0"/>
              <a:t> to </a:t>
            </a:r>
            <a:r>
              <a:rPr lang="hr-HR" dirty="0" err="1"/>
              <a:t>instruct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supervise</a:t>
            </a:r>
            <a:r>
              <a:rPr lang="hr-HR" dirty="0"/>
              <a:t> </a:t>
            </a:r>
            <a:r>
              <a:rPr lang="hr-HR" dirty="0" err="1"/>
              <a:t>residents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37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Assessment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learning</a:t>
            </a:r>
            <a:r>
              <a:rPr lang="hr-HR" sz="4000" dirty="0"/>
              <a:t> /</a:t>
            </a:r>
            <a:r>
              <a:rPr lang="hr-HR" sz="4000" dirty="0" err="1"/>
              <a:t>training</a:t>
            </a:r>
            <a:r>
              <a:rPr lang="hr-HR" sz="4000" dirty="0"/>
              <a:t> </a:t>
            </a:r>
            <a:r>
              <a:rPr lang="hr-HR" sz="4000" dirty="0" err="1"/>
              <a:t>outcomes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achievement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/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assessed</a:t>
            </a:r>
            <a:r>
              <a:rPr lang="hr-HR" dirty="0"/>
              <a:t> at </a:t>
            </a:r>
            <a:r>
              <a:rPr lang="hr-HR" dirty="0" err="1"/>
              <a:t>least</a:t>
            </a:r>
            <a:r>
              <a:rPr lang="hr-HR" dirty="0"/>
              <a:t> on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annual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permanent</a:t>
            </a:r>
            <a:r>
              <a:rPr lang="hr-HR" dirty="0"/>
              <a:t> </a:t>
            </a:r>
            <a:r>
              <a:rPr lang="hr-HR" dirty="0" err="1"/>
              <a:t>records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evaluation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maintained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file.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objective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document</a:t>
            </a:r>
            <a:r>
              <a:rPr lang="hr-HR" dirty="0"/>
              <a:t> </a:t>
            </a:r>
            <a:r>
              <a:rPr lang="hr-HR" dirty="0" err="1"/>
              <a:t>progressive</a:t>
            </a:r>
            <a:r>
              <a:rPr lang="hr-HR" dirty="0"/>
              <a:t> </a:t>
            </a:r>
            <a:r>
              <a:rPr lang="hr-HR" dirty="0" err="1"/>
              <a:t>trainee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improvement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to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year</a:t>
            </a:r>
            <a:r>
              <a:rPr lang="hr-HR" dirty="0"/>
              <a:t> </a:t>
            </a:r>
            <a:r>
              <a:rPr lang="hr-HR" dirty="0" err="1"/>
              <a:t>examination</a:t>
            </a:r>
            <a:r>
              <a:rPr lang="hr-HR" dirty="0"/>
              <a:t> must </a:t>
            </a:r>
            <a:r>
              <a:rPr lang="hr-HR" dirty="0" err="1"/>
              <a:t>verify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trainee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demonstrated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to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/>
              <a:t>supervision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533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1844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TimesNewRomanPS-ItalicMT</vt:lpstr>
      <vt:lpstr>TimesNewRomanPSMT</vt:lpstr>
      <vt:lpstr>Tema di Office</vt:lpstr>
      <vt:lpstr>Presentazione standard di PowerPoint</vt:lpstr>
      <vt:lpstr>Introduction</vt:lpstr>
      <vt:lpstr>Education and training</vt:lpstr>
      <vt:lpstr>Presentazione standard di PowerPoint</vt:lpstr>
      <vt:lpstr>Standards in education and training of PRM physicians</vt:lpstr>
      <vt:lpstr>Training duration</vt:lpstr>
      <vt:lpstr>Presentazione standard di PowerPoint</vt:lpstr>
      <vt:lpstr>Directors of training, trainers and training units</vt:lpstr>
      <vt:lpstr>Assessment of learning /training outcomes</vt:lpstr>
      <vt:lpstr>Certification procedures</vt:lpstr>
      <vt:lpstr>Undergraduate training</vt:lpstr>
      <vt:lpstr>Continuing Professional Development (CPD) and Medical Education (CME)</vt:lpstr>
      <vt:lpstr>Presentazione standard di PowerPoint</vt:lpstr>
      <vt:lpstr> Curriculum in PRM: main principles</vt:lpstr>
      <vt:lpstr>Competencies to be acquired during the training:</vt:lpstr>
      <vt:lpstr>Presentazione standard di PowerPoint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18</cp:revision>
  <dcterms:created xsi:type="dcterms:W3CDTF">2018-08-21T19:55:07Z</dcterms:created>
  <dcterms:modified xsi:type="dcterms:W3CDTF">2018-08-23T18:43:07Z</dcterms:modified>
</cp:coreProperties>
</file>