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F38D4-0097-4C1A-B254-34D89D432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480AF1-266C-42DF-BAEE-755D9C2F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2668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A2E14-7DC0-4CE0-B953-02DFDD07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4E8A8D-9048-4E6A-9CFC-261F0EEF7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2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7D585C-1136-479E-92DA-DDD896A6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9D73FF-9547-4BDF-AA25-0AB991288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B2581-691E-48FA-9F4A-365785A1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8DB68D-9EA3-4BFF-9F30-F3C97FE13E24}" type="datetimeFigureOut">
              <a:rPr lang="it-IT" smtClean="0"/>
              <a:t>23/08/2018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DB025-D77B-48B5-A07F-D257CCA0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DF084-8AB8-46CA-B764-653FC2F1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EFD83-644E-4759-9443-7753250423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F4ACF-88CB-42FD-A8E7-28FE03400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284"/>
            <a:ext cx="10515600" cy="1238404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BD5817-EFE9-4D8D-BA35-0DCCFB39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06F7C31-C1AE-4165-9BCC-352C829B3E7D}"/>
              </a:ext>
            </a:extLst>
          </p:cNvPr>
          <p:cNvSpPr/>
          <p:nvPr userDrawn="1"/>
        </p:nvSpPr>
        <p:spPr>
          <a:xfrm>
            <a:off x="147484" y="0"/>
            <a:ext cx="120445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100" dirty="0" err="1">
                <a:solidFill>
                  <a:schemeClr val="accent6">
                    <a:lumMod val="75000"/>
                  </a:schemeClr>
                </a:solidFill>
              </a:rPr>
              <a:t>European</a:t>
            </a:r>
            <a:r>
              <a:rPr lang="it-IT" sz="1100" dirty="0">
                <a:solidFill>
                  <a:schemeClr val="accent6">
                    <a:lumMod val="75000"/>
                  </a:schemeClr>
                </a:solidFill>
              </a:rPr>
              <a:t> PRM </a:t>
            </a:r>
            <a:r>
              <a:rPr lang="it-IT" sz="1100" dirty="0" err="1">
                <a:solidFill>
                  <a:schemeClr val="accent6">
                    <a:lumMod val="75000"/>
                  </a:schemeClr>
                </a:solidFill>
              </a:rPr>
              <a:t>Bodies</a:t>
            </a:r>
            <a:r>
              <a:rPr lang="it-IT" sz="1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accent6">
                    <a:lumMod val="75000"/>
                  </a:schemeClr>
                </a:solidFill>
              </a:rPr>
              <a:t>Alliance</a:t>
            </a:r>
            <a:r>
              <a:rPr lang="it-IT" sz="1100" dirty="0">
                <a:solidFill>
                  <a:schemeClr val="accent6">
                    <a:lumMod val="75000"/>
                  </a:schemeClr>
                </a:solidFill>
              </a:rPr>
              <a:t>. White Book on PRM in Europe. 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</a:rPr>
              <a:t>Chapter 9. Education and continuous professional development: shaping the future of PRM. Eur J Phys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</a:rPr>
              <a:t>Rehabil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</a:rPr>
              <a:t> Med. 2018 Apr;54(2):279-286</a:t>
            </a:r>
            <a:r>
              <a:rPr lang="it-IT" sz="11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70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E04FBC-3DCE-46F9-A41E-98C3778B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96086-C3E6-4A51-A113-2C96E0FD7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60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533AA-CA80-434C-A021-D65708EC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B4C77-85C2-44BB-91BB-D02143A37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5F402D-36AB-4467-902E-50EB0570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1758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0EAE8-94DB-464B-9D72-D535C184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F6375F-8A4E-4A6D-A135-61CF7D4F7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FE1C0E-E4A7-4A34-BFAD-9C46C575A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E077FB-0F22-4317-A644-38415E1F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CFAB31-F993-423A-85F0-223C02EFA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626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4DF3C-CD77-43E1-BA59-3BB933D6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2915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34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B6E73-F4ED-4F41-86D7-A78B4C57C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B5CC47-E428-45C3-9393-555221B2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8C1511-F156-4E10-A038-EBDB4E134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4976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22C9C-7EA6-473C-B4F2-780619BA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3CB919B-22D6-4005-93EB-16DD84C87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605956-EA1A-4474-8D30-AC1454FDE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9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061244-6FAF-4A61-917C-8141707E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E50918-F9B2-49C8-B730-C99A8DE09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8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383A341-73CF-4F01-AEE7-769E48DA093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47485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3136C95-B57D-4321-9555-2915F628888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424" y="5887347"/>
            <a:ext cx="998813" cy="1079446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050C582-1B93-4853-BDB1-6EC93D5EE91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662" y="5992654"/>
            <a:ext cx="891496" cy="868831"/>
          </a:xfrm>
          <a:prstGeom prst="rect">
            <a:avLst/>
          </a:prstGeom>
        </p:spPr>
      </p:pic>
      <p:pic>
        <p:nvPicPr>
          <p:cNvPr id="10" name="Picture 4" descr="esprm_logo">
            <a:extLst>
              <a:ext uri="{FF2B5EF4-FFF2-40B4-BE49-F238E27FC236}">
                <a16:creationId xmlns:a16="http://schemas.microsoft.com/office/drawing/2014/main" id="{A4C94679-9DAC-4A68-8FB5-80AB825EC6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134" y="5981700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Description: letter">
            <a:extLst>
              <a:ext uri="{FF2B5EF4-FFF2-40B4-BE49-F238E27FC236}">
                <a16:creationId xmlns:a16="http://schemas.microsoft.com/office/drawing/2014/main" id="{05E7C588-485E-4D31-8220-120DFEBAAA5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58207" y="5981700"/>
            <a:ext cx="916190" cy="890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4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-prm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9FD95CE-79B3-4FEF-971F-36C95901C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705" y="264836"/>
            <a:ext cx="3134269" cy="4110519"/>
          </a:xfrm>
          <a:prstGeom prst="rect">
            <a:avLst/>
          </a:prstGeom>
        </p:spPr>
      </p:pic>
      <p:sp>
        <p:nvSpPr>
          <p:cNvPr id="8" name="Ottagono 7">
            <a:extLst>
              <a:ext uri="{FF2B5EF4-FFF2-40B4-BE49-F238E27FC236}">
                <a16:creationId xmlns:a16="http://schemas.microsoft.com/office/drawing/2014/main" id="{FF607082-F2DE-404E-9444-5398EA724A58}"/>
              </a:ext>
            </a:extLst>
          </p:cNvPr>
          <p:cNvSpPr/>
          <p:nvPr/>
        </p:nvSpPr>
        <p:spPr>
          <a:xfrm>
            <a:off x="10797025" y="38694"/>
            <a:ext cx="1189703" cy="1189703"/>
          </a:xfrm>
          <a:prstGeom prst="octagon">
            <a:avLst/>
          </a:prstGeom>
          <a:solidFill>
            <a:schemeClr val="accent6">
              <a:lumMod val="75000"/>
            </a:scheme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>
                <a:solidFill>
                  <a:schemeClr val="bg1"/>
                </a:solidFill>
              </a:rPr>
              <a:t>9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700E29C-6069-46D9-BFA7-03CB4227A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4" y="1608432"/>
            <a:ext cx="1395295" cy="150793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327FCF4-F3CA-4DAE-B1C2-EA5D3D032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" y="3372313"/>
            <a:ext cx="1255072" cy="1223163"/>
          </a:xfrm>
          <a:prstGeom prst="rect">
            <a:avLst/>
          </a:prstGeom>
        </p:spPr>
      </p:pic>
      <p:pic>
        <p:nvPicPr>
          <p:cNvPr id="1028" name="Picture 4" descr="esprm_logo">
            <a:extLst>
              <a:ext uri="{FF2B5EF4-FFF2-40B4-BE49-F238E27FC236}">
                <a16:creationId xmlns:a16="http://schemas.microsoft.com/office/drawing/2014/main" id="{C35BFDCB-9250-4944-AFD2-071D0A7B9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" y="4851421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Description: letter">
            <a:extLst>
              <a:ext uri="{FF2B5EF4-FFF2-40B4-BE49-F238E27FC236}">
                <a16:creationId xmlns:a16="http://schemas.microsoft.com/office/drawing/2014/main" id="{DF41B451-0A49-4720-A82A-63D8FADF90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3383" y="136337"/>
            <a:ext cx="1250897" cy="1216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olo 1">
            <a:extLst>
              <a:ext uri="{FF2B5EF4-FFF2-40B4-BE49-F238E27FC236}">
                <a16:creationId xmlns:a16="http://schemas.microsoft.com/office/drawing/2014/main" id="{55355AEB-944E-489D-8883-790C110A10C7}"/>
              </a:ext>
            </a:extLst>
          </p:cNvPr>
          <p:cNvSpPr txBox="1">
            <a:spLocks/>
          </p:cNvSpPr>
          <p:nvPr/>
        </p:nvSpPr>
        <p:spPr>
          <a:xfrm>
            <a:off x="6392971" y="1962307"/>
            <a:ext cx="5407434" cy="2889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</a:rPr>
              <a:t>PRACTICE OF PHYSICAL AND REHABILITATION MEDICINE IN EUROPE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Education and continuous professional development: shaping the future of PRM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6C89B18-AB9B-4FF5-82C4-3965005F3211}"/>
              </a:ext>
            </a:extLst>
          </p:cNvPr>
          <p:cNvSpPr txBox="1"/>
          <p:nvPr/>
        </p:nvSpPr>
        <p:spPr>
          <a:xfrm>
            <a:off x="0" y="6337662"/>
            <a:ext cx="12178617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European Physical and Rehabilitation Medicine Bodies Alliance. White Book on Physical and Rehabilitation Medicine in Europe. Chapter 9. Education and continuous professional development: shaping the future of PRM. Eur J Phys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Med. 2018 Apr;54(2):279-286.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doi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: 10.23736/S1973-9087.18.05153-5.</a:t>
            </a:r>
            <a:endParaRPr lang="it-IT" sz="1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83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Certification</a:t>
            </a:r>
            <a:r>
              <a:rPr lang="hr-HR" sz="4000" dirty="0"/>
              <a:t> </a:t>
            </a:r>
            <a:r>
              <a:rPr lang="hr-HR" sz="4000" dirty="0" err="1"/>
              <a:t>procedures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49859"/>
            <a:ext cx="10515600" cy="445932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hr-HR" dirty="0" err="1"/>
              <a:t>Specialists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freedom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mobility</a:t>
            </a:r>
            <a:r>
              <a:rPr lang="hr-HR" dirty="0"/>
              <a:t> </a:t>
            </a:r>
            <a:r>
              <a:rPr lang="hr-HR" dirty="0" err="1"/>
              <a:t>across</a:t>
            </a:r>
            <a:r>
              <a:rPr lang="hr-HR" dirty="0"/>
              <a:t> UEMS </a:t>
            </a:r>
            <a:r>
              <a:rPr lang="hr-HR" dirty="0" err="1"/>
              <a:t>member</a:t>
            </a:r>
            <a:r>
              <a:rPr lang="hr-HR" dirty="0"/>
              <a:t> </a:t>
            </a:r>
            <a:r>
              <a:rPr lang="hr-HR" dirty="0" err="1"/>
              <a:t>states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There</a:t>
            </a:r>
            <a:r>
              <a:rPr lang="hr-HR" dirty="0"/>
              <a:t> are </a:t>
            </a:r>
            <a:r>
              <a:rPr lang="hr-HR" dirty="0" err="1"/>
              <a:t>currently</a:t>
            </a:r>
            <a:r>
              <a:rPr lang="hr-HR" dirty="0"/>
              <a:t> </a:t>
            </a:r>
            <a:r>
              <a:rPr lang="hr-HR" dirty="0" err="1"/>
              <a:t>around</a:t>
            </a:r>
            <a:r>
              <a:rPr lang="hr-HR" dirty="0"/>
              <a:t> 20.000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Europe </a:t>
            </a:r>
            <a:r>
              <a:rPr lang="hr-HR" dirty="0" err="1"/>
              <a:t>and</a:t>
            </a:r>
            <a:r>
              <a:rPr lang="hr-HR" dirty="0"/>
              <a:t> 3.000 PRM </a:t>
            </a:r>
            <a:r>
              <a:rPr lang="hr-HR" dirty="0" err="1"/>
              <a:t>trainees</a:t>
            </a:r>
            <a:r>
              <a:rPr lang="hr-HR" dirty="0"/>
              <a:t>; </a:t>
            </a:r>
            <a:r>
              <a:rPr lang="hr-HR" dirty="0" err="1"/>
              <a:t>out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3.897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European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certified</a:t>
            </a:r>
            <a:r>
              <a:rPr lang="hr-HR" dirty="0"/>
              <a:t> </a:t>
            </a:r>
            <a:r>
              <a:rPr lang="hr-HR" dirty="0" err="1"/>
              <a:t>since</a:t>
            </a:r>
            <a:r>
              <a:rPr lang="hr-HR" dirty="0"/>
              <a:t> 1993, 1.094 are </a:t>
            </a:r>
            <a:r>
              <a:rPr lang="hr-HR" dirty="0" err="1"/>
              <a:t>active</a:t>
            </a:r>
            <a:r>
              <a:rPr lang="hr-HR" dirty="0"/>
              <a:t> </a:t>
            </a:r>
            <a:r>
              <a:rPr lang="hr-HR" dirty="0" err="1"/>
              <a:t>Fellows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European </a:t>
            </a:r>
            <a:r>
              <a:rPr lang="hr-HR" dirty="0" err="1"/>
              <a:t>Board</a:t>
            </a:r>
            <a:r>
              <a:rPr lang="hr-HR" dirty="0"/>
              <a:t>: 260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them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achieved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status </a:t>
            </a:r>
            <a:r>
              <a:rPr lang="hr-HR" dirty="0" err="1"/>
              <a:t>of</a:t>
            </a:r>
            <a:r>
              <a:rPr lang="hr-HR" dirty="0"/>
              <a:t> Senior </a:t>
            </a:r>
            <a:r>
              <a:rPr lang="hr-HR" dirty="0" err="1"/>
              <a:t>Fellows</a:t>
            </a:r>
            <a:r>
              <a:rPr lang="hr-HR" dirty="0"/>
              <a:t>; 24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sites</a:t>
            </a:r>
            <a:r>
              <a:rPr lang="hr-HR" dirty="0"/>
              <a:t> are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certified</a:t>
            </a:r>
            <a:r>
              <a:rPr lang="hr-HR" dirty="0"/>
              <a:t> </a:t>
            </a:r>
            <a:r>
              <a:rPr lang="hr-HR" dirty="0" err="1"/>
              <a:t>centers</a:t>
            </a:r>
            <a:r>
              <a:rPr lang="hr-HR" dirty="0"/>
              <a:t> for PRM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according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European standard.</a:t>
            </a:r>
          </a:p>
          <a:p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has</a:t>
            </a:r>
            <a:r>
              <a:rPr lang="hr-HR" dirty="0"/>
              <a:t> a </a:t>
            </a:r>
            <a:r>
              <a:rPr lang="hr-HR" dirty="0" err="1"/>
              <a:t>comprehensive</a:t>
            </a:r>
            <a:r>
              <a:rPr lang="hr-HR" dirty="0"/>
              <a:t> </a:t>
            </a:r>
            <a:r>
              <a:rPr lang="hr-HR" dirty="0" err="1"/>
              <a:t>specification</a:t>
            </a:r>
            <a:r>
              <a:rPr lang="hr-HR" dirty="0"/>
              <a:t> on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aspects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postgraduate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for PRM-</a:t>
            </a:r>
            <a:r>
              <a:rPr lang="hr-HR" dirty="0" err="1"/>
              <a:t>specialists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curriculum</a:t>
            </a:r>
            <a:r>
              <a:rPr lang="hr-HR" dirty="0"/>
              <a:t> for </a:t>
            </a:r>
            <a:r>
              <a:rPr lang="hr-HR" dirty="0" err="1"/>
              <a:t>postgraduate</a:t>
            </a:r>
            <a:r>
              <a:rPr lang="hr-HR" dirty="0"/>
              <a:t> </a:t>
            </a:r>
            <a:r>
              <a:rPr lang="hr-HR" dirty="0" err="1"/>
              <a:t>education</a:t>
            </a:r>
            <a:endParaRPr lang="hr-HR" dirty="0"/>
          </a:p>
          <a:p>
            <a:pPr lvl="1"/>
            <a:r>
              <a:rPr lang="hr-HR" dirty="0"/>
              <a:t>a </a:t>
            </a:r>
            <a:r>
              <a:rPr lang="hr-HR" dirty="0" err="1"/>
              <a:t>specimen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course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at </a:t>
            </a:r>
            <a:r>
              <a:rPr lang="hr-HR" dirty="0" err="1"/>
              <a:t>least</a:t>
            </a:r>
            <a:r>
              <a:rPr lang="hr-HR" dirty="0"/>
              <a:t> </a:t>
            </a:r>
            <a:r>
              <a:rPr lang="hr-HR" dirty="0" err="1"/>
              <a:t>four</a:t>
            </a:r>
            <a:r>
              <a:rPr lang="hr-HR" dirty="0"/>
              <a:t> </a:t>
            </a:r>
            <a:r>
              <a:rPr lang="hr-HR" dirty="0" err="1"/>
              <a:t>years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PRM </a:t>
            </a:r>
            <a:r>
              <a:rPr lang="hr-HR" dirty="0" err="1"/>
              <a:t>department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uniform</a:t>
            </a:r>
            <a:r>
              <a:rPr lang="hr-HR" dirty="0"/>
              <a:t> </a:t>
            </a:r>
            <a:r>
              <a:rPr lang="hr-HR" dirty="0" err="1"/>
              <a:t>official</a:t>
            </a:r>
            <a:r>
              <a:rPr lang="hr-HR" dirty="0"/>
              <a:t> </a:t>
            </a:r>
            <a:r>
              <a:rPr lang="hr-HR" dirty="0" err="1"/>
              <a:t>logbook</a:t>
            </a:r>
            <a:endParaRPr lang="hr-HR" dirty="0"/>
          </a:p>
          <a:p>
            <a:pPr lvl="1"/>
            <a:r>
              <a:rPr lang="hr-HR" dirty="0"/>
              <a:t>a single </a:t>
            </a:r>
            <a:r>
              <a:rPr lang="hr-HR" dirty="0" err="1"/>
              <a:t>written</a:t>
            </a:r>
            <a:r>
              <a:rPr lang="hr-HR" dirty="0"/>
              <a:t> </a:t>
            </a:r>
            <a:r>
              <a:rPr lang="hr-HR" dirty="0" err="1"/>
              <a:t>annual</a:t>
            </a:r>
            <a:r>
              <a:rPr lang="hr-HR" dirty="0"/>
              <a:t> </a:t>
            </a:r>
            <a:r>
              <a:rPr lang="hr-HR" dirty="0" err="1"/>
              <a:t>examination</a:t>
            </a:r>
            <a:endParaRPr lang="hr-HR" dirty="0"/>
          </a:p>
          <a:p>
            <a:pPr lvl="1"/>
            <a:r>
              <a:rPr lang="hr-HR" dirty="0"/>
              <a:t>a system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national</a:t>
            </a:r>
            <a:r>
              <a:rPr lang="hr-HR" dirty="0"/>
              <a:t> </a:t>
            </a:r>
            <a:r>
              <a:rPr lang="hr-HR" dirty="0" err="1"/>
              <a:t>managers</a:t>
            </a:r>
            <a:r>
              <a:rPr lang="hr-HR" dirty="0"/>
              <a:t> for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accreditation</a:t>
            </a:r>
            <a:endParaRPr lang="hr-HR" dirty="0"/>
          </a:p>
          <a:p>
            <a:pPr lvl="1"/>
            <a:r>
              <a:rPr lang="hr-HR" dirty="0"/>
              <a:t>standard </a:t>
            </a:r>
            <a:r>
              <a:rPr lang="hr-HR" dirty="0" err="1"/>
              <a:t>rules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accreditation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trainers</a:t>
            </a:r>
            <a:endParaRPr lang="hr-HR" dirty="0"/>
          </a:p>
          <a:p>
            <a:pPr lvl="1"/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control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sites</a:t>
            </a:r>
            <a:endParaRPr lang="hr-HR" dirty="0"/>
          </a:p>
          <a:p>
            <a:pPr lvl="1"/>
            <a:r>
              <a:rPr lang="hr-HR" dirty="0" err="1"/>
              <a:t>continuing</a:t>
            </a:r>
            <a:r>
              <a:rPr lang="hr-HR" dirty="0"/>
              <a:t> </a:t>
            </a:r>
            <a:r>
              <a:rPr lang="hr-HR" dirty="0" err="1"/>
              <a:t>professional</a:t>
            </a:r>
            <a:r>
              <a:rPr lang="hr-HR" dirty="0"/>
              <a:t> development </a:t>
            </a:r>
            <a:r>
              <a:rPr lang="hr-HR" dirty="0" err="1"/>
              <a:t>covering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continuing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system</a:t>
            </a:r>
          </a:p>
          <a:p>
            <a:r>
              <a:rPr lang="hr-HR" dirty="0" err="1"/>
              <a:t>Further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regulations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system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found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UEMS PRM </a:t>
            </a:r>
            <a:r>
              <a:rPr lang="hr-HR" dirty="0" err="1"/>
              <a:t>Section`s</a:t>
            </a:r>
            <a:r>
              <a:rPr lang="hr-HR" dirty="0"/>
              <a:t> </a:t>
            </a:r>
            <a:r>
              <a:rPr lang="hr-HR" dirty="0" err="1"/>
              <a:t>website</a:t>
            </a:r>
            <a:r>
              <a:rPr lang="hr-HR" dirty="0"/>
              <a:t> </a:t>
            </a:r>
            <a:r>
              <a:rPr lang="hr-HR" u="sng" dirty="0">
                <a:hlinkClick r:id="rId2"/>
              </a:rPr>
              <a:t>www.euro-prm.org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2260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Undergraduate</a:t>
            </a:r>
            <a:r>
              <a:rPr lang="hr-HR" sz="4000" dirty="0"/>
              <a:t> </a:t>
            </a:r>
            <a:r>
              <a:rPr lang="hr-HR" sz="4000" dirty="0" err="1"/>
              <a:t>training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32238"/>
            <a:ext cx="10515600" cy="437694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responsible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care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treated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virtually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specialties</a:t>
            </a:r>
            <a:r>
              <a:rPr lang="hr-HR" dirty="0"/>
              <a:t> </a:t>
            </a:r>
            <a:r>
              <a:rPr lang="hr-HR" dirty="0" err="1"/>
              <a:t>express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- as a </a:t>
            </a:r>
            <a:r>
              <a:rPr lang="hr-HR" dirty="0" err="1"/>
              <a:t>result</a:t>
            </a:r>
            <a:r>
              <a:rPr lang="hr-HR" dirty="0"/>
              <a:t>,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gain</a:t>
            </a:r>
            <a:r>
              <a:rPr lang="hr-HR" dirty="0"/>
              <a:t> a </a:t>
            </a:r>
            <a:r>
              <a:rPr lang="hr-HR" dirty="0" err="1"/>
              <a:t>basic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. </a:t>
            </a:r>
          </a:p>
          <a:p>
            <a:pPr marL="0" indent="0">
              <a:buNone/>
            </a:pP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thus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well-trained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teach</a:t>
            </a:r>
            <a:r>
              <a:rPr lang="hr-HR" dirty="0"/>
              <a:t> PRM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undergraduate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faculties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topics</a:t>
            </a:r>
            <a:r>
              <a:rPr lang="hr-HR" dirty="0"/>
              <a:t> are </a:t>
            </a:r>
            <a:r>
              <a:rPr lang="hr-HR" dirty="0" err="1"/>
              <a:t>required</a:t>
            </a:r>
            <a:r>
              <a:rPr lang="hr-HR" dirty="0"/>
              <a:t> as a minimum: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bio-</a:t>
            </a:r>
            <a:r>
              <a:rPr lang="hr-HR" dirty="0" err="1"/>
              <a:t>psycho</a:t>
            </a:r>
            <a:r>
              <a:rPr lang="hr-HR" dirty="0"/>
              <a:t>-</a:t>
            </a:r>
            <a:r>
              <a:rPr lang="hr-HR" dirty="0" err="1"/>
              <a:t>social</a:t>
            </a:r>
            <a:r>
              <a:rPr lang="hr-HR" dirty="0"/>
              <a:t> model </a:t>
            </a:r>
            <a:r>
              <a:rPr lang="hr-HR" dirty="0" err="1"/>
              <a:t>of</a:t>
            </a:r>
            <a:r>
              <a:rPr lang="hr-HR" dirty="0"/>
              <a:t> ICF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organization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main</a:t>
            </a:r>
            <a:r>
              <a:rPr lang="hr-HR" dirty="0"/>
              <a:t> </a:t>
            </a:r>
            <a:r>
              <a:rPr lang="hr-HR" dirty="0" err="1"/>
              <a:t>adverse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recovery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potential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physiotherapy</a:t>
            </a:r>
            <a:r>
              <a:rPr lang="hr-HR" dirty="0"/>
              <a:t>, </a:t>
            </a:r>
            <a:r>
              <a:rPr lang="hr-HR" dirty="0" err="1"/>
              <a:t>occupational</a:t>
            </a:r>
            <a:r>
              <a:rPr lang="hr-HR" dirty="0"/>
              <a:t> therapy, (</a:t>
            </a:r>
            <a:r>
              <a:rPr lang="hr-HR" dirty="0" err="1"/>
              <a:t>neuro</a:t>
            </a:r>
            <a:r>
              <a:rPr lang="hr-HR" dirty="0"/>
              <a:t>)</a:t>
            </a:r>
            <a:r>
              <a:rPr lang="hr-HR" dirty="0" err="1"/>
              <a:t>psychology</a:t>
            </a:r>
            <a:r>
              <a:rPr lang="hr-HR" dirty="0"/>
              <a:t>, </a:t>
            </a:r>
            <a:r>
              <a:rPr lang="hr-HR" dirty="0" err="1"/>
              <a:t>speech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language</a:t>
            </a:r>
            <a:r>
              <a:rPr lang="hr-HR" dirty="0"/>
              <a:t> therapy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therapies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effects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drug </a:t>
            </a:r>
            <a:r>
              <a:rPr lang="hr-HR" dirty="0" err="1"/>
              <a:t>treatments</a:t>
            </a:r>
            <a:r>
              <a:rPr lang="hr-HR" dirty="0"/>
              <a:t> </a:t>
            </a:r>
            <a:r>
              <a:rPr lang="hr-HR" dirty="0" err="1"/>
              <a:t>used</a:t>
            </a:r>
            <a:r>
              <a:rPr lang="hr-HR" dirty="0"/>
              <a:t> to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, </a:t>
            </a:r>
            <a:r>
              <a:rPr lang="hr-HR" dirty="0" err="1"/>
              <a:t>prevent</a:t>
            </a:r>
            <a:r>
              <a:rPr lang="hr-HR" dirty="0"/>
              <a:t> </a:t>
            </a:r>
            <a:r>
              <a:rPr lang="hr-HR" dirty="0" err="1"/>
              <a:t>complications</a:t>
            </a:r>
            <a:r>
              <a:rPr lang="hr-HR" dirty="0"/>
              <a:t>, </a:t>
            </a:r>
            <a:r>
              <a:rPr lang="hr-HR" dirty="0" err="1"/>
              <a:t>alleviate</a:t>
            </a:r>
            <a:r>
              <a:rPr lang="hr-HR" dirty="0"/>
              <a:t> </a:t>
            </a:r>
            <a:r>
              <a:rPr lang="hr-HR" dirty="0" err="1"/>
              <a:t>pain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any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source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discomfort</a:t>
            </a:r>
            <a:endParaRPr lang="hr-HR" dirty="0"/>
          </a:p>
          <a:p>
            <a:pPr lvl="0"/>
            <a:r>
              <a:rPr lang="hr-HR" dirty="0" err="1"/>
              <a:t>comprehensive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programmes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main</a:t>
            </a:r>
            <a:r>
              <a:rPr lang="hr-HR" dirty="0"/>
              <a:t> </a:t>
            </a:r>
            <a:r>
              <a:rPr lang="hr-HR" dirty="0" err="1"/>
              <a:t>indications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rehabilitative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special</a:t>
            </a:r>
            <a:r>
              <a:rPr lang="hr-HR" dirty="0"/>
              <a:t> </a:t>
            </a:r>
            <a:r>
              <a:rPr lang="hr-HR" dirty="0" err="1"/>
              <a:t>conditions</a:t>
            </a:r>
            <a:endParaRPr lang="hr-HR" dirty="0"/>
          </a:p>
          <a:p>
            <a:pPr lvl="0"/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system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legislation</a:t>
            </a:r>
            <a:r>
              <a:rPr lang="hr-HR" dirty="0"/>
              <a:t> </a:t>
            </a:r>
            <a:r>
              <a:rPr lang="hr-HR" dirty="0" err="1"/>
              <a:t>concerning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at </a:t>
            </a:r>
            <a:r>
              <a:rPr lang="hr-HR" dirty="0" err="1"/>
              <a:t>national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,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issues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262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Continuing</a:t>
            </a:r>
            <a:r>
              <a:rPr lang="hr-HR" sz="4000" dirty="0"/>
              <a:t> Professional Development (CPD)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Medical</a:t>
            </a:r>
            <a:r>
              <a:rPr lang="hr-HR" sz="4000" dirty="0"/>
              <a:t> </a:t>
            </a:r>
            <a:r>
              <a:rPr lang="hr-HR" sz="4000" dirty="0" err="1"/>
              <a:t>Education</a:t>
            </a:r>
            <a:r>
              <a:rPr lang="hr-HR" sz="4000" dirty="0"/>
              <a:t> (CME)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/>
              <a:t>All </a:t>
            </a:r>
            <a:r>
              <a:rPr lang="hr-HR" dirty="0" err="1"/>
              <a:t>doctors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a </a:t>
            </a:r>
            <a:r>
              <a:rPr lang="hr-HR" dirty="0" err="1"/>
              <a:t>duty</a:t>
            </a:r>
            <a:r>
              <a:rPr lang="hr-HR" dirty="0"/>
              <a:t> to </a:t>
            </a:r>
            <a:r>
              <a:rPr lang="hr-HR" dirty="0" err="1"/>
              <a:t>engage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continuum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,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life-long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Continuing</a:t>
            </a:r>
            <a:r>
              <a:rPr lang="hr-HR" dirty="0"/>
              <a:t> Professional Development (CPD) must take </a:t>
            </a:r>
            <a:r>
              <a:rPr lang="hr-HR" dirty="0" err="1"/>
              <a:t>account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international</a:t>
            </a:r>
            <a:r>
              <a:rPr lang="hr-HR" dirty="0"/>
              <a:t> </a:t>
            </a:r>
            <a:r>
              <a:rPr lang="hr-HR" dirty="0" err="1"/>
              <a:t>innovations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practices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CPD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Continuing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(CME) are </a:t>
            </a:r>
            <a:r>
              <a:rPr lang="hr-HR" dirty="0" err="1"/>
              <a:t>an</a:t>
            </a:r>
            <a:r>
              <a:rPr lang="hr-HR" dirty="0"/>
              <a:t> integral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’ </a:t>
            </a:r>
            <a:r>
              <a:rPr lang="hr-HR" dirty="0" err="1"/>
              <a:t>professional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involves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to </a:t>
            </a:r>
            <a:r>
              <a:rPr lang="hr-HR" dirty="0" err="1"/>
              <a:t>enhance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building</a:t>
            </a:r>
            <a:r>
              <a:rPr lang="hr-HR" dirty="0"/>
              <a:t>, management, </a:t>
            </a:r>
            <a:r>
              <a:rPr lang="hr-HR" dirty="0" err="1"/>
              <a:t>professionalism</a:t>
            </a:r>
            <a:r>
              <a:rPr lang="hr-HR" dirty="0"/>
              <a:t>, </a:t>
            </a:r>
            <a:r>
              <a:rPr lang="hr-HR" dirty="0" err="1"/>
              <a:t>interpersonal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,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technology</a:t>
            </a:r>
            <a:r>
              <a:rPr lang="hr-HR" dirty="0"/>
              <a:t>, </a:t>
            </a:r>
            <a:r>
              <a:rPr lang="hr-HR" dirty="0" err="1"/>
              <a:t>teaching</a:t>
            </a:r>
            <a:r>
              <a:rPr lang="hr-HR" dirty="0"/>
              <a:t>, </a:t>
            </a:r>
            <a:r>
              <a:rPr lang="hr-HR" dirty="0" err="1"/>
              <a:t>research</a:t>
            </a:r>
            <a:r>
              <a:rPr lang="hr-HR" dirty="0"/>
              <a:t>, </a:t>
            </a:r>
            <a:r>
              <a:rPr lang="hr-HR" dirty="0" err="1"/>
              <a:t>peer</a:t>
            </a:r>
            <a:r>
              <a:rPr lang="hr-HR" dirty="0"/>
              <a:t> </a:t>
            </a:r>
            <a:r>
              <a:rPr lang="hr-HR" dirty="0" err="1"/>
              <a:t>review</a:t>
            </a:r>
            <a:r>
              <a:rPr lang="hr-HR" dirty="0"/>
              <a:t>, audit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accountability</a:t>
            </a:r>
            <a:r>
              <a:rPr lang="hr-HR" dirty="0"/>
              <a:t>. In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sense</a:t>
            </a:r>
            <a:r>
              <a:rPr lang="hr-HR" dirty="0"/>
              <a:t>, CPD </a:t>
            </a:r>
            <a:r>
              <a:rPr lang="hr-HR" dirty="0" err="1"/>
              <a:t>incorporates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goes</a:t>
            </a:r>
            <a:r>
              <a:rPr lang="hr-HR" dirty="0"/>
              <a:t> </a:t>
            </a:r>
            <a:r>
              <a:rPr lang="hr-HR" dirty="0" err="1"/>
              <a:t>beyond</a:t>
            </a:r>
            <a:r>
              <a:rPr lang="hr-HR" dirty="0"/>
              <a:t> CME (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).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UEMS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harmonised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CME </a:t>
            </a:r>
            <a:r>
              <a:rPr lang="hr-HR" dirty="0" err="1"/>
              <a:t>accreditation</a:t>
            </a:r>
            <a:r>
              <a:rPr lang="hr-HR" dirty="0"/>
              <a:t> </a:t>
            </a:r>
            <a:r>
              <a:rPr lang="hr-HR" dirty="0" err="1"/>
              <a:t>around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European CME Credit (ECMEC), </a:t>
            </a:r>
            <a:r>
              <a:rPr lang="hr-HR" dirty="0" err="1"/>
              <a:t>and</a:t>
            </a:r>
            <a:r>
              <a:rPr lang="hr-HR" dirty="0"/>
              <a:t>, </a:t>
            </a:r>
            <a:r>
              <a:rPr lang="hr-HR" dirty="0" err="1"/>
              <a:t>via</a:t>
            </a:r>
            <a:r>
              <a:rPr lang="hr-HR" dirty="0"/>
              <a:t> a </a:t>
            </a:r>
            <a:r>
              <a:rPr lang="hr-HR" dirty="0" err="1"/>
              <a:t>mutual</a:t>
            </a:r>
            <a:r>
              <a:rPr lang="hr-HR" dirty="0"/>
              <a:t> </a:t>
            </a:r>
            <a:r>
              <a:rPr lang="hr-HR" dirty="0" err="1"/>
              <a:t>recognition</a:t>
            </a:r>
            <a:r>
              <a:rPr lang="hr-HR" dirty="0"/>
              <a:t> </a:t>
            </a:r>
            <a:r>
              <a:rPr lang="hr-HR" dirty="0" err="1"/>
              <a:t>agreement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North America.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UEMS European </a:t>
            </a:r>
            <a:r>
              <a:rPr lang="hr-HR" dirty="0" err="1"/>
              <a:t>Accreditation</a:t>
            </a:r>
            <a:r>
              <a:rPr lang="hr-HR" dirty="0"/>
              <a:t> </a:t>
            </a:r>
            <a:r>
              <a:rPr lang="hr-HR" dirty="0" err="1"/>
              <a:t>Council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CME (EACCME)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institution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formally</a:t>
            </a:r>
            <a:r>
              <a:rPr lang="hr-HR" dirty="0"/>
              <a:t> </a:t>
            </a:r>
            <a:r>
              <a:rPr lang="hr-HR" dirty="0" err="1"/>
              <a:t>represents</a:t>
            </a:r>
            <a:r>
              <a:rPr lang="hr-HR" dirty="0"/>
              <a:t> European </a:t>
            </a:r>
            <a:r>
              <a:rPr lang="hr-HR" dirty="0" err="1"/>
              <a:t>countries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Obligatory</a:t>
            </a:r>
            <a:r>
              <a:rPr lang="hr-HR" dirty="0"/>
              <a:t> CPD/CME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established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certain</a:t>
            </a:r>
            <a:r>
              <a:rPr lang="hr-HR" dirty="0"/>
              <a:t> </a:t>
            </a:r>
            <a:r>
              <a:rPr lang="hr-HR" dirty="0" err="1"/>
              <a:t>countries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Europe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becoming</a:t>
            </a:r>
            <a:r>
              <a:rPr lang="hr-HR" dirty="0"/>
              <a:t> </a:t>
            </a:r>
            <a:r>
              <a:rPr lang="hr-HR" dirty="0" err="1"/>
              <a:t>increasingly</a:t>
            </a:r>
            <a:r>
              <a:rPr lang="hr-HR" dirty="0"/>
              <a:t> </a:t>
            </a:r>
            <a:r>
              <a:rPr lang="hr-HR" dirty="0" err="1"/>
              <a:t>required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2626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873211"/>
            <a:ext cx="10515600" cy="503597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international</a:t>
            </a:r>
            <a:r>
              <a:rPr lang="hr-HR" dirty="0"/>
              <a:t> </a:t>
            </a:r>
            <a:r>
              <a:rPr lang="hr-HR" dirty="0" err="1"/>
              <a:t>teaching</a:t>
            </a:r>
            <a:r>
              <a:rPr lang="hr-HR" dirty="0"/>
              <a:t> </a:t>
            </a:r>
            <a:r>
              <a:rPr lang="hr-HR" dirty="0" err="1"/>
              <a:t>programmes</a:t>
            </a:r>
            <a:r>
              <a:rPr lang="hr-HR" dirty="0"/>
              <a:t> </a:t>
            </a:r>
            <a:r>
              <a:rPr lang="hr-HR" dirty="0" err="1"/>
              <a:t>serve</a:t>
            </a:r>
            <a:r>
              <a:rPr lang="hr-HR" dirty="0"/>
              <a:t> to </a:t>
            </a:r>
            <a:r>
              <a:rPr lang="hr-HR" dirty="0" err="1"/>
              <a:t>educate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colleagues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teams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CME/CPD </a:t>
            </a:r>
            <a:r>
              <a:rPr lang="hr-HR" dirty="0" err="1"/>
              <a:t>programme</a:t>
            </a:r>
            <a:r>
              <a:rPr lang="hr-HR" dirty="0"/>
              <a:t> </a:t>
            </a:r>
            <a:r>
              <a:rPr lang="hr-HR" dirty="0" err="1"/>
              <a:t>organised</a:t>
            </a:r>
            <a:r>
              <a:rPr lang="hr-HR" dirty="0"/>
              <a:t> on European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provisions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mutual</a:t>
            </a:r>
            <a:r>
              <a:rPr lang="hr-HR" dirty="0"/>
              <a:t> </a:t>
            </a:r>
            <a:r>
              <a:rPr lang="hr-HR" dirty="0" err="1"/>
              <a:t>agreement</a:t>
            </a:r>
            <a:r>
              <a:rPr lang="hr-HR" dirty="0"/>
              <a:t> </a:t>
            </a:r>
            <a:r>
              <a:rPr lang="hr-HR" dirty="0" err="1"/>
              <a:t>signed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EACCME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 PRM </a:t>
            </a:r>
            <a:r>
              <a:rPr lang="hr-HR" dirty="0" err="1"/>
              <a:t>Section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Board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According</a:t>
            </a:r>
            <a:r>
              <a:rPr lang="hr-HR" dirty="0"/>
              <a:t> to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mutual</a:t>
            </a:r>
            <a:r>
              <a:rPr lang="hr-HR" dirty="0"/>
              <a:t> </a:t>
            </a:r>
            <a:r>
              <a:rPr lang="hr-HR" dirty="0" err="1"/>
              <a:t>agreement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National </a:t>
            </a:r>
            <a:r>
              <a:rPr lang="hr-HR" dirty="0" err="1"/>
              <a:t>Accreditation</a:t>
            </a:r>
            <a:r>
              <a:rPr lang="hr-HR" dirty="0"/>
              <a:t> </a:t>
            </a:r>
            <a:r>
              <a:rPr lang="hr-HR" dirty="0" err="1"/>
              <a:t>Authority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each</a:t>
            </a:r>
            <a:r>
              <a:rPr lang="hr-HR" dirty="0"/>
              <a:t> </a:t>
            </a:r>
            <a:r>
              <a:rPr lang="hr-HR" dirty="0" err="1"/>
              <a:t>Member</a:t>
            </a:r>
            <a:r>
              <a:rPr lang="hr-HR" dirty="0"/>
              <a:t> State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 (</a:t>
            </a:r>
            <a:r>
              <a:rPr lang="hr-HR" dirty="0" err="1"/>
              <a:t>and</a:t>
            </a:r>
            <a:r>
              <a:rPr lang="hr-HR" dirty="0"/>
              <a:t> EEA): 	</a:t>
            </a:r>
          </a:p>
          <a:p>
            <a:pPr lvl="1"/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relevant</a:t>
            </a:r>
            <a:r>
              <a:rPr lang="hr-HR" dirty="0"/>
              <a:t> </a:t>
            </a:r>
            <a:r>
              <a:rPr lang="hr-HR" dirty="0" err="1"/>
              <a:t>authority</a:t>
            </a:r>
            <a:r>
              <a:rPr lang="hr-HR" dirty="0"/>
              <a:t> </a:t>
            </a:r>
            <a:r>
              <a:rPr lang="hr-HR" dirty="0" err="1"/>
              <a:t>guiding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controlling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accreditation</a:t>
            </a:r>
            <a:endParaRPr lang="hr-HR" dirty="0"/>
          </a:p>
          <a:p>
            <a:pPr lvl="1"/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responsible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relevant</a:t>
            </a:r>
            <a:r>
              <a:rPr lang="hr-HR" dirty="0"/>
              <a:t> </a:t>
            </a:r>
            <a:r>
              <a:rPr lang="hr-HR" dirty="0" err="1"/>
              <a:t>programmes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,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accreditation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events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status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certified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first</a:t>
            </a:r>
            <a:r>
              <a:rPr lang="hr-HR" dirty="0"/>
              <a:t> European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sponsored</a:t>
            </a:r>
            <a:r>
              <a:rPr lang="hr-HR" dirty="0"/>
              <a:t> event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Marseille</a:t>
            </a:r>
            <a:r>
              <a:rPr lang="hr-HR" dirty="0"/>
              <a:t> on </a:t>
            </a:r>
            <a:r>
              <a:rPr lang="hr-HR" dirty="0" err="1"/>
              <a:t>Posture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Movement</a:t>
            </a:r>
            <a:r>
              <a:rPr lang="hr-HR" dirty="0"/>
              <a:t> </a:t>
            </a:r>
            <a:r>
              <a:rPr lang="hr-HR" dirty="0" err="1"/>
              <a:t>Analysis</a:t>
            </a:r>
            <a:r>
              <a:rPr lang="hr-HR" dirty="0"/>
              <a:t>,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established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2000.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Euro-</a:t>
            </a:r>
            <a:r>
              <a:rPr lang="hr-HR" dirty="0" err="1"/>
              <a:t>Mediterranean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Summer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started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Syracuse</a:t>
            </a:r>
            <a:r>
              <a:rPr lang="hr-HR" dirty="0"/>
              <a:t>, 2005.</a:t>
            </a:r>
          </a:p>
          <a:p>
            <a:pPr lvl="0"/>
            <a:r>
              <a:rPr lang="hr-HR" dirty="0" err="1"/>
              <a:t>Several</a:t>
            </a:r>
            <a:r>
              <a:rPr lang="hr-HR" dirty="0"/>
              <a:t> e-</a:t>
            </a:r>
            <a:r>
              <a:rPr lang="hr-HR" dirty="0" err="1"/>
              <a:t>books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content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published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193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 </a:t>
            </a:r>
            <a:r>
              <a:rPr lang="hr-HR" sz="4000" dirty="0" err="1"/>
              <a:t>Curriculum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PRM: </a:t>
            </a:r>
            <a:r>
              <a:rPr lang="hr-HR" sz="4000" dirty="0" err="1"/>
              <a:t>main</a:t>
            </a:r>
            <a:r>
              <a:rPr lang="hr-HR" sz="4000" dirty="0"/>
              <a:t> </a:t>
            </a:r>
            <a:r>
              <a:rPr lang="hr-HR" sz="4000" dirty="0" err="1"/>
              <a:t>principles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fields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intervention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are </a:t>
            </a:r>
            <a:r>
              <a:rPr lang="hr-HR" dirty="0" err="1"/>
              <a:t>typically</a:t>
            </a:r>
            <a:r>
              <a:rPr lang="hr-HR" dirty="0"/>
              <a:t> </a:t>
            </a:r>
            <a:r>
              <a:rPr lang="hr-HR" dirty="0" err="1"/>
              <a:t>described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categories</a:t>
            </a:r>
            <a:r>
              <a:rPr lang="hr-HR" dirty="0"/>
              <a:t> </a:t>
            </a:r>
            <a:r>
              <a:rPr lang="hr-HR" dirty="0" err="1"/>
              <a:t>taking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account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impaired</a:t>
            </a:r>
            <a:r>
              <a:rPr lang="hr-HR" dirty="0"/>
              <a:t> </a:t>
            </a:r>
            <a:r>
              <a:rPr lang="hr-HR" dirty="0" err="1"/>
              <a:t>body</a:t>
            </a:r>
            <a:r>
              <a:rPr lang="hr-HR" dirty="0"/>
              <a:t> system.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intervention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listed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</a:t>
            </a:r>
            <a:r>
              <a:rPr lang="hr-HR" dirty="0" err="1"/>
              <a:t>function-related</a:t>
            </a:r>
            <a:r>
              <a:rPr lang="hr-HR" dirty="0"/>
              <a:t> </a:t>
            </a:r>
            <a:r>
              <a:rPr lang="hr-HR" dirty="0" err="1"/>
              <a:t>categories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on ICF. </a:t>
            </a:r>
          </a:p>
          <a:p>
            <a:pPr lvl="0"/>
            <a:r>
              <a:rPr lang="hr-HR" dirty="0" err="1"/>
              <a:t>According</a:t>
            </a:r>
            <a:r>
              <a:rPr lang="hr-HR" dirty="0"/>
              <a:t> to </a:t>
            </a:r>
            <a:r>
              <a:rPr lang="hr-HR" dirty="0" err="1"/>
              <a:t>this</a:t>
            </a:r>
            <a:r>
              <a:rPr lang="hr-HR" dirty="0"/>
              <a:t> model,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to </a:t>
            </a:r>
            <a:r>
              <a:rPr lang="hr-HR" dirty="0" err="1"/>
              <a:t>know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biopsychosocial</a:t>
            </a:r>
            <a:r>
              <a:rPr lang="hr-HR" dirty="0"/>
              <a:t> </a:t>
            </a:r>
            <a:r>
              <a:rPr lang="hr-HR" dirty="0" err="1"/>
              <a:t>determinants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endParaRPr lang="hr-HR" dirty="0"/>
          </a:p>
          <a:p>
            <a:pPr lvl="1"/>
            <a:r>
              <a:rPr lang="hr-HR" dirty="0"/>
              <a:t>to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skill</a:t>
            </a:r>
            <a:r>
              <a:rPr lang="hr-HR" dirty="0"/>
              <a:t> to </a:t>
            </a:r>
            <a:r>
              <a:rPr lang="hr-HR" dirty="0" err="1"/>
              <a:t>communicate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,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patient’s</a:t>
            </a:r>
            <a:r>
              <a:rPr lang="hr-HR" dirty="0"/>
              <a:t> </a:t>
            </a:r>
            <a:r>
              <a:rPr lang="hr-HR" dirty="0" err="1"/>
              <a:t>family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colleagues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team</a:t>
            </a:r>
            <a:endParaRPr lang="hr-HR" dirty="0"/>
          </a:p>
          <a:p>
            <a:pPr lvl="1"/>
            <a:r>
              <a:rPr lang="hr-HR" dirty="0"/>
              <a:t>to </a:t>
            </a:r>
            <a:r>
              <a:rPr lang="hr-HR" dirty="0" err="1"/>
              <a:t>demonstrate</a:t>
            </a:r>
            <a:r>
              <a:rPr lang="hr-HR" dirty="0"/>
              <a:t> </a:t>
            </a:r>
            <a:r>
              <a:rPr lang="hr-HR" dirty="0" err="1"/>
              <a:t>highly</a:t>
            </a:r>
            <a:r>
              <a:rPr lang="hr-HR" dirty="0"/>
              <a:t> </a:t>
            </a:r>
            <a:r>
              <a:rPr lang="hr-HR" dirty="0" err="1"/>
              <a:t>person-centred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practice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2566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Competencies</a:t>
            </a:r>
            <a:r>
              <a:rPr lang="hr-HR" sz="4000" dirty="0"/>
              <a:t> to </a:t>
            </a:r>
            <a:r>
              <a:rPr lang="hr-HR" sz="4000" dirty="0" err="1"/>
              <a:t>be</a:t>
            </a:r>
            <a:r>
              <a:rPr lang="hr-HR" sz="4000" dirty="0"/>
              <a:t> </a:t>
            </a:r>
            <a:r>
              <a:rPr lang="hr-HR" sz="4000" dirty="0" err="1"/>
              <a:t>acquired</a:t>
            </a:r>
            <a:r>
              <a:rPr lang="hr-HR" sz="4000" dirty="0"/>
              <a:t> </a:t>
            </a:r>
            <a:r>
              <a:rPr lang="hr-HR" sz="4000" dirty="0" err="1"/>
              <a:t>during</a:t>
            </a:r>
            <a:r>
              <a:rPr lang="hr-HR" sz="4000" dirty="0"/>
              <a:t> </a:t>
            </a:r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training</a:t>
            </a:r>
            <a:r>
              <a:rPr lang="hr-HR" sz="4000" dirty="0"/>
              <a:t>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lvl="0"/>
            <a:r>
              <a:rPr lang="hr-HR" sz="1400" dirty="0" err="1"/>
              <a:t>clinical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instrumental </a:t>
            </a:r>
            <a:r>
              <a:rPr lang="hr-HR" sz="1400" dirty="0" err="1"/>
              <a:t>assessment</a:t>
            </a:r>
            <a:endParaRPr lang="hr-HR" sz="1400" dirty="0"/>
          </a:p>
          <a:p>
            <a:pPr lvl="0"/>
            <a:r>
              <a:rPr lang="hr-HR" sz="1400" dirty="0" err="1"/>
              <a:t>knowledge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learning</a:t>
            </a:r>
            <a:r>
              <a:rPr lang="hr-HR" sz="1400" dirty="0"/>
              <a:t> </a:t>
            </a:r>
            <a:r>
              <a:rPr lang="hr-HR" sz="1400" dirty="0" err="1"/>
              <a:t>principles</a:t>
            </a:r>
            <a:r>
              <a:rPr lang="hr-HR" sz="1400" dirty="0"/>
              <a:t>/</a:t>
            </a:r>
            <a:r>
              <a:rPr lang="hr-HR" sz="1400" dirty="0" err="1"/>
              <a:t>neuroplasticity</a:t>
            </a:r>
            <a:r>
              <a:rPr lang="hr-HR" sz="1400" dirty="0"/>
              <a:t>/</a:t>
            </a:r>
            <a:r>
              <a:rPr lang="hr-HR" sz="1400" dirty="0" err="1"/>
              <a:t>repair</a:t>
            </a:r>
            <a:r>
              <a:rPr lang="hr-HR" sz="1400" dirty="0"/>
              <a:t>/</a:t>
            </a:r>
            <a:r>
              <a:rPr lang="hr-HR" sz="1400" dirty="0" err="1"/>
              <a:t>recovery</a:t>
            </a:r>
            <a:endParaRPr lang="hr-HR" sz="1400" dirty="0"/>
          </a:p>
          <a:p>
            <a:pPr lvl="0"/>
            <a:r>
              <a:rPr lang="hr-HR" sz="1400" dirty="0" err="1"/>
              <a:t>functional</a:t>
            </a:r>
            <a:r>
              <a:rPr lang="hr-HR" sz="1400" dirty="0"/>
              <a:t> </a:t>
            </a:r>
            <a:r>
              <a:rPr lang="hr-HR" sz="1400" dirty="0" err="1"/>
              <a:t>assessment</a:t>
            </a:r>
            <a:r>
              <a:rPr lang="hr-HR" sz="1400" dirty="0"/>
              <a:t> </a:t>
            </a:r>
            <a:r>
              <a:rPr lang="hr-HR" sz="1400" dirty="0" err="1"/>
              <a:t>in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frame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ICF</a:t>
            </a:r>
          </a:p>
          <a:p>
            <a:pPr lvl="0"/>
            <a:r>
              <a:rPr lang="hr-HR" sz="1400" dirty="0" err="1"/>
              <a:t>implementation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clinical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instrumental </a:t>
            </a:r>
            <a:r>
              <a:rPr lang="hr-HR" sz="1400" dirty="0" err="1"/>
              <a:t>assessment</a:t>
            </a:r>
            <a:r>
              <a:rPr lang="hr-HR" sz="1400" dirty="0"/>
              <a:t> </a:t>
            </a:r>
            <a:r>
              <a:rPr lang="hr-HR" sz="1400" dirty="0" err="1"/>
              <a:t>tools</a:t>
            </a:r>
            <a:endParaRPr lang="hr-HR" sz="1400" dirty="0"/>
          </a:p>
          <a:p>
            <a:pPr lvl="0"/>
            <a:r>
              <a:rPr lang="hr-HR" sz="1400" dirty="0" err="1"/>
              <a:t>prognosis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disease</a:t>
            </a:r>
            <a:r>
              <a:rPr lang="hr-HR" sz="1400" dirty="0"/>
              <a:t>/</a:t>
            </a:r>
            <a:r>
              <a:rPr lang="hr-HR" sz="1400" dirty="0" err="1"/>
              <a:t>disability</a:t>
            </a:r>
            <a:r>
              <a:rPr lang="hr-HR" sz="1400" dirty="0"/>
              <a:t> </a:t>
            </a:r>
            <a:r>
              <a:rPr lang="hr-HR" sz="1400" dirty="0" err="1"/>
              <a:t>course</a:t>
            </a:r>
            <a:r>
              <a:rPr lang="hr-HR" sz="1400" dirty="0"/>
              <a:t>, </a:t>
            </a:r>
            <a:r>
              <a:rPr lang="hr-HR" sz="1400" dirty="0" err="1"/>
              <a:t>detection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adverse</a:t>
            </a:r>
            <a:r>
              <a:rPr lang="hr-HR" sz="1400" dirty="0"/>
              <a:t>/</a:t>
            </a:r>
            <a:r>
              <a:rPr lang="hr-HR" sz="1400" dirty="0" err="1"/>
              <a:t>favorable</a:t>
            </a:r>
            <a:r>
              <a:rPr lang="hr-HR" sz="1400" dirty="0"/>
              <a:t> </a:t>
            </a:r>
            <a:r>
              <a:rPr lang="hr-HR" sz="1400" dirty="0" err="1"/>
              <a:t>factors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functional</a:t>
            </a:r>
            <a:r>
              <a:rPr lang="hr-HR" sz="1400" dirty="0"/>
              <a:t> </a:t>
            </a:r>
            <a:r>
              <a:rPr lang="hr-HR" sz="1400" dirty="0" err="1"/>
              <a:t>recovery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definition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means</a:t>
            </a:r>
            <a:r>
              <a:rPr lang="hr-HR" sz="1400" dirty="0"/>
              <a:t> (</a:t>
            </a:r>
            <a:r>
              <a:rPr lang="hr-HR" sz="1400" dirty="0" err="1"/>
              <a:t>ways</a:t>
            </a:r>
            <a:r>
              <a:rPr lang="hr-HR" sz="1400" dirty="0"/>
              <a:t>)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recovery</a:t>
            </a:r>
            <a:r>
              <a:rPr lang="hr-HR" sz="1400" dirty="0"/>
              <a:t>, </a:t>
            </a:r>
            <a:r>
              <a:rPr lang="hr-HR" sz="1400" dirty="0" err="1"/>
              <a:t>compensation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adaptation</a:t>
            </a:r>
            <a:endParaRPr lang="hr-HR" sz="1400" dirty="0"/>
          </a:p>
          <a:p>
            <a:pPr lvl="0"/>
            <a:r>
              <a:rPr lang="hr-HR" sz="1400" dirty="0" err="1"/>
              <a:t>devising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conducting</a:t>
            </a:r>
            <a:r>
              <a:rPr lang="hr-HR" sz="1400" dirty="0"/>
              <a:t> a </a:t>
            </a:r>
            <a:r>
              <a:rPr lang="hr-HR" sz="1400" dirty="0" err="1"/>
              <a:t>rehabilitation</a:t>
            </a:r>
            <a:r>
              <a:rPr lang="hr-HR" sz="1400" dirty="0"/>
              <a:t> plan, </a:t>
            </a:r>
            <a:r>
              <a:rPr lang="hr-HR" sz="1400" dirty="0" err="1"/>
              <a:t>through</a:t>
            </a:r>
            <a:r>
              <a:rPr lang="hr-HR" sz="1400" dirty="0"/>
              <a:t> a </a:t>
            </a:r>
            <a:r>
              <a:rPr lang="hr-HR" sz="1400" dirty="0" err="1"/>
              <a:t>team-based</a:t>
            </a:r>
            <a:r>
              <a:rPr lang="hr-HR" sz="1400" dirty="0"/>
              <a:t> </a:t>
            </a:r>
            <a:r>
              <a:rPr lang="hr-HR" sz="1400" dirty="0" err="1"/>
              <a:t>approach</a:t>
            </a:r>
            <a:endParaRPr lang="hr-HR" sz="1400" dirty="0"/>
          </a:p>
          <a:p>
            <a:pPr lvl="0"/>
            <a:r>
              <a:rPr lang="hr-HR" sz="1400" dirty="0" err="1"/>
              <a:t>prescription</a:t>
            </a:r>
            <a:r>
              <a:rPr lang="hr-HR" sz="1400" dirty="0"/>
              <a:t>, </a:t>
            </a:r>
            <a:r>
              <a:rPr lang="hr-HR" sz="1400" dirty="0" err="1"/>
              <a:t>evidence-based</a:t>
            </a:r>
            <a:r>
              <a:rPr lang="hr-HR" sz="1400" dirty="0"/>
              <a:t> as </a:t>
            </a:r>
            <a:r>
              <a:rPr lang="hr-HR" sz="1400" dirty="0" err="1"/>
              <a:t>possible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medical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physical</a:t>
            </a:r>
            <a:r>
              <a:rPr lang="hr-HR" sz="1400" dirty="0"/>
              <a:t> </a:t>
            </a:r>
            <a:r>
              <a:rPr lang="hr-HR" sz="1400" dirty="0" err="1"/>
              <a:t>treatments</a:t>
            </a:r>
            <a:endParaRPr lang="hr-HR" sz="1400" dirty="0"/>
          </a:p>
          <a:p>
            <a:pPr lvl="0"/>
            <a:r>
              <a:rPr lang="hr-HR" sz="1400" dirty="0" err="1"/>
              <a:t>prevention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management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complications</a:t>
            </a:r>
            <a:endParaRPr lang="hr-HR" sz="1400" dirty="0"/>
          </a:p>
          <a:p>
            <a:pPr lvl="0"/>
            <a:r>
              <a:rPr lang="hr-HR" sz="1400" dirty="0" err="1"/>
              <a:t>leadership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teaching</a:t>
            </a:r>
            <a:r>
              <a:rPr lang="hr-HR" sz="1400" dirty="0"/>
              <a:t> </a:t>
            </a:r>
            <a:r>
              <a:rPr lang="hr-HR" sz="1400" dirty="0" err="1"/>
              <a:t>skills</a:t>
            </a:r>
            <a:endParaRPr lang="hr-HR" sz="1400" dirty="0"/>
          </a:p>
          <a:p>
            <a:pPr lvl="0"/>
            <a:endParaRPr lang="hr-HR" sz="1400" dirty="0"/>
          </a:p>
          <a:p>
            <a:pPr lvl="0"/>
            <a:endParaRPr lang="hr-HR" sz="1400" dirty="0"/>
          </a:p>
          <a:p>
            <a:pPr lvl="0"/>
            <a:endParaRPr lang="hr-HR" sz="1400" dirty="0"/>
          </a:p>
          <a:p>
            <a:pPr lvl="0"/>
            <a:r>
              <a:rPr lang="hr-HR" sz="1400" dirty="0" err="1"/>
              <a:t>communication</a:t>
            </a:r>
            <a:r>
              <a:rPr lang="hr-HR" sz="1400" dirty="0"/>
              <a:t> </a:t>
            </a:r>
            <a:r>
              <a:rPr lang="hr-HR" sz="1400" dirty="0" err="1"/>
              <a:t>skills</a:t>
            </a:r>
            <a:r>
              <a:rPr lang="hr-HR" sz="1400" dirty="0"/>
              <a:t> </a:t>
            </a:r>
            <a:r>
              <a:rPr lang="hr-HR" sz="1400" dirty="0" err="1"/>
              <a:t>appropriate</a:t>
            </a:r>
            <a:r>
              <a:rPr lang="hr-HR" sz="1400" dirty="0"/>
              <a:t> to </a:t>
            </a:r>
            <a:r>
              <a:rPr lang="hr-HR" sz="1400" dirty="0" err="1"/>
              <a:t>convey</a:t>
            </a:r>
            <a:r>
              <a:rPr lang="hr-HR" sz="1400" dirty="0"/>
              <a:t> </a:t>
            </a:r>
            <a:r>
              <a:rPr lang="hr-HR" sz="1400" dirty="0" err="1"/>
              <a:t>relevant</a:t>
            </a:r>
            <a:r>
              <a:rPr lang="hr-HR" sz="1400" dirty="0"/>
              <a:t> </a:t>
            </a:r>
            <a:r>
              <a:rPr lang="hr-HR" sz="1400" dirty="0" err="1"/>
              <a:t>information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explanations</a:t>
            </a:r>
            <a:r>
              <a:rPr lang="hr-HR" sz="1400" dirty="0"/>
              <a:t> to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patient</a:t>
            </a:r>
            <a:r>
              <a:rPr lang="hr-HR" sz="1400" dirty="0"/>
              <a:t>/</a:t>
            </a:r>
            <a:r>
              <a:rPr lang="hr-HR" sz="1400" dirty="0" err="1"/>
              <a:t>carers</a:t>
            </a:r>
            <a:r>
              <a:rPr lang="hr-HR" sz="1400" dirty="0"/>
              <a:t>, to </a:t>
            </a:r>
            <a:r>
              <a:rPr lang="hr-HR" sz="1400" dirty="0" err="1"/>
              <a:t>colleagues</a:t>
            </a:r>
            <a:r>
              <a:rPr lang="hr-HR" sz="1400" dirty="0"/>
              <a:t> </a:t>
            </a:r>
            <a:r>
              <a:rPr lang="hr-HR" sz="1400" dirty="0" err="1"/>
              <a:t>in</a:t>
            </a:r>
            <a:r>
              <a:rPr lang="hr-HR" sz="1400" dirty="0"/>
              <a:t> </a:t>
            </a:r>
            <a:r>
              <a:rPr lang="hr-HR" sz="1400" dirty="0" err="1"/>
              <a:t>charge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patient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other</a:t>
            </a:r>
            <a:r>
              <a:rPr lang="hr-HR" sz="1400" dirty="0"/>
              <a:t> </a:t>
            </a:r>
            <a:r>
              <a:rPr lang="hr-HR" sz="1400" dirty="0" err="1"/>
              <a:t>health</a:t>
            </a:r>
            <a:r>
              <a:rPr lang="hr-HR" sz="1400" dirty="0"/>
              <a:t> </a:t>
            </a:r>
            <a:r>
              <a:rPr lang="hr-HR" sz="1400" dirty="0" err="1"/>
              <a:t>professionals</a:t>
            </a:r>
            <a:endParaRPr lang="hr-HR" sz="1400" dirty="0"/>
          </a:p>
          <a:p>
            <a:pPr lvl="0"/>
            <a:r>
              <a:rPr lang="hr-HR" sz="1400" dirty="0" err="1"/>
              <a:t>commitment</a:t>
            </a:r>
            <a:r>
              <a:rPr lang="hr-HR" sz="1400" dirty="0"/>
              <a:t> to </a:t>
            </a:r>
            <a:r>
              <a:rPr lang="hr-HR" sz="1400" dirty="0" err="1"/>
              <a:t>carrying</a:t>
            </a:r>
            <a:r>
              <a:rPr lang="hr-HR" sz="1400" dirty="0"/>
              <a:t> </a:t>
            </a:r>
            <a:r>
              <a:rPr lang="hr-HR" sz="1400" dirty="0" err="1"/>
              <a:t>out</a:t>
            </a:r>
            <a:r>
              <a:rPr lang="hr-HR" sz="1400" dirty="0"/>
              <a:t> </a:t>
            </a:r>
            <a:r>
              <a:rPr lang="hr-HR" sz="1400" dirty="0" err="1"/>
              <a:t>professional</a:t>
            </a:r>
            <a:r>
              <a:rPr lang="hr-HR" sz="1400" dirty="0"/>
              <a:t> </a:t>
            </a:r>
            <a:r>
              <a:rPr lang="hr-HR" sz="1400" dirty="0" err="1"/>
              <a:t>responsibilities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adherence</a:t>
            </a:r>
            <a:r>
              <a:rPr lang="hr-HR" sz="1400" dirty="0"/>
              <a:t> to </a:t>
            </a:r>
            <a:r>
              <a:rPr lang="hr-HR" sz="1400" dirty="0" err="1"/>
              <a:t>ethical</a:t>
            </a:r>
            <a:r>
              <a:rPr lang="hr-HR" sz="1400" dirty="0"/>
              <a:t> </a:t>
            </a:r>
            <a:r>
              <a:rPr lang="hr-HR" sz="1400" dirty="0" err="1"/>
              <a:t>principles</a:t>
            </a:r>
            <a:endParaRPr lang="hr-HR" sz="1400" dirty="0"/>
          </a:p>
          <a:p>
            <a:pPr lvl="0"/>
            <a:r>
              <a:rPr lang="hr-HR" sz="1400" dirty="0" err="1"/>
              <a:t>active</a:t>
            </a:r>
            <a:r>
              <a:rPr lang="hr-HR" sz="1400" dirty="0"/>
              <a:t> </a:t>
            </a:r>
            <a:r>
              <a:rPr lang="hr-HR" sz="1400" dirty="0" err="1"/>
              <a:t>cooperation</a:t>
            </a:r>
            <a:r>
              <a:rPr lang="hr-HR" sz="1400" dirty="0"/>
              <a:t> </a:t>
            </a:r>
            <a:r>
              <a:rPr lang="hr-HR" sz="1400" dirty="0" err="1"/>
              <a:t>with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public</a:t>
            </a:r>
            <a:r>
              <a:rPr lang="hr-HR" sz="1400" dirty="0"/>
              <a:t> </a:t>
            </a:r>
            <a:r>
              <a:rPr lang="hr-HR" sz="1400" dirty="0" err="1"/>
              <a:t>health</a:t>
            </a:r>
            <a:r>
              <a:rPr lang="hr-HR" sz="1400" dirty="0"/>
              <a:t> </a:t>
            </a:r>
            <a:r>
              <a:rPr lang="hr-HR" sz="1400" dirty="0" err="1"/>
              <a:t>agencies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other</a:t>
            </a:r>
            <a:r>
              <a:rPr lang="hr-HR" sz="1400" dirty="0"/>
              <a:t> </a:t>
            </a:r>
            <a:r>
              <a:rPr lang="hr-HR" sz="1400" dirty="0" err="1"/>
              <a:t>bodies</a:t>
            </a:r>
            <a:endParaRPr lang="hr-HR" sz="1400" dirty="0"/>
          </a:p>
          <a:p>
            <a:pPr lvl="0"/>
            <a:r>
              <a:rPr lang="hr-HR" sz="1400" dirty="0" err="1"/>
              <a:t>identification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health</a:t>
            </a:r>
            <a:r>
              <a:rPr lang="hr-HR" sz="1400" dirty="0"/>
              <a:t> </a:t>
            </a:r>
            <a:r>
              <a:rPr lang="hr-HR" sz="1400" dirty="0" err="1"/>
              <a:t>needs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community</a:t>
            </a:r>
            <a:endParaRPr lang="hr-HR" sz="1400" dirty="0"/>
          </a:p>
          <a:p>
            <a:pPr lvl="0"/>
            <a:r>
              <a:rPr lang="hr-HR" sz="1400" dirty="0" err="1"/>
              <a:t>conducting</a:t>
            </a:r>
            <a:r>
              <a:rPr lang="hr-HR" sz="1400" dirty="0"/>
              <a:t> </a:t>
            </a:r>
            <a:r>
              <a:rPr lang="hr-HR" sz="1400" dirty="0" err="1"/>
              <a:t>programmes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therapeutic</a:t>
            </a:r>
            <a:r>
              <a:rPr lang="hr-HR" sz="1400" dirty="0"/>
              <a:t> </a:t>
            </a:r>
            <a:r>
              <a:rPr lang="hr-HR" sz="1400" dirty="0" err="1"/>
              <a:t>education</a:t>
            </a:r>
            <a:r>
              <a:rPr lang="hr-HR" sz="1400" dirty="0"/>
              <a:t> for </a:t>
            </a:r>
            <a:r>
              <a:rPr lang="hr-HR" sz="1400" dirty="0" err="1"/>
              <a:t>disabled</a:t>
            </a:r>
            <a:r>
              <a:rPr lang="hr-HR" sz="1400" dirty="0"/>
              <a:t> </a:t>
            </a:r>
            <a:r>
              <a:rPr lang="hr-HR" sz="1400" dirty="0" err="1"/>
              <a:t>people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caregivers</a:t>
            </a:r>
            <a:endParaRPr lang="hr-HR" sz="1400" dirty="0"/>
          </a:p>
          <a:p>
            <a:pPr lvl="0"/>
            <a:r>
              <a:rPr lang="hr-HR" sz="1400" dirty="0" err="1"/>
              <a:t>participation</a:t>
            </a:r>
            <a:r>
              <a:rPr lang="hr-HR" sz="1400" dirty="0"/>
              <a:t> </a:t>
            </a:r>
            <a:r>
              <a:rPr lang="hr-HR" sz="1400" dirty="0" err="1"/>
              <a:t>in</a:t>
            </a:r>
            <a:r>
              <a:rPr lang="hr-HR" sz="1400" dirty="0"/>
              <a:t> </a:t>
            </a:r>
            <a:r>
              <a:rPr lang="hr-HR" sz="1400" dirty="0" err="1"/>
              <a:t>education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physicians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other</a:t>
            </a:r>
            <a:r>
              <a:rPr lang="hr-HR" sz="1400" dirty="0"/>
              <a:t> </a:t>
            </a:r>
            <a:r>
              <a:rPr lang="hr-HR" sz="1400" dirty="0" err="1"/>
              <a:t>professionals</a:t>
            </a:r>
            <a:r>
              <a:rPr lang="hr-HR" sz="1400" dirty="0"/>
              <a:t> </a:t>
            </a:r>
            <a:r>
              <a:rPr lang="hr-HR" sz="1400" dirty="0" err="1"/>
              <a:t>involved</a:t>
            </a:r>
            <a:r>
              <a:rPr lang="hr-HR" sz="1400" dirty="0"/>
              <a:t> </a:t>
            </a:r>
            <a:r>
              <a:rPr lang="hr-HR" sz="1400" dirty="0" err="1"/>
              <a:t>in</a:t>
            </a:r>
            <a:r>
              <a:rPr lang="hr-HR" sz="1400" dirty="0"/>
              <a:t> care for </a:t>
            </a:r>
            <a:r>
              <a:rPr lang="hr-HR" sz="1400" dirty="0" err="1"/>
              <a:t>disabled</a:t>
            </a:r>
            <a:r>
              <a:rPr lang="hr-HR" sz="1400" dirty="0"/>
              <a:t> </a:t>
            </a:r>
            <a:r>
              <a:rPr lang="hr-HR" sz="1400" dirty="0" err="1"/>
              <a:t>people</a:t>
            </a:r>
            <a:endParaRPr lang="hr-HR" sz="1400" dirty="0"/>
          </a:p>
          <a:p>
            <a:pPr lvl="0"/>
            <a:r>
              <a:rPr lang="hr-HR" sz="1400" dirty="0" err="1"/>
              <a:t>implementation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cost</a:t>
            </a:r>
            <a:r>
              <a:rPr lang="hr-HR" sz="1400" dirty="0"/>
              <a:t> </a:t>
            </a:r>
            <a:r>
              <a:rPr lang="hr-HR" sz="1400" dirty="0" err="1"/>
              <a:t>awareness</a:t>
            </a:r>
            <a:r>
              <a:rPr lang="hr-HR" sz="1400" dirty="0"/>
              <a:t>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dirty="0" err="1"/>
              <a:t>risk-benefit</a:t>
            </a:r>
            <a:r>
              <a:rPr lang="hr-HR" sz="1400" dirty="0"/>
              <a:t> </a:t>
            </a:r>
            <a:r>
              <a:rPr lang="hr-HR" sz="1400" dirty="0" err="1"/>
              <a:t>analysis</a:t>
            </a:r>
            <a:endParaRPr lang="hr-HR" sz="1400" dirty="0"/>
          </a:p>
          <a:p>
            <a:pPr lvl="0"/>
            <a:r>
              <a:rPr lang="hr-HR" sz="1400" dirty="0" err="1"/>
              <a:t>ability</a:t>
            </a:r>
            <a:r>
              <a:rPr lang="hr-HR" sz="1400" dirty="0"/>
              <a:t> to </a:t>
            </a:r>
            <a:r>
              <a:rPr lang="hr-HR" sz="1400" dirty="0" err="1"/>
              <a:t>improve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quality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professional</a:t>
            </a:r>
            <a:r>
              <a:rPr lang="hr-HR" sz="1400" dirty="0"/>
              <a:t> </a:t>
            </a:r>
            <a:r>
              <a:rPr lang="hr-HR" sz="1400" dirty="0" err="1"/>
              <a:t>work</a:t>
            </a:r>
            <a:r>
              <a:rPr lang="hr-HR" sz="1400" dirty="0"/>
              <a:t> </a:t>
            </a:r>
            <a:r>
              <a:rPr lang="hr-HR" sz="1400" dirty="0" err="1"/>
              <a:t>through</a:t>
            </a:r>
            <a:r>
              <a:rPr lang="hr-HR" sz="1400" dirty="0"/>
              <a:t>  </a:t>
            </a:r>
            <a:r>
              <a:rPr lang="hr-HR" sz="1400" dirty="0" err="1"/>
              <a:t>continuous</a:t>
            </a:r>
            <a:r>
              <a:rPr lang="hr-HR" sz="1400" dirty="0"/>
              <a:t> </a:t>
            </a:r>
            <a:r>
              <a:rPr lang="hr-HR" sz="1400" dirty="0" err="1"/>
              <a:t>learning</a:t>
            </a:r>
            <a:endParaRPr lang="hr-HR" sz="1400" dirty="0"/>
          </a:p>
          <a:p>
            <a:pPr lvl="0"/>
            <a:r>
              <a:rPr lang="hr-HR" sz="1400" dirty="0" err="1"/>
              <a:t>ability</a:t>
            </a:r>
            <a:r>
              <a:rPr lang="hr-HR" sz="1400" dirty="0"/>
              <a:t> to </a:t>
            </a:r>
            <a:r>
              <a:rPr lang="hr-HR" sz="1400" dirty="0" err="1"/>
              <a:t>apply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basic</a:t>
            </a:r>
            <a:r>
              <a:rPr lang="hr-HR" sz="1400" dirty="0"/>
              <a:t> </a:t>
            </a:r>
            <a:r>
              <a:rPr lang="hr-HR" sz="1400" dirty="0" err="1"/>
              <a:t>principles</a:t>
            </a:r>
            <a:r>
              <a:rPr lang="hr-HR" sz="1400" dirty="0"/>
              <a:t> </a:t>
            </a:r>
            <a:r>
              <a:rPr lang="hr-HR" sz="1400" dirty="0" err="1"/>
              <a:t>of</a:t>
            </a:r>
            <a:r>
              <a:rPr lang="hr-HR" sz="1400" dirty="0"/>
              <a:t> </a:t>
            </a:r>
            <a:r>
              <a:rPr lang="hr-HR" sz="1400" dirty="0" err="1"/>
              <a:t>research</a:t>
            </a:r>
            <a:endParaRPr lang="hr-HR" sz="1400" dirty="0"/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296166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330926"/>
            <a:ext cx="10515600" cy="55782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disease-centered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, PRM </a:t>
            </a:r>
            <a:r>
              <a:rPr lang="hr-HR" dirty="0" err="1"/>
              <a:t>physicians</a:t>
            </a:r>
            <a:r>
              <a:rPr lang="hr-HR" dirty="0"/>
              <a:t> must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progressive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diagnosing</a:t>
            </a:r>
            <a:r>
              <a:rPr lang="hr-HR" dirty="0"/>
              <a:t>, </a:t>
            </a:r>
            <a:r>
              <a:rPr lang="hr-HR" dirty="0" err="1"/>
              <a:t>assessing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managing</a:t>
            </a:r>
            <a:r>
              <a:rPr lang="hr-HR" dirty="0"/>
              <a:t>:</a:t>
            </a:r>
          </a:p>
          <a:p>
            <a:pPr lvl="0"/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musculoskeletal</a:t>
            </a:r>
            <a:r>
              <a:rPr lang="hr-HR" dirty="0"/>
              <a:t> </a:t>
            </a:r>
            <a:r>
              <a:rPr lang="hr-HR" dirty="0" err="1"/>
              <a:t>syndromes</a:t>
            </a:r>
            <a:r>
              <a:rPr lang="hr-HR" dirty="0"/>
              <a:t>,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sports-related</a:t>
            </a:r>
            <a:r>
              <a:rPr lang="hr-HR" dirty="0"/>
              <a:t> </a:t>
            </a:r>
            <a:r>
              <a:rPr lang="hr-HR" dirty="0" err="1"/>
              <a:t>injuries</a:t>
            </a:r>
            <a:r>
              <a:rPr lang="hr-HR" dirty="0"/>
              <a:t>, </a:t>
            </a:r>
            <a:r>
              <a:rPr lang="hr-HR" dirty="0" err="1"/>
              <a:t>occupational</a:t>
            </a:r>
            <a:r>
              <a:rPr lang="hr-HR" dirty="0"/>
              <a:t> </a:t>
            </a:r>
            <a:r>
              <a:rPr lang="hr-HR" dirty="0" err="1"/>
              <a:t>injuries</a:t>
            </a:r>
            <a:r>
              <a:rPr lang="hr-HR" dirty="0"/>
              <a:t>, </a:t>
            </a:r>
            <a:r>
              <a:rPr lang="hr-HR" dirty="0" err="1"/>
              <a:t>rheumatologic</a:t>
            </a:r>
            <a:r>
              <a:rPr lang="hr-HR" dirty="0"/>
              <a:t> </a:t>
            </a:r>
            <a:r>
              <a:rPr lang="hr-HR" dirty="0" err="1"/>
              <a:t>disorders</a:t>
            </a:r>
            <a:r>
              <a:rPr lang="hr-HR" dirty="0"/>
              <a:t>, post-</a:t>
            </a:r>
            <a:r>
              <a:rPr lang="hr-HR" dirty="0" err="1"/>
              <a:t>fracture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postoperative</a:t>
            </a:r>
            <a:r>
              <a:rPr lang="hr-HR" dirty="0"/>
              <a:t> </a:t>
            </a:r>
            <a:r>
              <a:rPr lang="hr-HR" dirty="0" err="1"/>
              <a:t>joint</a:t>
            </a:r>
            <a:r>
              <a:rPr lang="hr-HR" dirty="0"/>
              <a:t> </a:t>
            </a:r>
            <a:r>
              <a:rPr lang="hr-HR" dirty="0" err="1"/>
              <a:t>arthroplasty</a:t>
            </a:r>
            <a:endParaRPr lang="hr-HR" dirty="0"/>
          </a:p>
          <a:p>
            <a:pPr lvl="0"/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pain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, </a:t>
            </a:r>
            <a:r>
              <a:rPr lang="hr-HR" dirty="0" err="1"/>
              <a:t>including</a:t>
            </a:r>
            <a:r>
              <a:rPr lang="hr-HR" dirty="0"/>
              <a:t> 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medications</a:t>
            </a:r>
            <a:r>
              <a:rPr lang="hr-HR" dirty="0"/>
              <a:t>,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modalities</a:t>
            </a:r>
            <a:r>
              <a:rPr lang="hr-HR" dirty="0"/>
              <a:t>, </a:t>
            </a:r>
            <a:r>
              <a:rPr lang="hr-HR" dirty="0" err="1"/>
              <a:t>exercise</a:t>
            </a:r>
            <a:r>
              <a:rPr lang="hr-HR" dirty="0"/>
              <a:t>, </a:t>
            </a:r>
            <a:r>
              <a:rPr lang="hr-HR" dirty="0" err="1"/>
              <a:t>therapeutic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diagnostic</a:t>
            </a:r>
            <a:r>
              <a:rPr lang="hr-HR" dirty="0"/>
              <a:t> </a:t>
            </a:r>
            <a:r>
              <a:rPr lang="hr-HR" dirty="0" err="1"/>
              <a:t>injections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psychological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vocational</a:t>
            </a:r>
            <a:r>
              <a:rPr lang="hr-HR" dirty="0"/>
              <a:t> </a:t>
            </a:r>
            <a:r>
              <a:rPr lang="hr-HR" dirty="0" err="1"/>
              <a:t>counselling</a:t>
            </a:r>
            <a:endParaRPr lang="hr-HR" dirty="0"/>
          </a:p>
          <a:p>
            <a:pPr lvl="0"/>
            <a:r>
              <a:rPr lang="hr-HR" dirty="0" err="1"/>
              <a:t>congenital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acquired</a:t>
            </a:r>
            <a:r>
              <a:rPr lang="hr-HR" dirty="0"/>
              <a:t> </a:t>
            </a:r>
            <a:r>
              <a:rPr lang="hr-HR" dirty="0" err="1"/>
              <a:t>amputations</a:t>
            </a:r>
            <a:endParaRPr lang="hr-HR" dirty="0"/>
          </a:p>
          <a:p>
            <a:pPr lvl="0"/>
            <a:r>
              <a:rPr lang="hr-HR" dirty="0" err="1"/>
              <a:t>stroke</a:t>
            </a:r>
            <a:endParaRPr lang="hr-HR" dirty="0"/>
          </a:p>
          <a:p>
            <a:pPr lvl="0"/>
            <a:r>
              <a:rPr lang="hr-HR" dirty="0" err="1"/>
              <a:t>congenital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acquired</a:t>
            </a:r>
            <a:r>
              <a:rPr lang="hr-HR" dirty="0"/>
              <a:t> brain </a:t>
            </a:r>
            <a:r>
              <a:rPr lang="hr-HR" dirty="0" err="1"/>
              <a:t>injury</a:t>
            </a:r>
            <a:r>
              <a:rPr lang="hr-HR" dirty="0"/>
              <a:t>, </a:t>
            </a:r>
            <a:r>
              <a:rPr lang="hr-HR" dirty="0" err="1"/>
              <a:t>spinal</a:t>
            </a:r>
            <a:r>
              <a:rPr lang="hr-HR" dirty="0"/>
              <a:t> </a:t>
            </a:r>
            <a:r>
              <a:rPr lang="hr-HR" dirty="0" err="1"/>
              <a:t>cord</a:t>
            </a:r>
            <a:r>
              <a:rPr lang="hr-HR" dirty="0"/>
              <a:t> </a:t>
            </a:r>
            <a:r>
              <a:rPr lang="hr-HR" dirty="0" err="1"/>
              <a:t>disorders</a:t>
            </a:r>
            <a:r>
              <a:rPr lang="hr-HR" dirty="0"/>
              <a:t>, </a:t>
            </a:r>
            <a:r>
              <a:rPr lang="hr-HR" dirty="0" err="1"/>
              <a:t>myopathies</a:t>
            </a:r>
            <a:r>
              <a:rPr lang="hr-HR" dirty="0"/>
              <a:t>, </a:t>
            </a:r>
            <a:r>
              <a:rPr lang="hr-HR" dirty="0" err="1"/>
              <a:t>peripheral</a:t>
            </a:r>
            <a:r>
              <a:rPr lang="hr-HR" dirty="0"/>
              <a:t> </a:t>
            </a:r>
            <a:r>
              <a:rPr lang="hr-HR" dirty="0" err="1"/>
              <a:t>neuropathies</a:t>
            </a:r>
            <a:r>
              <a:rPr lang="hr-HR" dirty="0"/>
              <a:t>, motor neuron </a:t>
            </a:r>
            <a:r>
              <a:rPr lang="hr-HR" dirty="0" err="1"/>
              <a:t>and</a:t>
            </a:r>
            <a:r>
              <a:rPr lang="hr-HR" dirty="0"/>
              <a:t> motor system </a:t>
            </a:r>
            <a:r>
              <a:rPr lang="hr-HR" dirty="0" err="1"/>
              <a:t>diseases</a:t>
            </a:r>
            <a:endParaRPr lang="hr-HR" dirty="0"/>
          </a:p>
          <a:p>
            <a:pPr lvl="0"/>
            <a:r>
              <a:rPr lang="hr-HR" dirty="0" err="1"/>
              <a:t>pulmonary</a:t>
            </a:r>
            <a:r>
              <a:rPr lang="hr-HR" dirty="0"/>
              <a:t>, </a:t>
            </a:r>
            <a:r>
              <a:rPr lang="hr-HR" dirty="0" err="1"/>
              <a:t>cardiac</a:t>
            </a:r>
            <a:r>
              <a:rPr lang="hr-HR" dirty="0"/>
              <a:t>, </a:t>
            </a:r>
            <a:r>
              <a:rPr lang="hr-HR" dirty="0" err="1"/>
              <a:t>oncologic</a:t>
            </a:r>
            <a:r>
              <a:rPr lang="hr-HR" dirty="0"/>
              <a:t>, </a:t>
            </a:r>
            <a:r>
              <a:rPr lang="hr-HR" dirty="0" err="1"/>
              <a:t>infectious</a:t>
            </a:r>
            <a:r>
              <a:rPr lang="hr-HR" dirty="0"/>
              <a:t>, </a:t>
            </a:r>
            <a:r>
              <a:rPr lang="hr-HR" dirty="0" err="1"/>
              <a:t>immunosuppressive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common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conditions</a:t>
            </a:r>
            <a:endParaRPr lang="hr-HR" dirty="0"/>
          </a:p>
          <a:p>
            <a:pPr lvl="0"/>
            <a:r>
              <a:rPr lang="hr-HR" dirty="0" err="1"/>
              <a:t>tissue</a:t>
            </a:r>
            <a:r>
              <a:rPr lang="hr-HR" dirty="0"/>
              <a:t> </a:t>
            </a:r>
            <a:r>
              <a:rPr lang="hr-HR" dirty="0" err="1"/>
              <a:t>disorders</a:t>
            </a:r>
            <a:r>
              <a:rPr lang="hr-HR" dirty="0"/>
              <a:t> </a:t>
            </a:r>
          </a:p>
          <a:p>
            <a:pPr lvl="0"/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conditioning</a:t>
            </a:r>
            <a:r>
              <a:rPr lang="hr-HR" dirty="0"/>
              <a:t>, </a:t>
            </a:r>
            <a:r>
              <a:rPr lang="hr-HR" dirty="0" err="1"/>
              <a:t>reconditioning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fitness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metabolic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.. 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postgraduate</a:t>
            </a:r>
            <a:r>
              <a:rPr lang="hr-HR" dirty="0"/>
              <a:t> PRM </a:t>
            </a:r>
            <a:r>
              <a:rPr lang="hr-HR" dirty="0" err="1"/>
              <a:t>curriculum</a:t>
            </a:r>
            <a:r>
              <a:rPr lang="hr-HR" dirty="0"/>
              <a:t> </a:t>
            </a:r>
            <a:r>
              <a:rPr lang="hr-HR" dirty="0" err="1"/>
              <a:t>details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theoretical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necessary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core</a:t>
            </a:r>
            <a:r>
              <a:rPr lang="hr-HR" dirty="0"/>
              <a:t> </a:t>
            </a:r>
            <a:r>
              <a:rPr lang="hr-HR" dirty="0" err="1"/>
              <a:t>competencies</a:t>
            </a:r>
            <a:r>
              <a:rPr lang="hr-HR" dirty="0"/>
              <a:t> (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outcomes</a:t>
            </a:r>
            <a:r>
              <a:rPr lang="hr-HR" dirty="0"/>
              <a:t>)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achieved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4625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BD2B1-F6E4-4D1C-8458-F51672B2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, the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authorship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PRM </a:t>
            </a:r>
            <a:r>
              <a:rPr lang="it-IT" b="1" dirty="0" err="1"/>
              <a:t>Bodies</a:t>
            </a:r>
            <a:r>
              <a:rPr lang="it-IT" b="1" dirty="0"/>
              <a:t> </a:t>
            </a:r>
            <a:r>
              <a:rPr lang="it-IT" b="1" dirty="0" err="1"/>
              <a:t>Alliance</a:t>
            </a:r>
            <a:r>
              <a:rPr lang="it-IT" b="1" dirty="0"/>
              <a:t> </a:t>
            </a:r>
            <a:r>
              <a:rPr lang="it-IT" dirty="0" err="1"/>
              <a:t>includes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7B23C-EE7F-49E4-97BF-8B949DD77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Academy</a:t>
            </a:r>
            <a:r>
              <a:rPr lang="it-IT" dirty="0"/>
              <a:t> of </a:t>
            </a:r>
            <a:r>
              <a:rPr lang="it-IT" dirty="0" err="1"/>
              <a:t>Rehabilitation</a:t>
            </a:r>
            <a:r>
              <a:rPr lang="it-IT" dirty="0"/>
              <a:t> Medicine (EARM),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Society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(ESPRM),</a:t>
            </a:r>
          </a:p>
          <a:p>
            <a:r>
              <a:rPr lang="it-IT" dirty="0" err="1"/>
              <a:t>European</a:t>
            </a:r>
            <a:r>
              <a:rPr lang="it-IT" dirty="0"/>
              <a:t> Union of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Specialists</a:t>
            </a:r>
            <a:r>
              <a:rPr lang="it-IT" dirty="0"/>
              <a:t> PRM </a:t>
            </a:r>
            <a:r>
              <a:rPr lang="it-IT" b="1" dirty="0" err="1"/>
              <a:t>section</a:t>
            </a:r>
            <a:r>
              <a:rPr lang="it-IT" dirty="0"/>
              <a:t> (UEMS-PRM </a:t>
            </a:r>
            <a:r>
              <a:rPr lang="it-IT" dirty="0" err="1"/>
              <a:t>section</a:t>
            </a:r>
            <a:r>
              <a:rPr lang="it-IT" dirty="0"/>
              <a:t>),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College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</a:t>
            </a:r>
            <a:r>
              <a:rPr lang="it-IT" dirty="0" err="1"/>
              <a:t>served</a:t>
            </a:r>
            <a:r>
              <a:rPr lang="it-IT" dirty="0"/>
              <a:t> by the UEMS-PRM Board).</a:t>
            </a:r>
          </a:p>
          <a:p>
            <a:r>
              <a:rPr lang="it-IT" dirty="0"/>
              <a:t>The </a:t>
            </a:r>
            <a:r>
              <a:rPr lang="it-IT" b="1" dirty="0" err="1"/>
              <a:t>Editors</a:t>
            </a:r>
            <a:r>
              <a:rPr lang="it-IT" dirty="0"/>
              <a:t>: Maria Gabriella Ceravolo, Pedro </a:t>
            </a:r>
            <a:r>
              <a:rPr lang="it-IT" dirty="0" err="1"/>
              <a:t>Cantista</a:t>
            </a:r>
            <a:r>
              <a:rPr lang="it-IT" dirty="0"/>
              <a:t>, Nicolas </a:t>
            </a:r>
            <a:r>
              <a:rPr lang="it-IT" dirty="0" err="1"/>
              <a:t>Christodoulou</a:t>
            </a:r>
            <a:r>
              <a:rPr lang="it-IT" dirty="0"/>
              <a:t>, Alain </a:t>
            </a:r>
            <a:r>
              <a:rPr lang="it-IT" dirty="0" err="1"/>
              <a:t>Delarque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</a:t>
            </a:r>
            <a:r>
              <a:rPr lang="it-IT" dirty="0" err="1"/>
              <a:t>Saša</a:t>
            </a:r>
            <a:r>
              <a:rPr lang="it-IT" dirty="0"/>
              <a:t> </a:t>
            </a:r>
            <a:r>
              <a:rPr lang="it-IT" dirty="0" err="1"/>
              <a:t>Moslavac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Anthony B </a:t>
            </a:r>
            <a:r>
              <a:rPr lang="it-IT" dirty="0" err="1"/>
              <a:t>Ward</a:t>
            </a:r>
            <a:r>
              <a:rPr lang="it-IT" dirty="0"/>
              <a:t>, Mauro Zampolini, Stefano </a:t>
            </a:r>
            <a:r>
              <a:rPr lang="it-IT" dirty="0" err="1"/>
              <a:t>Negrini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b="1" dirty="0" err="1"/>
              <a:t>contributors</a:t>
            </a:r>
            <a:r>
              <a:rPr lang="it-IT" dirty="0"/>
              <a:t>: Maria Gabriella Ceravolo, </a:t>
            </a:r>
            <a:r>
              <a:rPr lang="it-IT" dirty="0" err="1"/>
              <a:t>Wim</a:t>
            </a:r>
            <a:r>
              <a:rPr lang="it-IT" dirty="0"/>
              <a:t> G.M. </a:t>
            </a:r>
            <a:r>
              <a:rPr lang="it-IT" dirty="0" err="1"/>
              <a:t>Janssen</a:t>
            </a:r>
            <a:r>
              <a:rPr lang="it-IT" dirty="0"/>
              <a:t>, </a:t>
            </a:r>
            <a:r>
              <a:rPr lang="it-IT" dirty="0" err="1"/>
              <a:t>Jacinta</a:t>
            </a:r>
            <a:r>
              <a:rPr lang="it-IT" dirty="0"/>
              <a:t> </a:t>
            </a:r>
            <a:r>
              <a:rPr lang="it-IT" dirty="0" err="1"/>
              <a:t>McElligott</a:t>
            </a:r>
            <a:r>
              <a:rPr lang="it-IT" dirty="0"/>
              <a:t>, Angela McNamara, Calogero </a:t>
            </a:r>
            <a:r>
              <a:rPr lang="it-IT" dirty="0" err="1"/>
              <a:t>Foti</a:t>
            </a:r>
            <a:r>
              <a:rPr lang="it-IT" dirty="0"/>
              <a:t>, </a:t>
            </a:r>
            <a:r>
              <a:rPr lang="it-IT" dirty="0" err="1"/>
              <a:t>Saša</a:t>
            </a:r>
            <a:r>
              <a:rPr lang="it-IT" dirty="0"/>
              <a:t> </a:t>
            </a:r>
            <a:r>
              <a:rPr lang="it-IT" dirty="0" err="1"/>
              <a:t>Moslavac</a:t>
            </a:r>
            <a:r>
              <a:rPr lang="it-IT" dirty="0"/>
              <a:t>, Raquel </a:t>
            </a:r>
            <a:r>
              <a:rPr lang="it-IT" dirty="0" err="1"/>
              <a:t>Valero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</a:t>
            </a:r>
            <a:r>
              <a:rPr lang="it-IT" dirty="0" err="1"/>
              <a:t>Rolf</a:t>
            </a:r>
            <a:r>
              <a:rPr lang="it-IT" dirty="0"/>
              <a:t> </a:t>
            </a:r>
            <a:r>
              <a:rPr lang="it-IT" dirty="0" err="1"/>
              <a:t>Frischknecht</a:t>
            </a:r>
            <a:r>
              <a:rPr lang="it-IT" dirty="0"/>
              <a:t>, </a:t>
            </a:r>
            <a:r>
              <a:rPr lang="it-IT" dirty="0" err="1"/>
              <a:t>Alvydas</a:t>
            </a:r>
            <a:r>
              <a:rPr lang="it-IT" dirty="0"/>
              <a:t> </a:t>
            </a:r>
            <a:r>
              <a:rPr lang="it-IT" dirty="0" err="1"/>
              <a:t>Juocevicius</a:t>
            </a:r>
            <a:r>
              <a:rPr lang="it-IT" dirty="0"/>
              <a:t>, </a:t>
            </a:r>
            <a:r>
              <a:rPr lang="it-IT" dirty="0" err="1"/>
              <a:t>Rochelle</a:t>
            </a:r>
            <a:r>
              <a:rPr lang="it-IT" dirty="0"/>
              <a:t> T. Dy, Alain </a:t>
            </a:r>
            <a:r>
              <a:rPr lang="it-IT" dirty="0" err="1"/>
              <a:t>Yelnik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0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48062-5295-4A59-9D0D-843E5404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err="1"/>
              <a:t>Introduction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8D67A1-9371-4DDB-BEBD-265AEAECA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1722"/>
          </a:xfrm>
        </p:spPr>
        <p:txBody>
          <a:bodyPr>
            <a:normAutofit/>
          </a:bodyPr>
          <a:lstStyle/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chapter</a:t>
            </a:r>
            <a:r>
              <a:rPr lang="hr-HR" dirty="0"/>
              <a:t> </a:t>
            </a:r>
            <a:r>
              <a:rPr lang="hr-HR" dirty="0" err="1"/>
              <a:t>deals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Europe. </a:t>
            </a:r>
          </a:p>
          <a:p>
            <a:pPr lvl="0"/>
            <a:r>
              <a:rPr lang="hr-HR" dirty="0" err="1"/>
              <a:t>Undergraduate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focused</a:t>
            </a:r>
            <a:r>
              <a:rPr lang="hr-HR" dirty="0"/>
              <a:t>, </a:t>
            </a:r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a </a:t>
            </a:r>
            <a:r>
              <a:rPr lang="hr-HR" dirty="0" err="1"/>
              <a:t>mandatory</a:t>
            </a:r>
            <a:r>
              <a:rPr lang="hr-HR" dirty="0"/>
              <a:t> element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growth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PRM </a:t>
            </a:r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community</a:t>
            </a:r>
            <a:r>
              <a:rPr lang="hr-HR" dirty="0"/>
              <a:t> as a </a:t>
            </a:r>
            <a:r>
              <a:rPr lang="hr-HR" dirty="0" err="1"/>
              <a:t>whole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continuing</a:t>
            </a:r>
            <a:r>
              <a:rPr lang="hr-HR" dirty="0"/>
              <a:t> </a:t>
            </a:r>
            <a:r>
              <a:rPr lang="hr-HR" dirty="0" err="1"/>
              <a:t>professional</a:t>
            </a:r>
            <a:r>
              <a:rPr lang="hr-HR" dirty="0"/>
              <a:t> development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are </a:t>
            </a:r>
            <a:r>
              <a:rPr lang="hr-HR" dirty="0" err="1"/>
              <a:t>faced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PRM European </a:t>
            </a:r>
            <a:r>
              <a:rPr lang="hr-HR" dirty="0" err="1"/>
              <a:t>perspective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contents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curriculum</a:t>
            </a:r>
            <a:r>
              <a:rPr lang="hr-HR" dirty="0"/>
              <a:t> are </a:t>
            </a:r>
            <a:r>
              <a:rPr lang="hr-HR" dirty="0" err="1"/>
              <a:t>detailed</a:t>
            </a:r>
            <a:r>
              <a:rPr lang="hr-HR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00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Education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training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/>
              <a:t>PRM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uniquely</a:t>
            </a:r>
            <a:r>
              <a:rPr lang="hr-HR" dirty="0"/>
              <a:t> </a:t>
            </a:r>
            <a:r>
              <a:rPr lang="hr-HR" dirty="0" err="1"/>
              <a:t>characterized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a </a:t>
            </a:r>
            <a:r>
              <a:rPr lang="hr-HR" dirty="0" err="1"/>
              <a:t>team-based</a:t>
            </a:r>
            <a:r>
              <a:rPr lang="hr-HR" dirty="0"/>
              <a:t>, </a:t>
            </a:r>
            <a:r>
              <a:rPr lang="hr-HR" dirty="0" err="1"/>
              <a:t>patient-centered</a:t>
            </a:r>
            <a:r>
              <a:rPr lang="hr-HR" dirty="0"/>
              <a:t>, </a:t>
            </a:r>
            <a:r>
              <a:rPr lang="hr-HR" dirty="0" err="1"/>
              <a:t>goal-directed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are </a:t>
            </a:r>
            <a:r>
              <a:rPr lang="hr-HR" dirty="0" err="1"/>
              <a:t>required</a:t>
            </a:r>
            <a:r>
              <a:rPr lang="hr-HR" dirty="0"/>
              <a:t> to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,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procedural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, but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attitudes</a:t>
            </a:r>
            <a:r>
              <a:rPr lang="hr-HR" dirty="0"/>
              <a:t> </a:t>
            </a:r>
            <a:r>
              <a:rPr lang="hr-HR" dirty="0" err="1"/>
              <a:t>towards</a:t>
            </a:r>
            <a:r>
              <a:rPr lang="hr-HR" dirty="0"/>
              <a:t> </a:t>
            </a:r>
            <a:r>
              <a:rPr lang="hr-HR" dirty="0" err="1"/>
              <a:t>interpersonal</a:t>
            </a:r>
            <a:r>
              <a:rPr lang="hr-HR" dirty="0"/>
              <a:t> </a:t>
            </a:r>
            <a:r>
              <a:rPr lang="hr-HR" dirty="0" err="1"/>
              <a:t>relationship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, </a:t>
            </a:r>
            <a:r>
              <a:rPr lang="hr-HR" dirty="0" err="1"/>
              <a:t>profound</a:t>
            </a:r>
            <a:r>
              <a:rPr lang="hr-HR" dirty="0"/>
              <a:t>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main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ethics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, </a:t>
            </a:r>
            <a:r>
              <a:rPr lang="hr-HR" dirty="0" err="1"/>
              <a:t>ability</a:t>
            </a:r>
            <a:r>
              <a:rPr lang="hr-HR" dirty="0"/>
              <a:t> to </a:t>
            </a:r>
            <a:r>
              <a:rPr lang="hr-HR" dirty="0" err="1"/>
              <a:t>apply</a:t>
            </a:r>
            <a:r>
              <a:rPr lang="hr-HR" dirty="0"/>
              <a:t> </a:t>
            </a:r>
            <a:r>
              <a:rPr lang="hr-HR" dirty="0" err="1"/>
              <a:t>policies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for </a:t>
            </a:r>
            <a:r>
              <a:rPr lang="hr-HR" dirty="0" err="1"/>
              <a:t>disabled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 </a:t>
            </a:r>
            <a:r>
              <a:rPr lang="hr-HR" dirty="0" err="1"/>
              <a:t>conditions</a:t>
            </a:r>
            <a:r>
              <a:rPr lang="hr-HR" dirty="0"/>
              <a:t>, </a:t>
            </a:r>
            <a:r>
              <a:rPr lang="hr-HR" dirty="0" err="1"/>
              <a:t>capacity</a:t>
            </a:r>
            <a:r>
              <a:rPr lang="hr-HR" dirty="0"/>
              <a:t> to </a:t>
            </a:r>
            <a:r>
              <a:rPr lang="hr-HR" dirty="0" err="1"/>
              <a:t>master</a:t>
            </a:r>
            <a:r>
              <a:rPr lang="hr-HR" dirty="0"/>
              <a:t> </a:t>
            </a:r>
            <a:r>
              <a:rPr lang="hr-HR" dirty="0" err="1"/>
              <a:t>strategies</a:t>
            </a:r>
            <a:r>
              <a:rPr lang="hr-HR" dirty="0"/>
              <a:t> for </a:t>
            </a:r>
            <a:r>
              <a:rPr lang="hr-HR" dirty="0" err="1"/>
              <a:t>reintegration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disabled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society</a:t>
            </a:r>
            <a:r>
              <a:rPr lang="hr-HR" dirty="0"/>
              <a:t>, </a:t>
            </a:r>
            <a:r>
              <a:rPr lang="hr-HR" dirty="0" err="1"/>
              <a:t>apply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assurance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promote</a:t>
            </a:r>
            <a:r>
              <a:rPr lang="hr-HR" dirty="0"/>
              <a:t> a </a:t>
            </a:r>
            <a:r>
              <a:rPr lang="hr-HR" dirty="0" err="1"/>
              <a:t>practice-based</a:t>
            </a:r>
            <a:r>
              <a:rPr lang="hr-HR" dirty="0"/>
              <a:t> </a:t>
            </a:r>
            <a:r>
              <a:rPr lang="hr-HR" dirty="0" err="1"/>
              <a:t>continuous</a:t>
            </a:r>
            <a:r>
              <a:rPr lang="hr-HR" dirty="0"/>
              <a:t> </a:t>
            </a:r>
            <a:r>
              <a:rPr lang="hr-HR" dirty="0" err="1"/>
              <a:t>professional</a:t>
            </a:r>
            <a:r>
              <a:rPr lang="hr-HR" dirty="0"/>
              <a:t> development.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must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exhibit</a:t>
            </a:r>
            <a:r>
              <a:rPr lang="hr-HR" dirty="0"/>
              <a:t> </a:t>
            </a:r>
            <a:r>
              <a:rPr lang="hr-HR" dirty="0" err="1"/>
              <a:t>managerial</a:t>
            </a:r>
            <a:r>
              <a:rPr lang="hr-HR" dirty="0"/>
              <a:t> </a:t>
            </a:r>
            <a:r>
              <a:rPr lang="hr-HR" dirty="0" err="1"/>
              <a:t>competences</a:t>
            </a:r>
            <a:r>
              <a:rPr lang="hr-HR" dirty="0"/>
              <a:t>, </a:t>
            </a:r>
            <a:r>
              <a:rPr lang="hr-HR" dirty="0" err="1"/>
              <a:t>know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apply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evidence-based</a:t>
            </a:r>
            <a:r>
              <a:rPr lang="hr-HR" dirty="0"/>
              <a:t> medicine, </a:t>
            </a:r>
            <a:r>
              <a:rPr lang="hr-HR" dirty="0" err="1"/>
              <a:t>incorporate</a:t>
            </a:r>
            <a:r>
              <a:rPr lang="hr-HR" dirty="0"/>
              <a:t> </a:t>
            </a:r>
            <a:r>
              <a:rPr lang="hr-HR" dirty="0" err="1"/>
              <a:t>considerations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cost</a:t>
            </a:r>
            <a:r>
              <a:rPr lang="hr-HR" dirty="0"/>
              <a:t> </a:t>
            </a:r>
            <a:r>
              <a:rPr lang="hr-HR" dirty="0" err="1"/>
              <a:t>awareness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risk-benefit</a:t>
            </a:r>
            <a:r>
              <a:rPr lang="hr-HR" dirty="0"/>
              <a:t> </a:t>
            </a:r>
            <a:r>
              <a:rPr lang="hr-HR" dirty="0" err="1"/>
              <a:t>analysis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/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population-based</a:t>
            </a:r>
            <a:r>
              <a:rPr lang="hr-HR" dirty="0"/>
              <a:t> care as </a:t>
            </a:r>
            <a:r>
              <a:rPr lang="hr-HR" dirty="0" err="1"/>
              <a:t>appropriate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887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5" name="Immagin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286" y="313276"/>
            <a:ext cx="7669428" cy="503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32887" y="5468380"/>
            <a:ext cx="5445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Name </a:t>
            </a:r>
            <a:r>
              <a:rPr kumimoji="0" lang="hr-HR" altLang="sr-Latn-RS" sz="1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of</a:t>
            </a:r>
            <a:r>
              <a:rPr kumimoji="0" lang="hr-HR" altLang="sr-Latn-R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 </a:t>
            </a:r>
            <a:r>
              <a:rPr kumimoji="0" lang="hr-HR" altLang="sr-Latn-RS" sz="1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the</a:t>
            </a:r>
            <a:r>
              <a:rPr kumimoji="0" lang="hr-HR" altLang="sr-Latn-R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 PRM </a:t>
            </a:r>
            <a:r>
              <a:rPr kumimoji="0" lang="hr-HR" altLang="sr-Latn-RS" sz="1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Specialty</a:t>
            </a:r>
            <a:r>
              <a:rPr kumimoji="0" lang="hr-HR" altLang="sr-Latn-R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 </a:t>
            </a:r>
            <a:r>
              <a:rPr kumimoji="0" lang="hr-HR" altLang="sr-Latn-RS" sz="1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in</a:t>
            </a:r>
            <a:r>
              <a:rPr kumimoji="0" lang="hr-HR" altLang="sr-Latn-R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 UEMS </a:t>
            </a:r>
            <a:r>
              <a:rPr kumimoji="0" lang="hr-HR" altLang="sr-Latn-RS" sz="1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Member</a:t>
            </a:r>
            <a:r>
              <a:rPr kumimoji="0" lang="hr-HR" altLang="sr-Latn-R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 </a:t>
            </a:r>
            <a:r>
              <a:rPr kumimoji="0" lang="hr-HR" altLang="sr-Latn-RS" sz="1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States</a:t>
            </a:r>
            <a:r>
              <a:rPr kumimoji="0" lang="hr-HR" altLang="sr-Latn-R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-ItalicMT"/>
              </a:rPr>
              <a:t>.</a:t>
            </a:r>
            <a:endParaRPr kumimoji="0" lang="hr-HR" altLang="sr-Latn-R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641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Standards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</a:t>
            </a:r>
            <a:r>
              <a:rPr lang="hr-HR" sz="4000" dirty="0" err="1"/>
              <a:t>education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training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PRM </a:t>
            </a:r>
            <a:r>
              <a:rPr lang="hr-HR" sz="4000" dirty="0" err="1"/>
              <a:t>physicians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establishment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common</a:t>
            </a:r>
            <a:r>
              <a:rPr lang="hr-HR" dirty="0"/>
              <a:t> set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,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competencies</a:t>
            </a:r>
            <a:r>
              <a:rPr lang="hr-HR" dirty="0"/>
              <a:t> for </a:t>
            </a:r>
            <a:r>
              <a:rPr lang="hr-HR" dirty="0" err="1"/>
              <a:t>postgraduate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allows</a:t>
            </a:r>
            <a:r>
              <a:rPr lang="hr-HR" dirty="0"/>
              <a:t> to </a:t>
            </a:r>
            <a:r>
              <a:rPr lang="hr-HR" dirty="0" err="1"/>
              <a:t>create</a:t>
            </a:r>
            <a:r>
              <a:rPr lang="hr-HR" dirty="0"/>
              <a:t> a </a:t>
            </a:r>
            <a:r>
              <a:rPr lang="hr-HR" dirty="0" err="1"/>
              <a:t>Common</a:t>
            </a:r>
            <a:r>
              <a:rPr lang="hr-HR" dirty="0"/>
              <a:t> Training Framework, </a:t>
            </a:r>
            <a:r>
              <a:rPr lang="hr-HR" dirty="0" err="1"/>
              <a:t>enabling</a:t>
            </a:r>
            <a:r>
              <a:rPr lang="hr-HR" dirty="0"/>
              <a:t> </a:t>
            </a:r>
            <a:r>
              <a:rPr lang="hr-HR" dirty="0" err="1"/>
              <a:t>specialists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discipline to </a:t>
            </a:r>
            <a:r>
              <a:rPr lang="hr-HR" dirty="0" err="1"/>
              <a:t>move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one </a:t>
            </a:r>
            <a:r>
              <a:rPr lang="hr-HR" dirty="0" err="1"/>
              <a:t>country</a:t>
            </a:r>
            <a:r>
              <a:rPr lang="hr-HR" dirty="0"/>
              <a:t> to </a:t>
            </a:r>
            <a:r>
              <a:rPr lang="hr-HR" dirty="0" err="1"/>
              <a:t>another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European PRM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to </a:t>
            </a:r>
            <a:r>
              <a:rPr lang="hr-HR" dirty="0" err="1"/>
              <a:t>promote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safety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highest</a:t>
            </a:r>
            <a:r>
              <a:rPr lang="hr-HR" dirty="0"/>
              <a:t> </a:t>
            </a:r>
            <a:r>
              <a:rPr lang="hr-HR" dirty="0" err="1"/>
              <a:t>standards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across</a:t>
            </a:r>
            <a:r>
              <a:rPr lang="hr-HR" dirty="0"/>
              <a:t> Europe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harmonization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’ </a:t>
            </a:r>
            <a:r>
              <a:rPr lang="hr-HR" dirty="0" err="1"/>
              <a:t>qualifications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1902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Training </a:t>
            </a:r>
            <a:r>
              <a:rPr lang="hr-HR" sz="4000" dirty="0" err="1"/>
              <a:t>duration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r-HR" dirty="0"/>
              <a:t>To </a:t>
            </a:r>
            <a:r>
              <a:rPr lang="hr-HR" dirty="0" err="1"/>
              <a:t>acquire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wide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needed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educational</a:t>
            </a:r>
            <a:r>
              <a:rPr lang="hr-HR" dirty="0"/>
              <a:t> program </a:t>
            </a:r>
            <a:r>
              <a:rPr lang="hr-HR" dirty="0" err="1"/>
              <a:t>in</a:t>
            </a:r>
            <a:r>
              <a:rPr lang="hr-HR" dirty="0"/>
              <a:t> Europe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configured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48-month format.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frequency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complexity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comorbidities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wards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markedly</a:t>
            </a:r>
            <a:r>
              <a:rPr lang="hr-HR" dirty="0"/>
              <a:t> </a:t>
            </a:r>
            <a:r>
              <a:rPr lang="hr-HR" dirty="0" err="1"/>
              <a:t>increased</a:t>
            </a:r>
            <a:r>
              <a:rPr lang="hr-HR" dirty="0"/>
              <a:t> - </a:t>
            </a:r>
            <a:r>
              <a:rPr lang="hr-HR" dirty="0" err="1"/>
              <a:t>and</a:t>
            </a:r>
            <a:r>
              <a:rPr lang="hr-HR" dirty="0"/>
              <a:t> for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reason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advocates</a:t>
            </a:r>
            <a:r>
              <a:rPr lang="hr-HR" dirty="0"/>
              <a:t> a </a:t>
            </a:r>
            <a:r>
              <a:rPr lang="hr-HR" dirty="0" err="1"/>
              <a:t>duration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60 </a:t>
            </a:r>
            <a:r>
              <a:rPr lang="hr-HR" dirty="0" err="1"/>
              <a:t>months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trainees</a:t>
            </a:r>
            <a:r>
              <a:rPr lang="hr-HR" dirty="0"/>
              <a:t> are </a:t>
            </a:r>
            <a:r>
              <a:rPr lang="hr-HR" dirty="0" err="1"/>
              <a:t>expected</a:t>
            </a:r>
            <a:r>
              <a:rPr lang="hr-HR" dirty="0"/>
              <a:t> to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decision-making</a:t>
            </a:r>
            <a:r>
              <a:rPr lang="hr-HR" dirty="0"/>
              <a:t> </a:t>
            </a:r>
            <a:r>
              <a:rPr lang="hr-HR" dirty="0" err="1"/>
              <a:t>abilities</a:t>
            </a:r>
            <a:r>
              <a:rPr lang="hr-HR" dirty="0"/>
              <a:t>, </a:t>
            </a:r>
            <a:r>
              <a:rPr lang="hr-HR" dirty="0" err="1"/>
              <a:t>based</a:t>
            </a:r>
            <a:r>
              <a:rPr lang="hr-HR" dirty="0"/>
              <a:t> on </a:t>
            </a:r>
            <a:r>
              <a:rPr lang="hr-HR" dirty="0" err="1"/>
              <a:t>finding</a:t>
            </a:r>
            <a:r>
              <a:rPr lang="hr-HR" dirty="0"/>
              <a:t>,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recommended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PRM </a:t>
            </a:r>
            <a:r>
              <a:rPr lang="hr-HR" dirty="0" err="1"/>
              <a:t>trainees</a:t>
            </a:r>
            <a:r>
              <a:rPr lang="hr-HR" dirty="0"/>
              <a:t> are </a:t>
            </a:r>
            <a:r>
              <a:rPr lang="hr-HR" dirty="0" err="1"/>
              <a:t>offered</a:t>
            </a:r>
            <a:r>
              <a:rPr lang="hr-HR" dirty="0"/>
              <a:t> at </a:t>
            </a:r>
            <a:r>
              <a:rPr lang="hr-HR" dirty="0" err="1"/>
              <a:t>least</a:t>
            </a:r>
            <a:r>
              <a:rPr lang="hr-HR" dirty="0"/>
              <a:t> </a:t>
            </a:r>
            <a:r>
              <a:rPr lang="hr-HR" dirty="0" err="1"/>
              <a:t>six</a:t>
            </a:r>
            <a:r>
              <a:rPr lang="hr-HR" dirty="0"/>
              <a:t> </a:t>
            </a:r>
            <a:r>
              <a:rPr lang="hr-HR" dirty="0" err="1"/>
              <a:t>months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methods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014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7"/>
          <p:cNvGrpSpPr>
            <a:grpSpLocks/>
          </p:cNvGrpSpPr>
          <p:nvPr/>
        </p:nvGrpSpPr>
        <p:grpSpPr bwMode="auto">
          <a:xfrm>
            <a:off x="3490484" y="433305"/>
            <a:ext cx="4824413" cy="4081463"/>
            <a:chOff x="0" y="0"/>
            <a:chExt cx="4824536" cy="4081649"/>
          </a:xfrm>
        </p:grpSpPr>
        <p:pic>
          <p:nvPicPr>
            <p:cNvPr id="6" name="Immagin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627120" cy="3578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ttangolo 10"/>
            <p:cNvSpPr>
              <a:spLocks noChangeArrowheads="1"/>
            </p:cNvSpPr>
            <p:nvPr/>
          </p:nvSpPr>
          <p:spPr bwMode="auto">
            <a:xfrm>
              <a:off x="252720" y="3628274"/>
              <a:ext cx="4571816" cy="45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sr-Latn-R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Minimum          Minimum                    Minimum</a:t>
              </a:r>
              <a:endParaRPr kumimoji="0" lang="hr-HR" altLang="sr-Latn-R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sr-Latn-R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  3 year               4 years                        5 years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" name="Pravokutnik 7"/>
          <p:cNvSpPr/>
          <p:nvPr/>
        </p:nvSpPr>
        <p:spPr>
          <a:xfrm>
            <a:off x="2496065" y="4709523"/>
            <a:ext cx="7809469" cy="48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Distribution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of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specialties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with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legal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course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lasting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at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least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3, 4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or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5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years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,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respectively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,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across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different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European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countries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: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results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from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two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different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surveys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conducted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in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1989 </a:t>
            </a:r>
            <a:r>
              <a:rPr lang="hr-HR" sz="1200" b="1" dirty="0" err="1">
                <a:latin typeface="+mj-lt"/>
                <a:ea typeface="Calibri" panose="020F0502020204030204" pitchFamily="34" charset="0"/>
                <a:cs typeface="TimesNewRomanPSMT"/>
              </a:rPr>
              <a:t>and</a:t>
            </a:r>
            <a:r>
              <a:rPr lang="hr-HR" sz="1200" b="1" dirty="0">
                <a:latin typeface="+mj-lt"/>
                <a:ea typeface="Calibri" panose="020F0502020204030204" pitchFamily="34" charset="0"/>
                <a:cs typeface="TimesNewRomanPSMT"/>
              </a:rPr>
              <a:t> 2013.</a:t>
            </a:r>
            <a:endParaRPr lang="hr-HR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70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Directors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training</a:t>
            </a:r>
            <a:r>
              <a:rPr lang="hr-HR" sz="4000" dirty="0"/>
              <a:t>, </a:t>
            </a:r>
            <a:r>
              <a:rPr lang="hr-HR" sz="4000" dirty="0" err="1"/>
              <a:t>trainers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training</a:t>
            </a:r>
            <a:r>
              <a:rPr lang="hr-HR" sz="4000" dirty="0"/>
              <a:t> </a:t>
            </a:r>
            <a:r>
              <a:rPr lang="hr-HR" sz="4000" dirty="0" err="1"/>
              <a:t>units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Training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realized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dedicated</a:t>
            </a:r>
            <a:r>
              <a:rPr lang="hr-HR" dirty="0"/>
              <a:t> </a:t>
            </a:r>
            <a:r>
              <a:rPr lang="hr-HR" dirty="0" err="1"/>
              <a:t>centers</a:t>
            </a:r>
            <a:r>
              <a:rPr lang="hr-HR" dirty="0"/>
              <a:t> </a:t>
            </a:r>
            <a:r>
              <a:rPr lang="hr-HR" dirty="0" err="1"/>
              <a:t>where</a:t>
            </a:r>
            <a:r>
              <a:rPr lang="hr-HR" dirty="0"/>
              <a:t> </a:t>
            </a:r>
            <a:r>
              <a:rPr lang="hr-HR" dirty="0" err="1"/>
              <a:t>qualified</a:t>
            </a:r>
            <a:r>
              <a:rPr lang="hr-HR" dirty="0"/>
              <a:t> </a:t>
            </a:r>
            <a:r>
              <a:rPr lang="hr-HR" dirty="0" err="1"/>
              <a:t>personnel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adequate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are </a:t>
            </a:r>
            <a:r>
              <a:rPr lang="hr-HR" dirty="0" err="1"/>
              <a:t>available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Director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ensures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didactic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Each</a:t>
            </a:r>
            <a:r>
              <a:rPr lang="hr-HR" dirty="0"/>
              <a:t> </a:t>
            </a:r>
            <a:r>
              <a:rPr lang="hr-HR" dirty="0" err="1"/>
              <a:t>trainee</a:t>
            </a:r>
            <a:r>
              <a:rPr lang="hr-HR" dirty="0"/>
              <a:t> must </a:t>
            </a:r>
            <a:r>
              <a:rPr lang="hr-HR" dirty="0" err="1"/>
              <a:t>receive</a:t>
            </a:r>
            <a:r>
              <a:rPr lang="hr-HR" dirty="0"/>
              <a:t> </a:t>
            </a:r>
            <a:r>
              <a:rPr lang="hr-HR" dirty="0" err="1"/>
              <a:t>supervision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one </a:t>
            </a:r>
            <a:r>
              <a:rPr lang="hr-HR" dirty="0" err="1"/>
              <a:t>trainer</a:t>
            </a:r>
            <a:r>
              <a:rPr lang="hr-HR" dirty="0"/>
              <a:t> (a PRM </a:t>
            </a:r>
            <a:r>
              <a:rPr lang="hr-HR" dirty="0" err="1"/>
              <a:t>physician</a:t>
            </a:r>
            <a:r>
              <a:rPr lang="hr-HR" dirty="0"/>
              <a:t>)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documented</a:t>
            </a:r>
            <a:r>
              <a:rPr lang="hr-HR" dirty="0"/>
              <a:t> </a:t>
            </a:r>
            <a:r>
              <a:rPr lang="hr-HR" dirty="0" err="1"/>
              <a:t>qualification</a:t>
            </a:r>
            <a:r>
              <a:rPr lang="hr-HR" dirty="0"/>
              <a:t> to </a:t>
            </a:r>
            <a:r>
              <a:rPr lang="hr-HR" dirty="0" err="1"/>
              <a:t>instruct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supervise</a:t>
            </a:r>
            <a:r>
              <a:rPr lang="hr-HR" dirty="0"/>
              <a:t> </a:t>
            </a:r>
            <a:r>
              <a:rPr lang="hr-HR" dirty="0" err="1"/>
              <a:t>residents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37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Assessment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learning</a:t>
            </a:r>
            <a:r>
              <a:rPr lang="hr-HR" sz="4000" dirty="0"/>
              <a:t> /</a:t>
            </a:r>
            <a:r>
              <a:rPr lang="hr-HR" sz="4000" dirty="0" err="1"/>
              <a:t>training</a:t>
            </a:r>
            <a:r>
              <a:rPr lang="hr-HR" sz="4000" dirty="0"/>
              <a:t> </a:t>
            </a:r>
            <a:r>
              <a:rPr lang="hr-HR" sz="4000" dirty="0" err="1"/>
              <a:t>outcomes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achievement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/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outcomes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assessed</a:t>
            </a:r>
            <a:r>
              <a:rPr lang="hr-HR" dirty="0"/>
              <a:t> at </a:t>
            </a:r>
            <a:r>
              <a:rPr lang="hr-HR" dirty="0" err="1"/>
              <a:t>least</a:t>
            </a:r>
            <a:r>
              <a:rPr lang="hr-HR" dirty="0"/>
              <a:t> on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annual</a:t>
            </a:r>
            <a:r>
              <a:rPr lang="hr-HR" dirty="0"/>
              <a:t> </a:t>
            </a:r>
            <a:r>
              <a:rPr lang="hr-HR" dirty="0" err="1"/>
              <a:t>basis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Adequate</a:t>
            </a:r>
            <a:r>
              <a:rPr lang="hr-HR" dirty="0"/>
              <a:t> </a:t>
            </a:r>
            <a:r>
              <a:rPr lang="hr-HR" dirty="0" err="1"/>
              <a:t>permanent</a:t>
            </a:r>
            <a:r>
              <a:rPr lang="hr-HR" dirty="0"/>
              <a:t> </a:t>
            </a:r>
            <a:r>
              <a:rPr lang="hr-HR" dirty="0" err="1"/>
              <a:t>records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evaluation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maintained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file.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objective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document</a:t>
            </a:r>
            <a:r>
              <a:rPr lang="hr-HR" dirty="0"/>
              <a:t> </a:t>
            </a:r>
            <a:r>
              <a:rPr lang="hr-HR" dirty="0" err="1"/>
              <a:t>progressive</a:t>
            </a:r>
            <a:r>
              <a:rPr lang="hr-HR" dirty="0"/>
              <a:t> </a:t>
            </a:r>
            <a:r>
              <a:rPr lang="hr-HR" dirty="0" err="1"/>
              <a:t>trainee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improvement</a:t>
            </a:r>
            <a:r>
              <a:rPr lang="hr-HR" dirty="0"/>
              <a:t> </a:t>
            </a:r>
            <a:r>
              <a:rPr lang="hr-HR" dirty="0" err="1"/>
              <a:t>appropriate</a:t>
            </a:r>
            <a:r>
              <a:rPr lang="hr-HR" dirty="0"/>
              <a:t> to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final</a:t>
            </a:r>
            <a:r>
              <a:rPr lang="hr-HR" dirty="0"/>
              <a:t> </a:t>
            </a:r>
            <a:r>
              <a:rPr lang="hr-HR" dirty="0" err="1"/>
              <a:t>year</a:t>
            </a:r>
            <a:r>
              <a:rPr lang="hr-HR" dirty="0"/>
              <a:t> </a:t>
            </a:r>
            <a:r>
              <a:rPr lang="hr-HR" dirty="0" err="1"/>
              <a:t>examination</a:t>
            </a:r>
            <a:r>
              <a:rPr lang="hr-HR" dirty="0"/>
              <a:t> must </a:t>
            </a:r>
            <a:r>
              <a:rPr lang="hr-HR" dirty="0" err="1"/>
              <a:t>verify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trainee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demonstrated</a:t>
            </a:r>
            <a:r>
              <a:rPr lang="hr-HR" dirty="0"/>
              <a:t> </a:t>
            </a:r>
            <a:r>
              <a:rPr lang="hr-HR" dirty="0" err="1"/>
              <a:t>sufficient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to </a:t>
            </a:r>
            <a:r>
              <a:rPr lang="hr-HR" dirty="0" err="1"/>
              <a:t>enter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without</a:t>
            </a:r>
            <a:r>
              <a:rPr lang="hr-HR" dirty="0"/>
              <a:t> </a:t>
            </a:r>
            <a:r>
              <a:rPr lang="hr-HR" dirty="0" err="1"/>
              <a:t>direct</a:t>
            </a:r>
            <a:r>
              <a:rPr lang="hr-HR" dirty="0"/>
              <a:t> </a:t>
            </a:r>
            <a:r>
              <a:rPr lang="hr-HR" dirty="0" err="1"/>
              <a:t>supervision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533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1844</Words>
  <Application>Microsoft Office PowerPoint</Application>
  <PresentationFormat>Widescreen</PresentationFormat>
  <Paragraphs>118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TimesNewRomanPS-ItalicMT</vt:lpstr>
      <vt:lpstr>TimesNewRomanPSMT</vt:lpstr>
      <vt:lpstr>Tema di Office</vt:lpstr>
      <vt:lpstr>Presentazione standard di PowerPoint</vt:lpstr>
      <vt:lpstr>Introduction</vt:lpstr>
      <vt:lpstr>Education and training</vt:lpstr>
      <vt:lpstr>Presentazione standard di PowerPoint</vt:lpstr>
      <vt:lpstr>Standards in education and training of PRM physicians</vt:lpstr>
      <vt:lpstr>Training duration</vt:lpstr>
      <vt:lpstr>Presentazione standard di PowerPoint</vt:lpstr>
      <vt:lpstr>Directors of training, trainers and training units</vt:lpstr>
      <vt:lpstr>Assessment of learning /training outcomes</vt:lpstr>
      <vt:lpstr>Certification procedures</vt:lpstr>
      <vt:lpstr>Undergraduate training</vt:lpstr>
      <vt:lpstr>Continuing Professional Development (CPD) and Medical Education (CME)</vt:lpstr>
      <vt:lpstr>Presentazione standard di PowerPoint</vt:lpstr>
      <vt:lpstr> Curriculum in PRM: main principles</vt:lpstr>
      <vt:lpstr>Competencies to be acquired during the training:</vt:lpstr>
      <vt:lpstr>Presentazione standard di PowerPoint</vt:lpstr>
      <vt:lpstr>For this paper, the collective authorship name of European PRM Bodies Alliance includes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and Rehabilitation Medicine A primary medical specialty</dc:title>
  <dc:creator>Stefano</dc:creator>
  <cp:lastModifiedBy>Stefano</cp:lastModifiedBy>
  <cp:revision>18</cp:revision>
  <dcterms:created xsi:type="dcterms:W3CDTF">2018-08-21T19:55:07Z</dcterms:created>
  <dcterms:modified xsi:type="dcterms:W3CDTF">2018-08-23T18:43:07Z</dcterms:modified>
</cp:coreProperties>
</file>