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65" d="100"/>
          <a:sy n="65" d="100"/>
        </p:scale>
        <p:origin x="652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BF38D4-0097-4C1A-B254-34D89D432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B480AF1-266C-42DF-BAEE-755D9C2FCB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266801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EEA2E14-7DC0-4CE0-B953-02DFDD070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34E8A8D-9048-4E6A-9CFC-261F0EEF711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343262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1A7D585C-1136-479E-92DA-DDD896A627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D9D73FF-9547-4BDF-AA25-0AB991288F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FE2B2581-691E-48FA-9F4A-365785A1642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CD8DB68D-9EA3-4BFF-9F30-F3C97FE13E24}" type="datetimeFigureOut">
              <a:rPr lang="it-IT" smtClean="0"/>
              <a:t>23/08/2018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22DB025-D77B-48B5-A07F-D257CCA03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FDF084-8AB8-46CA-B764-653FC2F1A7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9EFD83-644E-4759-9443-7753250423B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0498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B6F4ACF-88CB-42FD-A8E7-28FE034006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62116"/>
            <a:ext cx="10515600" cy="1228572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BD5817-EFE9-4D8D-BA35-0DCCFB3991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Rettangolo 3">
            <a:extLst>
              <a:ext uri="{FF2B5EF4-FFF2-40B4-BE49-F238E27FC236}">
                <a16:creationId xmlns:a16="http://schemas.microsoft.com/office/drawing/2014/main" id="{1A39BD12-F724-4073-BA91-34B09F22C7C4}"/>
              </a:ext>
            </a:extLst>
          </p:cNvPr>
          <p:cNvSpPr/>
          <p:nvPr userDrawn="1"/>
        </p:nvSpPr>
        <p:spPr>
          <a:xfrm>
            <a:off x="147484" y="0"/>
            <a:ext cx="1204451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European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PRM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Bodies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it-IT" sz="1200" dirty="0" err="1">
                <a:solidFill>
                  <a:schemeClr val="accent6">
                    <a:lumMod val="75000"/>
                  </a:schemeClr>
                </a:solidFill>
              </a:rPr>
              <a:t>Alliance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 White Book on PRM in Europe. 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Chapter 8. The PRM specialty in the healthcare system and society. Eur J Phys </a:t>
            </a:r>
            <a:r>
              <a:rPr lang="en-US" sz="1200" dirty="0" err="1">
                <a:solidFill>
                  <a:schemeClr val="accent6">
                    <a:lumMod val="75000"/>
                  </a:schemeClr>
                </a:solidFill>
              </a:rPr>
              <a:t>Rehabil</a:t>
            </a:r>
            <a:r>
              <a:rPr lang="en-US" sz="1200" dirty="0">
                <a:solidFill>
                  <a:schemeClr val="accent6">
                    <a:lumMod val="75000"/>
                  </a:schemeClr>
                </a:solidFill>
              </a:rPr>
              <a:t> Med. 2018 Apr;54(2):261-278</a:t>
            </a:r>
            <a:r>
              <a:rPr lang="it-IT" sz="1200" dirty="0">
                <a:solidFill>
                  <a:schemeClr val="accent6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9708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1E04FBC-3DCE-46F9-A41E-98C3778B9D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0996086-C3E6-4A51-A113-2C96E0FD72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316014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56533AA-CA80-434C-A021-D65708ECEF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5B4C77-85C2-44BB-91BB-D02143A37C2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585F402D-36AB-4467-902E-50EB057080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2517585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6F0EAE8-94DB-464B-9D72-D535C18458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83F6375F-8A4E-4A6D-A135-61CF7D4F73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2FE1C0E-E4A7-4A34-BFAD-9C46C575A4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D7E077FB-0F22-4317-A644-38415E1FF42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B4CFAB31-F993-423A-85F0-223C02EFA83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</p:spTree>
    <p:extLst>
      <p:ext uri="{BB962C8B-B14F-4D97-AF65-F5344CB8AC3E}">
        <p14:creationId xmlns:p14="http://schemas.microsoft.com/office/powerpoint/2010/main" val="116265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F04DF3C-CD77-43E1-BA59-3BB933D614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</p:spTree>
    <p:extLst>
      <p:ext uri="{BB962C8B-B14F-4D97-AF65-F5344CB8AC3E}">
        <p14:creationId xmlns:p14="http://schemas.microsoft.com/office/powerpoint/2010/main" val="929153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89345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6FB6E73-F4ED-4F41-86D7-A78B4C57C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84B5CC47-E428-45C3-9393-555221B298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18C1511-F156-4E10-A038-EBDB4E134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1049768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1522C9C-7EA6-473C-B4F2-780619BADF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3CB919B-22D6-4005-93EB-16DD84C87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81605956-EA1A-4474-8D30-AC1454FDE5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</p:spTree>
    <p:extLst>
      <p:ext uri="{BB962C8B-B14F-4D97-AF65-F5344CB8AC3E}">
        <p14:creationId xmlns:p14="http://schemas.microsoft.com/office/powerpoint/2010/main" val="5569813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061244-6FAF-4A61-917C-8141707E1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C4E50918-F9B2-49C8-B730-C99A8DE09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0835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383A341-73CF-4F01-AEE7-769E48DA0932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-1" y="0"/>
            <a:ext cx="147485" cy="6858000"/>
          </a:xfrm>
          <a:prstGeom prst="rect">
            <a:avLst/>
          </a:prstGeom>
        </p:spPr>
      </p:pic>
      <p:pic>
        <p:nvPicPr>
          <p:cNvPr id="8" name="Immagine 7">
            <a:extLst>
              <a:ext uri="{FF2B5EF4-FFF2-40B4-BE49-F238E27FC236}">
                <a16:creationId xmlns:a16="http://schemas.microsoft.com/office/drawing/2014/main" id="{C3136C95-B57D-4321-9555-2915F628888E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2424" y="5887347"/>
            <a:ext cx="998813" cy="1079446"/>
          </a:xfrm>
          <a:prstGeom prst="rect">
            <a:avLst/>
          </a:prstGeom>
        </p:spPr>
      </p:pic>
      <p:pic>
        <p:nvPicPr>
          <p:cNvPr id="9" name="Immagine 8">
            <a:extLst>
              <a:ext uri="{FF2B5EF4-FFF2-40B4-BE49-F238E27FC236}">
                <a16:creationId xmlns:a16="http://schemas.microsoft.com/office/drawing/2014/main" id="{8050C582-1B93-4853-BDB1-6EC93D5EE913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2662" y="5992654"/>
            <a:ext cx="891496" cy="868831"/>
          </a:xfrm>
          <a:prstGeom prst="rect">
            <a:avLst/>
          </a:prstGeom>
        </p:spPr>
      </p:pic>
      <p:pic>
        <p:nvPicPr>
          <p:cNvPr id="10" name="Picture 4" descr="esprm_logo">
            <a:extLst>
              <a:ext uri="{FF2B5EF4-FFF2-40B4-BE49-F238E27FC236}">
                <a16:creationId xmlns:a16="http://schemas.microsoft.com/office/drawing/2014/main" id="{A4C94679-9DAC-4A68-8FB5-80AB825EC62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92134" y="5981700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" descr="Description: letter">
            <a:extLst>
              <a:ext uri="{FF2B5EF4-FFF2-40B4-BE49-F238E27FC236}">
                <a16:creationId xmlns:a16="http://schemas.microsoft.com/office/drawing/2014/main" id="{05E7C588-485E-4D31-8220-120DFEBAAA5D}"/>
              </a:ext>
            </a:extLst>
          </p:cNvPr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58207" y="5981700"/>
            <a:ext cx="916190" cy="8907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9483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tiff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0B27210-D0CA-4654-B3E3-9ABB4F178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1DB7C82F-AB7E-4F0C-B829-FA1B9C4151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6172782" cy="6858000"/>
          </a:xfrm>
          <a:custGeom>
            <a:avLst/>
            <a:gdLst>
              <a:gd name="connsiteX0" fmla="*/ 6172782 w 6172782"/>
              <a:gd name="connsiteY0" fmla="*/ 0 h 6858000"/>
              <a:gd name="connsiteX1" fmla="*/ 69075 w 6172782"/>
              <a:gd name="connsiteY1" fmla="*/ 0 h 6858000"/>
              <a:gd name="connsiteX2" fmla="*/ 35131 w 6172782"/>
              <a:gd name="connsiteY2" fmla="*/ 267128 h 6858000"/>
              <a:gd name="connsiteX3" fmla="*/ 0 w 6172782"/>
              <a:gd name="connsiteY3" fmla="*/ 962845 h 6858000"/>
              <a:gd name="connsiteX4" fmla="*/ 3276103 w 6172782"/>
              <a:gd name="connsiteY4" fmla="*/ 6782205 h 6858000"/>
              <a:gd name="connsiteX5" fmla="*/ 3407923 w 6172782"/>
              <a:gd name="connsiteY5" fmla="*/ 6858000 h 6858000"/>
              <a:gd name="connsiteX6" fmla="*/ 6172782 w 617278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172782" h="6858000">
                <a:moveTo>
                  <a:pt x="617278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6172782" y="6858000"/>
                </a:lnTo>
                <a:close/>
              </a:path>
            </a:pathLst>
          </a:cu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70B66945-4967-4040-926D-DCA44313CD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024154" cy="6858000"/>
          </a:xfrm>
          <a:custGeom>
            <a:avLst/>
            <a:gdLst>
              <a:gd name="connsiteX0" fmla="*/ 0 w 6024154"/>
              <a:gd name="connsiteY0" fmla="*/ 0 h 6858000"/>
              <a:gd name="connsiteX1" fmla="*/ 5953780 w 6024154"/>
              <a:gd name="connsiteY1" fmla="*/ 0 h 6858000"/>
              <a:gd name="connsiteX2" fmla="*/ 5989880 w 6024154"/>
              <a:gd name="connsiteY2" fmla="*/ 284091 h 6858000"/>
              <a:gd name="connsiteX3" fmla="*/ 6024154 w 6024154"/>
              <a:gd name="connsiteY3" fmla="*/ 962844 h 6858000"/>
              <a:gd name="connsiteX4" fmla="*/ 2549934 w 6024154"/>
              <a:gd name="connsiteY4" fmla="*/ 6800152 h 6858000"/>
              <a:gd name="connsiteX5" fmla="*/ 2436987 w 6024154"/>
              <a:gd name="connsiteY5" fmla="*/ 6858000 h 6858000"/>
              <a:gd name="connsiteX6" fmla="*/ 0 w 6024154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024154" h="6858000">
                <a:moveTo>
                  <a:pt x="0" y="0"/>
                </a:moveTo>
                <a:lnTo>
                  <a:pt x="5953780" y="0"/>
                </a:lnTo>
                <a:lnTo>
                  <a:pt x="5989880" y="284091"/>
                </a:lnTo>
                <a:cubicBezTo>
                  <a:pt x="6012544" y="507260"/>
                  <a:pt x="6024154" y="733696"/>
                  <a:pt x="6024154" y="962844"/>
                </a:cubicBezTo>
                <a:cubicBezTo>
                  <a:pt x="6024154" y="3483472"/>
                  <a:pt x="4619336" y="5675986"/>
                  <a:pt x="2549934" y="6800152"/>
                </a:cubicBezTo>
                <a:lnTo>
                  <a:pt x="243698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D9FD95CE-79B3-4FEF-971F-36C95901CA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20705" y="264836"/>
            <a:ext cx="3134269" cy="4110519"/>
          </a:xfrm>
          <a:prstGeom prst="rect">
            <a:avLst/>
          </a:prstGeom>
        </p:spPr>
      </p:pic>
      <p:sp>
        <p:nvSpPr>
          <p:cNvPr id="8" name="Ottagono 7">
            <a:extLst>
              <a:ext uri="{FF2B5EF4-FFF2-40B4-BE49-F238E27FC236}">
                <a16:creationId xmlns:a16="http://schemas.microsoft.com/office/drawing/2014/main" id="{FF607082-F2DE-404E-9444-5398EA724A58}"/>
              </a:ext>
            </a:extLst>
          </p:cNvPr>
          <p:cNvSpPr/>
          <p:nvPr/>
        </p:nvSpPr>
        <p:spPr>
          <a:xfrm>
            <a:off x="10797025" y="38694"/>
            <a:ext cx="1189703" cy="1189703"/>
          </a:xfrm>
          <a:prstGeom prst="octagon">
            <a:avLst/>
          </a:prstGeom>
          <a:solidFill>
            <a:schemeClr val="accent6">
              <a:lumMod val="75000"/>
            </a:schemeClr>
          </a:solidFill>
          <a:ln w="3175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r-HR" sz="6000" dirty="0">
                <a:solidFill>
                  <a:schemeClr val="bg1"/>
                </a:solidFill>
              </a:rPr>
              <a:t>8</a:t>
            </a:r>
            <a:endParaRPr lang="it-IT" dirty="0">
              <a:solidFill>
                <a:schemeClr val="bg1"/>
              </a:solidFill>
            </a:endParaRPr>
          </a:p>
        </p:txBody>
      </p:sp>
      <p:pic>
        <p:nvPicPr>
          <p:cNvPr id="7" name="Immagine 6">
            <a:extLst>
              <a:ext uri="{FF2B5EF4-FFF2-40B4-BE49-F238E27FC236}">
                <a16:creationId xmlns:a16="http://schemas.microsoft.com/office/drawing/2014/main" id="{1700E29C-6069-46D9-BFA7-03CB4227A89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5654" y="1608432"/>
            <a:ext cx="1395295" cy="1507936"/>
          </a:xfrm>
          <a:prstGeom prst="rect">
            <a:avLst/>
          </a:prstGeom>
        </p:spPr>
      </p:pic>
      <p:pic>
        <p:nvPicPr>
          <p:cNvPr id="12" name="Immagine 11">
            <a:extLst>
              <a:ext uri="{FF2B5EF4-FFF2-40B4-BE49-F238E27FC236}">
                <a16:creationId xmlns:a16="http://schemas.microsoft.com/office/drawing/2014/main" id="{4327FCF4-F3CA-4DAE-B1C2-EA5D3D0324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6" y="3372313"/>
            <a:ext cx="1255072" cy="1223163"/>
          </a:xfrm>
          <a:prstGeom prst="rect">
            <a:avLst/>
          </a:prstGeom>
        </p:spPr>
      </p:pic>
      <p:pic>
        <p:nvPicPr>
          <p:cNvPr id="1028" name="Picture 4" descr="esprm_logo">
            <a:extLst>
              <a:ext uri="{FF2B5EF4-FFF2-40B4-BE49-F238E27FC236}">
                <a16:creationId xmlns:a16="http://schemas.microsoft.com/office/drawing/2014/main" id="{C35BFDCB-9250-4944-AFD2-071D0A7B9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16" y="4851421"/>
            <a:ext cx="3981450" cy="876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" descr="Description: letter">
            <a:extLst>
              <a:ext uri="{FF2B5EF4-FFF2-40B4-BE49-F238E27FC236}">
                <a16:creationId xmlns:a16="http://schemas.microsoft.com/office/drawing/2014/main" id="{DF41B451-0A49-4720-A82A-63D8FADF90B2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89" r="-2341"/>
          <a:stretch>
            <a:fillRect/>
          </a:stretch>
        </p:blipFill>
        <p:spPr bwMode="auto">
          <a:xfrm>
            <a:off x="13383" y="136337"/>
            <a:ext cx="1250897" cy="121615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olo 1">
            <a:extLst>
              <a:ext uri="{FF2B5EF4-FFF2-40B4-BE49-F238E27FC236}">
                <a16:creationId xmlns:a16="http://schemas.microsoft.com/office/drawing/2014/main" id="{BDA85070-AEC4-4869-A3C8-6BFC63198BAE}"/>
              </a:ext>
            </a:extLst>
          </p:cNvPr>
          <p:cNvSpPr txBox="1">
            <a:spLocks/>
          </p:cNvSpPr>
          <p:nvPr/>
        </p:nvSpPr>
        <p:spPr>
          <a:xfrm>
            <a:off x="6392971" y="1962307"/>
            <a:ext cx="5407434" cy="28891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dirty="0">
                <a:solidFill>
                  <a:schemeClr val="bg1"/>
                </a:solidFill>
              </a:rPr>
              <a:t>PRACTICE OF PHYSICAL AND REHABILITATION MEDICINE IN EUROPE</a:t>
            </a:r>
            <a:br>
              <a:rPr lang="en-US" sz="3200" dirty="0">
                <a:solidFill>
                  <a:schemeClr val="bg1"/>
                </a:solidFill>
              </a:rPr>
            </a:br>
            <a:br>
              <a:rPr lang="en-US" sz="3200" dirty="0">
                <a:solidFill>
                  <a:schemeClr val="bg1"/>
                </a:solidFill>
              </a:rPr>
            </a:br>
            <a:r>
              <a:rPr lang="en-US" sz="3200" b="1" dirty="0">
                <a:solidFill>
                  <a:schemeClr val="bg1"/>
                </a:solidFill>
              </a:rPr>
              <a:t>The PRM specialty in the healthcare system and society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A1F139C2-A36C-4674-A1EF-2A0FFAA836E2}"/>
              </a:ext>
            </a:extLst>
          </p:cNvPr>
          <p:cNvSpPr txBox="1"/>
          <p:nvPr/>
        </p:nvSpPr>
        <p:spPr>
          <a:xfrm>
            <a:off x="0" y="6337662"/>
            <a:ext cx="12178617" cy="523220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European Physical and Rehabilitation Medicine Bodies Alliance. White Book on Physical and Rehabilitation Medicine in Europe. Chapter 8. The PRM specialty in the healthcare system and society. Eur J Phys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Rehabil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 Med. 2018 Apr;54(2):261-278. </a:t>
            </a:r>
            <a:r>
              <a:rPr lang="en-US" sz="1400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doi</a:t>
            </a:r>
            <a:r>
              <a:rPr lang="en-US" sz="1400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: 10.23736/S1973-9087.18.05152-3.</a:t>
            </a:r>
            <a:endParaRPr lang="it-IT" sz="1400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4836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Capacity</a:t>
            </a:r>
            <a:r>
              <a:rPr lang="hr-HR" sz="4000" dirty="0"/>
              <a:t> </a:t>
            </a:r>
            <a:r>
              <a:rPr lang="hr-HR" sz="4000" dirty="0" err="1"/>
              <a:t>building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resource</a:t>
            </a:r>
            <a:r>
              <a:rPr lang="hr-HR" sz="4000" dirty="0"/>
              <a:t> </a:t>
            </a:r>
            <a:r>
              <a:rPr lang="hr-HR" sz="4000" dirty="0" err="1"/>
              <a:t>allocation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building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defined</a:t>
            </a:r>
            <a:r>
              <a:rPr lang="hr-HR" dirty="0"/>
              <a:t> as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which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changed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organization`s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community`s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 to </a:t>
            </a:r>
            <a:r>
              <a:rPr lang="hr-HR" dirty="0" err="1"/>
              <a:t>address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issues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creating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structures</a:t>
            </a:r>
            <a:r>
              <a:rPr lang="hr-HR" dirty="0"/>
              <a:t>, </a:t>
            </a:r>
            <a:r>
              <a:rPr lang="hr-HR" dirty="0" err="1"/>
              <a:t>approaches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values</a:t>
            </a:r>
            <a:r>
              <a:rPr lang="hr-HR" dirty="0"/>
              <a:t>. Building </a:t>
            </a:r>
            <a:r>
              <a:rPr lang="hr-HR" dirty="0" err="1"/>
              <a:t>these</a:t>
            </a:r>
            <a:r>
              <a:rPr lang="hr-HR" dirty="0"/>
              <a:t> </a:t>
            </a:r>
            <a:r>
              <a:rPr lang="hr-HR" dirty="0" err="1"/>
              <a:t>capacities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growing</a:t>
            </a:r>
            <a:r>
              <a:rPr lang="hr-HR" dirty="0"/>
              <a:t> </a:t>
            </a:r>
            <a:r>
              <a:rPr lang="hr-HR" dirty="0" err="1"/>
              <a:t>importance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light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rising</a:t>
            </a:r>
            <a:r>
              <a:rPr lang="hr-HR" dirty="0"/>
              <a:t> </a:t>
            </a:r>
            <a:r>
              <a:rPr lang="hr-HR" dirty="0" err="1"/>
              <a:t>trends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noncommunicable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, </a:t>
            </a:r>
            <a:r>
              <a:rPr lang="hr-HR" dirty="0" err="1"/>
              <a:t>ageing</a:t>
            </a:r>
            <a:r>
              <a:rPr lang="hr-HR" dirty="0"/>
              <a:t> </a:t>
            </a:r>
            <a:r>
              <a:rPr lang="hr-HR" dirty="0" err="1"/>
              <a:t>populations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increasing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living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consequences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injuries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Concerning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human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are </a:t>
            </a:r>
            <a:r>
              <a:rPr lang="hr-HR" dirty="0" err="1"/>
              <a:t>first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,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trained</a:t>
            </a:r>
            <a:r>
              <a:rPr lang="hr-HR" dirty="0"/>
              <a:t> </a:t>
            </a:r>
            <a:r>
              <a:rPr lang="hr-HR" dirty="0" err="1"/>
              <a:t>properly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country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 to </a:t>
            </a:r>
            <a:r>
              <a:rPr lang="hr-HR" dirty="0" err="1"/>
              <a:t>cover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population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curricula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8328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1852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err="1"/>
              <a:t>Technical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comprise</a:t>
            </a:r>
            <a:r>
              <a:rPr lang="hr-HR" dirty="0"/>
              <a:t> </a:t>
            </a:r>
            <a:r>
              <a:rPr lang="hr-HR" dirty="0" err="1"/>
              <a:t>facilities</a:t>
            </a:r>
            <a:r>
              <a:rPr lang="hr-HR" dirty="0"/>
              <a:t>, </a:t>
            </a:r>
            <a:r>
              <a:rPr lang="hr-HR" dirty="0" err="1"/>
              <a:t>equipment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most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European </a:t>
            </a:r>
            <a:r>
              <a:rPr lang="hr-HR" dirty="0" err="1"/>
              <a:t>countries</a:t>
            </a:r>
            <a:r>
              <a:rPr lang="hr-HR" dirty="0"/>
              <a:t>, PRM </a:t>
            </a:r>
            <a:r>
              <a:rPr lang="hr-HR" dirty="0" err="1"/>
              <a:t>interventions</a:t>
            </a:r>
            <a:r>
              <a:rPr lang="hr-HR" dirty="0"/>
              <a:t> are </a:t>
            </a:r>
            <a:r>
              <a:rPr lang="hr-HR" dirty="0" err="1"/>
              <a:t>covered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insurance</a:t>
            </a:r>
            <a:r>
              <a:rPr lang="hr-HR" dirty="0"/>
              <a:t> </a:t>
            </a:r>
            <a:r>
              <a:rPr lang="hr-HR" dirty="0" err="1"/>
              <a:t>package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Adequate</a:t>
            </a:r>
            <a:r>
              <a:rPr lang="hr-HR" dirty="0"/>
              <a:t> data </a:t>
            </a:r>
            <a:r>
              <a:rPr lang="hr-HR" dirty="0" err="1"/>
              <a:t>collection</a:t>
            </a:r>
            <a:r>
              <a:rPr lang="hr-HR" dirty="0"/>
              <a:t>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research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effectiveness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crucial</a:t>
            </a:r>
            <a:r>
              <a:rPr lang="hr-HR" dirty="0"/>
              <a:t> to </a:t>
            </a:r>
            <a:r>
              <a:rPr lang="hr-HR" dirty="0" err="1"/>
              <a:t>help</a:t>
            </a:r>
            <a:r>
              <a:rPr lang="hr-HR" dirty="0"/>
              <a:t> </a:t>
            </a:r>
            <a:r>
              <a:rPr lang="hr-HR" dirty="0" err="1"/>
              <a:t>politicians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administrators</a:t>
            </a:r>
            <a:r>
              <a:rPr lang="hr-HR" dirty="0"/>
              <a:t> make </a:t>
            </a:r>
            <a:r>
              <a:rPr lang="hr-HR" dirty="0" err="1"/>
              <a:t>equitable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evidence-informed</a:t>
            </a:r>
            <a:r>
              <a:rPr lang="hr-HR" dirty="0"/>
              <a:t> </a:t>
            </a:r>
            <a:r>
              <a:rPr lang="hr-HR" dirty="0" err="1"/>
              <a:t>budgetary</a:t>
            </a:r>
            <a:r>
              <a:rPr lang="hr-HR" dirty="0"/>
              <a:t> </a:t>
            </a:r>
            <a:r>
              <a:rPr lang="hr-HR" dirty="0" err="1"/>
              <a:t>decisions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Deciding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macro-level</a:t>
            </a:r>
            <a:r>
              <a:rPr lang="hr-HR" dirty="0"/>
              <a:t> how to </a:t>
            </a:r>
            <a:r>
              <a:rPr lang="hr-HR" dirty="0" err="1"/>
              <a:t>allocate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requires</a:t>
            </a:r>
            <a:r>
              <a:rPr lang="hr-HR" dirty="0"/>
              <a:t> a </a:t>
            </a:r>
            <a:r>
              <a:rPr lang="hr-HR" dirty="0" err="1"/>
              <a:t>reasoned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At </a:t>
            </a:r>
            <a:r>
              <a:rPr lang="hr-HR" dirty="0" err="1"/>
              <a:t>the</a:t>
            </a:r>
            <a:r>
              <a:rPr lang="hr-HR" dirty="0"/>
              <a:t> meso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micro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, </a:t>
            </a:r>
            <a:r>
              <a:rPr lang="hr-HR" dirty="0" err="1"/>
              <a:t>selection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are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admitted</a:t>
            </a:r>
            <a:r>
              <a:rPr lang="hr-HR" dirty="0"/>
              <a:t> to a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often</a:t>
            </a:r>
            <a:r>
              <a:rPr lang="hr-HR" dirty="0"/>
              <a:t> are </a:t>
            </a:r>
            <a:r>
              <a:rPr lang="hr-HR" dirty="0" err="1"/>
              <a:t>forced</a:t>
            </a:r>
            <a:r>
              <a:rPr lang="hr-HR" dirty="0"/>
              <a:t> to </a:t>
            </a:r>
            <a:r>
              <a:rPr lang="hr-HR" dirty="0" err="1"/>
              <a:t>play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gatekeeper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center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960128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Clinical</a:t>
            </a:r>
            <a:r>
              <a:rPr lang="hr-HR" sz="4000" dirty="0"/>
              <a:t> </a:t>
            </a:r>
            <a:r>
              <a:rPr lang="hr-HR" sz="4000" dirty="0" err="1"/>
              <a:t>governance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competencies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/>
              <a:t>PRM </a:t>
            </a:r>
            <a:r>
              <a:rPr lang="hr-HR" dirty="0" err="1"/>
              <a:t>is</a:t>
            </a:r>
            <a:r>
              <a:rPr lang="hr-HR" dirty="0"/>
              <a:t> most </a:t>
            </a:r>
            <a:r>
              <a:rPr lang="hr-HR" dirty="0" err="1"/>
              <a:t>distinctive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teaches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disseminates</a:t>
            </a:r>
            <a:r>
              <a:rPr lang="hr-HR" dirty="0"/>
              <a:t> a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thinking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equips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clinicians</a:t>
            </a:r>
            <a:r>
              <a:rPr lang="hr-HR" dirty="0"/>
              <a:t> to </a:t>
            </a:r>
            <a:r>
              <a:rPr lang="hr-HR" dirty="0" err="1"/>
              <a:t>manage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situations</a:t>
            </a:r>
            <a:r>
              <a:rPr lang="hr-HR" dirty="0"/>
              <a:t> </a:t>
            </a:r>
            <a:r>
              <a:rPr lang="hr-HR" dirty="0" err="1"/>
              <a:t>rather</a:t>
            </a:r>
            <a:r>
              <a:rPr lang="hr-HR" dirty="0"/>
              <a:t> </a:t>
            </a:r>
            <a:r>
              <a:rPr lang="hr-HR" dirty="0" err="1"/>
              <a:t>than</a:t>
            </a:r>
            <a:r>
              <a:rPr lang="hr-HR" dirty="0"/>
              <a:t> </a:t>
            </a:r>
            <a:r>
              <a:rPr lang="hr-HR" dirty="0" err="1"/>
              <a:t>focusing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–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necessary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more complex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such</a:t>
            </a:r>
            <a:r>
              <a:rPr lang="hr-HR" dirty="0"/>
              <a:t> a </a:t>
            </a:r>
            <a:r>
              <a:rPr lang="hr-HR" dirty="0" err="1"/>
              <a:t>context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fulfil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roles</a:t>
            </a:r>
            <a:r>
              <a:rPr lang="hr-HR" dirty="0"/>
              <a:t> </a:t>
            </a:r>
            <a:r>
              <a:rPr lang="hr-HR" dirty="0" err="1"/>
              <a:t>including</a:t>
            </a:r>
            <a:r>
              <a:rPr lang="hr-HR" dirty="0"/>
              <a:t> a </a:t>
            </a:r>
            <a:r>
              <a:rPr lang="hr-HR" dirty="0" err="1"/>
              <a:t>public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role.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060726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Clinical</a:t>
            </a:r>
            <a:r>
              <a:rPr lang="hr-HR" sz="4000" dirty="0"/>
              <a:t> </a:t>
            </a:r>
            <a:r>
              <a:rPr lang="hr-HR" sz="4000" dirty="0" err="1"/>
              <a:t>governance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482811"/>
            <a:ext cx="10515600" cy="4426376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governance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transparent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accountable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scrutinizes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individual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prevent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remedy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 </a:t>
            </a:r>
            <a:r>
              <a:rPr lang="hr-HR" dirty="0" err="1"/>
              <a:t>before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suffer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staff</a:t>
            </a:r>
            <a:r>
              <a:rPr lang="hr-HR" dirty="0"/>
              <a:t> are </a:t>
            </a:r>
            <a:r>
              <a:rPr lang="hr-HR" dirty="0" err="1"/>
              <a:t>disciplined</a:t>
            </a:r>
            <a:r>
              <a:rPr lang="hr-HR" dirty="0"/>
              <a:t>. </a:t>
            </a:r>
          </a:p>
          <a:p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depends</a:t>
            </a:r>
            <a:r>
              <a:rPr lang="hr-HR" dirty="0"/>
              <a:t> </a:t>
            </a:r>
            <a:r>
              <a:rPr lang="hr-HR" dirty="0" err="1"/>
              <a:t>upon</a:t>
            </a:r>
            <a:r>
              <a:rPr lang="hr-HR" dirty="0"/>
              <a:t>: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national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international</a:t>
            </a:r>
            <a:r>
              <a:rPr lang="hr-HR" dirty="0"/>
              <a:t> </a:t>
            </a:r>
            <a:r>
              <a:rPr lang="hr-HR" dirty="0" err="1"/>
              <a:t>standards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guidelines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design, </a:t>
            </a:r>
            <a:r>
              <a:rPr lang="hr-HR" dirty="0" err="1"/>
              <a:t>undertaking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dissemination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audits</a:t>
            </a:r>
            <a:r>
              <a:rPr lang="hr-HR" dirty="0"/>
              <a:t> </a:t>
            </a:r>
            <a:r>
              <a:rPr lang="hr-HR" dirty="0" err="1"/>
              <a:t>conducted</a:t>
            </a:r>
            <a:r>
              <a:rPr lang="hr-HR" dirty="0"/>
              <a:t> </a:t>
            </a:r>
            <a:r>
              <a:rPr lang="hr-HR" dirty="0" err="1"/>
              <a:t>against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</a:t>
            </a:r>
            <a:r>
              <a:rPr lang="hr-HR" dirty="0" err="1"/>
              <a:t>standards</a:t>
            </a:r>
            <a:endParaRPr lang="hr-HR" dirty="0"/>
          </a:p>
          <a:p>
            <a:pPr lvl="1"/>
            <a:r>
              <a:rPr lang="hr-HR" dirty="0" err="1"/>
              <a:t>institutional</a:t>
            </a:r>
            <a:r>
              <a:rPr lang="hr-HR" dirty="0"/>
              <a:t> </a:t>
            </a:r>
            <a:r>
              <a:rPr lang="hr-HR" dirty="0" err="1"/>
              <a:t>visits</a:t>
            </a:r>
            <a:r>
              <a:rPr lang="hr-HR" dirty="0"/>
              <a:t> </a:t>
            </a:r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collection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nationally</a:t>
            </a:r>
            <a:r>
              <a:rPr lang="hr-HR" dirty="0"/>
              <a:t> </a:t>
            </a:r>
            <a:r>
              <a:rPr lang="hr-HR" dirty="0" err="1"/>
              <a:t>agreed</a:t>
            </a:r>
            <a:r>
              <a:rPr lang="hr-HR" dirty="0"/>
              <a:t> </a:t>
            </a:r>
            <a:r>
              <a:rPr lang="hr-HR" dirty="0" err="1"/>
              <a:t>performance</a:t>
            </a:r>
            <a:r>
              <a:rPr lang="hr-HR" dirty="0"/>
              <a:t> data</a:t>
            </a:r>
          </a:p>
          <a:p>
            <a:pPr lvl="1"/>
            <a:r>
              <a:rPr lang="hr-HR" dirty="0" err="1"/>
              <a:t>accreditation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bodies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the</a:t>
            </a:r>
            <a:r>
              <a:rPr lang="hr-HR" dirty="0"/>
              <a:t> CAC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UEMS PRM </a:t>
            </a:r>
            <a:r>
              <a:rPr lang="hr-HR" dirty="0" err="1"/>
              <a:t>Section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CARF</a:t>
            </a:r>
          </a:p>
          <a:p>
            <a:pPr lvl="1"/>
            <a:r>
              <a:rPr lang="hr-HR" dirty="0" err="1"/>
              <a:t>regular</a:t>
            </a:r>
            <a:r>
              <a:rPr lang="hr-HR" dirty="0"/>
              <a:t> </a:t>
            </a:r>
            <a:r>
              <a:rPr lang="hr-HR" dirty="0" err="1"/>
              <a:t>supported</a:t>
            </a:r>
            <a:r>
              <a:rPr lang="hr-HR" dirty="0"/>
              <a:t> </a:t>
            </a:r>
            <a:r>
              <a:rPr lang="hr-HR" dirty="0" err="1"/>
              <a:t>appraisal</a:t>
            </a:r>
            <a:endParaRPr lang="hr-HR" dirty="0"/>
          </a:p>
          <a:p>
            <a:pPr lvl="1"/>
            <a:r>
              <a:rPr lang="hr-HR" dirty="0" err="1"/>
              <a:t>peer</a:t>
            </a:r>
            <a:r>
              <a:rPr lang="hr-HR" dirty="0"/>
              <a:t> </a:t>
            </a:r>
            <a:r>
              <a:rPr lang="hr-HR" dirty="0" err="1"/>
              <a:t>review</a:t>
            </a:r>
            <a:endParaRPr lang="hr-HR" dirty="0"/>
          </a:p>
          <a:p>
            <a:pPr lvl="1"/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family</a:t>
            </a:r>
            <a:r>
              <a:rPr lang="hr-HR" dirty="0"/>
              <a:t> </a:t>
            </a:r>
            <a:r>
              <a:rPr lang="hr-HR" dirty="0" err="1"/>
              <a:t>feedback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469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66750"/>
            <a:ext cx="10515600" cy="5242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recommended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identifies</a:t>
            </a:r>
            <a:r>
              <a:rPr lang="hr-HR" dirty="0"/>
              <a:t> a </a:t>
            </a:r>
            <a:r>
              <a:rPr lang="hr-HR" dirty="0" err="1"/>
              <a:t>lead</a:t>
            </a:r>
            <a:r>
              <a:rPr lang="hr-HR" dirty="0"/>
              <a:t> </a:t>
            </a:r>
            <a:r>
              <a:rPr lang="hr-HR" dirty="0" err="1"/>
              <a:t>clinician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particular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for </a:t>
            </a:r>
            <a:r>
              <a:rPr lang="hr-HR" dirty="0" err="1"/>
              <a:t>governance</a:t>
            </a:r>
            <a:r>
              <a:rPr lang="hr-HR" dirty="0"/>
              <a:t> to:</a:t>
            </a:r>
          </a:p>
          <a:p>
            <a:pPr marL="0" indent="0">
              <a:buNone/>
            </a:pPr>
            <a:r>
              <a:rPr lang="hr-HR" sz="2400" dirty="0"/>
              <a:t>1. </a:t>
            </a:r>
            <a:r>
              <a:rPr lang="hr-HR" sz="2400" dirty="0" err="1"/>
              <a:t>identify</a:t>
            </a:r>
            <a:r>
              <a:rPr lang="hr-HR" sz="2400" dirty="0"/>
              <a:t> </a:t>
            </a:r>
            <a:r>
              <a:rPr lang="hr-HR" sz="2400" dirty="0" err="1"/>
              <a:t>relevant</a:t>
            </a:r>
            <a:r>
              <a:rPr lang="hr-HR" sz="2400" dirty="0"/>
              <a:t> </a:t>
            </a:r>
            <a:r>
              <a:rPr lang="hr-HR" sz="2400" dirty="0" err="1"/>
              <a:t>guidelines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standards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2. </a:t>
            </a:r>
            <a:r>
              <a:rPr lang="hr-HR" sz="2400" dirty="0" err="1"/>
              <a:t>organize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lead</a:t>
            </a:r>
            <a:r>
              <a:rPr lang="hr-HR" sz="2400" dirty="0"/>
              <a:t> </a:t>
            </a:r>
            <a:r>
              <a:rPr lang="hr-HR" sz="2400" dirty="0" err="1"/>
              <a:t>regular</a:t>
            </a:r>
            <a:r>
              <a:rPr lang="hr-HR" sz="2400" dirty="0"/>
              <a:t> </a:t>
            </a:r>
            <a:r>
              <a:rPr lang="hr-HR" sz="2400" dirty="0" err="1"/>
              <a:t>local</a:t>
            </a:r>
            <a:r>
              <a:rPr lang="hr-HR" sz="2400" dirty="0"/>
              <a:t> </a:t>
            </a:r>
            <a:r>
              <a:rPr lang="hr-HR" sz="2400" dirty="0" err="1"/>
              <a:t>and</a:t>
            </a:r>
            <a:r>
              <a:rPr lang="hr-HR" sz="2400" dirty="0"/>
              <a:t> </a:t>
            </a:r>
            <a:r>
              <a:rPr lang="hr-HR" sz="2400" dirty="0" err="1"/>
              <a:t>regional</a:t>
            </a:r>
            <a:r>
              <a:rPr lang="hr-HR" sz="2400" dirty="0"/>
              <a:t> </a:t>
            </a:r>
            <a:r>
              <a:rPr lang="hr-HR" sz="2400" dirty="0" err="1"/>
              <a:t>governance</a:t>
            </a:r>
            <a:r>
              <a:rPr lang="hr-HR" sz="2400" dirty="0"/>
              <a:t> </a:t>
            </a:r>
            <a:r>
              <a:rPr lang="hr-HR" sz="2400" dirty="0" err="1"/>
              <a:t>meetings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3. </a:t>
            </a:r>
            <a:r>
              <a:rPr lang="hr-HR" sz="2400" dirty="0" err="1"/>
              <a:t>describe</a:t>
            </a:r>
            <a:r>
              <a:rPr lang="hr-HR" sz="2400" dirty="0"/>
              <a:t> </a:t>
            </a:r>
            <a:r>
              <a:rPr lang="hr-HR" sz="2400" dirty="0" err="1"/>
              <a:t>governance</a:t>
            </a:r>
            <a:r>
              <a:rPr lang="hr-HR" sz="2400" dirty="0"/>
              <a:t> </a:t>
            </a:r>
            <a:r>
              <a:rPr lang="hr-HR" sz="2400" dirty="0" err="1"/>
              <a:t>activity</a:t>
            </a:r>
            <a:r>
              <a:rPr lang="hr-HR" sz="2400" dirty="0"/>
              <a:t> to </a:t>
            </a:r>
            <a:r>
              <a:rPr lang="hr-HR" sz="2400" dirty="0" err="1"/>
              <a:t>relevant</a:t>
            </a:r>
            <a:r>
              <a:rPr lang="hr-HR" sz="2400" dirty="0"/>
              <a:t> </a:t>
            </a:r>
            <a:r>
              <a:rPr lang="hr-HR" sz="2400" dirty="0" err="1"/>
              <a:t>bodies</a:t>
            </a:r>
            <a:endParaRPr lang="hr-HR" sz="2400" dirty="0"/>
          </a:p>
          <a:p>
            <a:pPr marL="0" indent="0">
              <a:buNone/>
            </a:pPr>
            <a:r>
              <a:rPr lang="hr-HR" sz="2400" dirty="0"/>
              <a:t>4. </a:t>
            </a:r>
            <a:r>
              <a:rPr lang="hr-HR" sz="2400" dirty="0" err="1"/>
              <a:t>promote</a:t>
            </a:r>
            <a:r>
              <a:rPr lang="hr-HR" sz="2400" dirty="0"/>
              <a:t> </a:t>
            </a:r>
            <a:r>
              <a:rPr lang="hr-HR" sz="2400" dirty="0" err="1"/>
              <a:t>quality</a:t>
            </a:r>
            <a:r>
              <a:rPr lang="hr-HR" sz="2400" dirty="0"/>
              <a:t> </a:t>
            </a:r>
            <a:r>
              <a:rPr lang="hr-HR" sz="2400" dirty="0" err="1"/>
              <a:t>improvement</a:t>
            </a:r>
            <a:r>
              <a:rPr lang="hr-HR" sz="2400" dirty="0"/>
              <a:t> </a:t>
            </a:r>
            <a:r>
              <a:rPr lang="hr-HR" sz="2400" dirty="0" err="1"/>
              <a:t>throughout</a:t>
            </a:r>
            <a:r>
              <a:rPr lang="hr-HR" sz="2400" dirty="0"/>
              <a:t> </a:t>
            </a:r>
            <a:r>
              <a:rPr lang="hr-HR" sz="2400" dirty="0" err="1"/>
              <a:t>the</a:t>
            </a:r>
            <a:r>
              <a:rPr lang="hr-HR" sz="2400" dirty="0"/>
              <a:t> </a:t>
            </a:r>
            <a:r>
              <a:rPr lang="hr-HR" sz="2400" dirty="0" err="1"/>
              <a:t>service</a:t>
            </a:r>
            <a:endParaRPr lang="hr-HR" sz="2400" dirty="0"/>
          </a:p>
          <a:p>
            <a:endParaRPr lang="hr-HR" dirty="0"/>
          </a:p>
          <a:p>
            <a:pPr marL="0" indent="0">
              <a:buNone/>
            </a:pP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only</a:t>
            </a:r>
            <a:r>
              <a:rPr lang="hr-HR" dirty="0"/>
              <a:t> </a:t>
            </a:r>
            <a:r>
              <a:rPr lang="hr-HR" dirty="0" err="1"/>
              <a:t>feasible</a:t>
            </a:r>
            <a:r>
              <a:rPr lang="hr-HR" dirty="0"/>
              <a:t>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there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a </a:t>
            </a:r>
            <a:r>
              <a:rPr lang="hr-HR" dirty="0" err="1"/>
              <a:t>common</a:t>
            </a:r>
            <a:r>
              <a:rPr lang="hr-HR" dirty="0"/>
              <a:t> management </a:t>
            </a:r>
            <a:r>
              <a:rPr lang="hr-HR" dirty="0" err="1"/>
              <a:t>structure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budget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789145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Different</a:t>
            </a:r>
            <a:r>
              <a:rPr lang="hr-HR" sz="4000" dirty="0"/>
              <a:t> </a:t>
            </a:r>
            <a:r>
              <a:rPr lang="hr-HR" sz="4000" dirty="0" err="1"/>
              <a:t>phases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</a:t>
            </a:r>
            <a:r>
              <a:rPr lang="hr-HR" sz="4000" dirty="0" err="1"/>
              <a:t>the</a:t>
            </a:r>
            <a:r>
              <a:rPr lang="hr-HR" sz="4000" dirty="0"/>
              <a:t> PRM </a:t>
            </a:r>
            <a:r>
              <a:rPr lang="hr-HR" sz="4000" dirty="0" err="1"/>
              <a:t>process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model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comprises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continuum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care. </a:t>
            </a:r>
          </a:p>
          <a:p>
            <a:pPr lvl="0"/>
            <a:r>
              <a:rPr lang="hr-HR" dirty="0"/>
              <a:t>Habilitation </a:t>
            </a:r>
            <a:r>
              <a:rPr lang="hr-HR" dirty="0" err="1"/>
              <a:t>refers</a:t>
            </a:r>
            <a:r>
              <a:rPr lang="hr-HR" dirty="0"/>
              <a:t> to a </a:t>
            </a:r>
            <a:r>
              <a:rPr lang="hr-HR" dirty="0" err="1"/>
              <a:t>process</a:t>
            </a:r>
            <a:r>
              <a:rPr lang="hr-HR" dirty="0"/>
              <a:t> </a:t>
            </a:r>
            <a:r>
              <a:rPr lang="hr-HR" dirty="0" err="1"/>
              <a:t>aimed</a:t>
            </a:r>
            <a:r>
              <a:rPr lang="hr-HR" dirty="0"/>
              <a:t> at </a:t>
            </a:r>
            <a:r>
              <a:rPr lang="hr-HR" dirty="0" err="1"/>
              <a:t>helping</a:t>
            </a:r>
            <a:r>
              <a:rPr lang="hr-HR" dirty="0"/>
              <a:t> </a:t>
            </a:r>
            <a:r>
              <a:rPr lang="hr-HR" dirty="0" err="1"/>
              <a:t>disabled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attain</a:t>
            </a:r>
            <a:r>
              <a:rPr lang="hr-HR" dirty="0"/>
              <a:t>, </a:t>
            </a:r>
            <a:r>
              <a:rPr lang="hr-HR" dirty="0" err="1"/>
              <a:t>keep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skills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for </a:t>
            </a:r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living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When</a:t>
            </a:r>
            <a:r>
              <a:rPr lang="hr-HR" dirty="0"/>
              <a:t> a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acutely</a:t>
            </a:r>
            <a:r>
              <a:rPr lang="hr-HR" dirty="0"/>
              <a:t> </a:t>
            </a:r>
            <a:r>
              <a:rPr lang="hr-HR" dirty="0" err="1"/>
              <a:t>acquired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are  </a:t>
            </a:r>
            <a:r>
              <a:rPr lang="hr-HR" dirty="0" err="1"/>
              <a:t>traditionally</a:t>
            </a:r>
            <a:r>
              <a:rPr lang="hr-HR" dirty="0"/>
              <a:t> </a:t>
            </a:r>
            <a:r>
              <a:rPr lang="hr-HR" dirty="0" err="1"/>
              <a:t>divided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, a </a:t>
            </a:r>
            <a:r>
              <a:rPr lang="hr-HR" dirty="0" err="1"/>
              <a:t>postacute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More </a:t>
            </a:r>
            <a:r>
              <a:rPr lang="hr-HR" dirty="0" err="1"/>
              <a:t>recently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„</a:t>
            </a:r>
            <a:r>
              <a:rPr lang="hr-HR" dirty="0" err="1"/>
              <a:t>prehabilitation</a:t>
            </a:r>
            <a:r>
              <a:rPr lang="hr-HR" dirty="0"/>
              <a:t>“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developed</a:t>
            </a:r>
            <a:r>
              <a:rPr lang="hr-HR" dirty="0"/>
              <a:t> as a PRM </a:t>
            </a:r>
            <a:r>
              <a:rPr lang="hr-HR" dirty="0" err="1"/>
              <a:t>strategy</a:t>
            </a:r>
            <a:r>
              <a:rPr lang="hr-HR" dirty="0"/>
              <a:t> - </a:t>
            </a:r>
            <a:r>
              <a:rPr lang="hr-HR" dirty="0" err="1"/>
              <a:t>educational</a:t>
            </a:r>
            <a:r>
              <a:rPr lang="hr-HR" dirty="0"/>
              <a:t> program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pre</a:t>
            </a:r>
            <a:r>
              <a:rPr lang="hr-HR" dirty="0"/>
              <a:t>-operative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conditioning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34612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PRM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acute</a:t>
            </a:r>
            <a:r>
              <a:rPr lang="hr-HR" sz="4000" dirty="0"/>
              <a:t> </a:t>
            </a:r>
            <a:r>
              <a:rPr lang="hr-HR" sz="4000" dirty="0" err="1"/>
              <a:t>settings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early</a:t>
            </a:r>
            <a:r>
              <a:rPr lang="hr-HR" dirty="0"/>
              <a:t> PRM </a:t>
            </a:r>
            <a:r>
              <a:rPr lang="hr-HR" dirty="0" err="1"/>
              <a:t>consists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program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specialist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hospital</a:t>
            </a:r>
            <a:r>
              <a:rPr lang="hr-HR" dirty="0"/>
              <a:t> </a:t>
            </a:r>
            <a:r>
              <a:rPr lang="hr-HR" dirty="0" err="1"/>
              <a:t>admission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illness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response</a:t>
            </a:r>
            <a:r>
              <a:rPr lang="hr-HR" dirty="0"/>
              <a:t> to complex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its</a:t>
            </a:r>
            <a:r>
              <a:rPr lang="hr-HR" dirty="0"/>
              <a:t> </a:t>
            </a:r>
            <a:r>
              <a:rPr lang="hr-HR" dirty="0" err="1"/>
              <a:t>complications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are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contribution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assess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monitor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status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, </a:t>
            </a:r>
            <a:r>
              <a:rPr lang="hr-HR" dirty="0" err="1"/>
              <a:t>applying</a:t>
            </a:r>
            <a:r>
              <a:rPr lang="hr-HR" dirty="0"/>
              <a:t> </a:t>
            </a:r>
            <a:r>
              <a:rPr lang="hr-HR" dirty="0" err="1"/>
              <a:t>pharmaceutical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 </a:t>
            </a:r>
            <a:r>
              <a:rPr lang="hr-HR" dirty="0" err="1"/>
              <a:t>treatments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coordinating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close</a:t>
            </a:r>
            <a:r>
              <a:rPr lang="hr-HR" dirty="0"/>
              <a:t> </a:t>
            </a:r>
            <a:r>
              <a:rPr lang="hr-HR" dirty="0" err="1"/>
              <a:t>collaboration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specialists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4144010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62025"/>
            <a:ext cx="10515600" cy="494716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delivered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ways</a:t>
            </a:r>
            <a:r>
              <a:rPr lang="hr-HR" dirty="0"/>
              <a:t>: </a:t>
            </a:r>
          </a:p>
          <a:p>
            <a:pPr lvl="0"/>
            <a:r>
              <a:rPr lang="hr-HR" dirty="0"/>
              <a:t>transfer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to PRM </a:t>
            </a:r>
            <a:r>
              <a:rPr lang="hr-HR" dirty="0" err="1"/>
              <a:t>beds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to a PRM </a:t>
            </a:r>
            <a:r>
              <a:rPr lang="hr-HR" dirty="0" err="1"/>
              <a:t>unit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hospital</a:t>
            </a:r>
            <a:endParaRPr lang="hr-HR" dirty="0"/>
          </a:p>
          <a:p>
            <a:pPr lvl="0"/>
            <a:r>
              <a:rPr lang="hr-HR" dirty="0"/>
              <a:t>PRM </a:t>
            </a:r>
            <a:r>
              <a:rPr lang="hr-HR" dirty="0" err="1"/>
              <a:t>department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mobile</a:t>
            </a:r>
            <a:r>
              <a:rPr lang="hr-HR" dirty="0"/>
              <a:t> </a:t>
            </a:r>
            <a:r>
              <a:rPr lang="hr-HR" dirty="0" err="1"/>
              <a:t>visiting</a:t>
            </a:r>
            <a:r>
              <a:rPr lang="hr-HR" dirty="0"/>
              <a:t> PRM </a:t>
            </a:r>
            <a:r>
              <a:rPr lang="hr-HR" dirty="0" err="1"/>
              <a:t>teams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remains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referring</a:t>
            </a:r>
            <a:r>
              <a:rPr lang="hr-HR" dirty="0"/>
              <a:t> </a:t>
            </a:r>
            <a:r>
              <a:rPr lang="hr-HR" dirty="0" err="1"/>
              <a:t>specialist’s</a:t>
            </a:r>
            <a:r>
              <a:rPr lang="hr-HR" dirty="0"/>
              <a:t> bed</a:t>
            </a:r>
          </a:p>
          <a:p>
            <a:pPr lvl="0"/>
            <a:r>
              <a:rPr lang="hr-HR" dirty="0" err="1"/>
              <a:t>mobile</a:t>
            </a:r>
            <a:r>
              <a:rPr lang="hr-HR" dirty="0"/>
              <a:t> </a:t>
            </a:r>
            <a:r>
              <a:rPr lang="hr-HR" dirty="0" err="1"/>
              <a:t>visiting</a:t>
            </a:r>
            <a:r>
              <a:rPr lang="hr-HR" dirty="0"/>
              <a:t> PRM </a:t>
            </a:r>
            <a:r>
              <a:rPr lang="hr-HR" dirty="0" err="1"/>
              <a:t>team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remains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referring</a:t>
            </a:r>
            <a:r>
              <a:rPr lang="hr-HR" dirty="0"/>
              <a:t> </a:t>
            </a:r>
            <a:r>
              <a:rPr lang="hr-HR" dirty="0" err="1"/>
              <a:t>specialist’s</a:t>
            </a:r>
            <a:r>
              <a:rPr lang="hr-HR" dirty="0"/>
              <a:t> bed</a:t>
            </a:r>
          </a:p>
          <a:p>
            <a:pPr lvl="0"/>
            <a:r>
              <a:rPr lang="hr-HR" dirty="0" err="1"/>
              <a:t>daily</a:t>
            </a:r>
            <a:r>
              <a:rPr lang="hr-HR" dirty="0"/>
              <a:t> </a:t>
            </a:r>
            <a:r>
              <a:rPr lang="hr-HR" dirty="0" err="1"/>
              <a:t>visits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wards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</a:t>
            </a:r>
            <a:r>
              <a:rPr lang="hr-HR" dirty="0" err="1"/>
              <a:t>standalone</a:t>
            </a:r>
            <a:r>
              <a:rPr lang="hr-HR" dirty="0"/>
              <a:t> PRM </a:t>
            </a:r>
            <a:r>
              <a:rPr lang="hr-HR" dirty="0" err="1"/>
              <a:t>facility</a:t>
            </a:r>
            <a:endParaRPr lang="hr-HR" dirty="0"/>
          </a:p>
          <a:p>
            <a:pPr lvl="0"/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facilities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centers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hospitals</a:t>
            </a:r>
            <a:r>
              <a:rPr lang="hr-HR" dirty="0"/>
              <a:t> </a:t>
            </a:r>
            <a:r>
              <a:rPr lang="hr-HR" dirty="0" err="1"/>
              <a:t>able</a:t>
            </a:r>
            <a:r>
              <a:rPr lang="hr-HR" dirty="0"/>
              <a:t> to </a:t>
            </a:r>
            <a:r>
              <a:rPr lang="hr-HR" dirty="0" err="1"/>
              <a:t>treat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persisting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treatment</a:t>
            </a:r>
            <a:endParaRPr lang="hr-HR" dirty="0"/>
          </a:p>
          <a:p>
            <a:pPr lvl="0"/>
            <a:r>
              <a:rPr lang="hr-HR" dirty="0" err="1"/>
              <a:t>university</a:t>
            </a:r>
            <a:r>
              <a:rPr lang="hr-HR" dirty="0"/>
              <a:t> </a:t>
            </a:r>
            <a:r>
              <a:rPr lang="hr-HR" dirty="0" err="1"/>
              <a:t>hospitals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larger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hospitals</a:t>
            </a:r>
            <a:r>
              <a:rPr lang="hr-HR" dirty="0"/>
              <a:t>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2480538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314450"/>
            <a:ext cx="10515600" cy="4594737"/>
          </a:xfrm>
        </p:spPr>
        <p:txBody>
          <a:bodyPr/>
          <a:lstStyle/>
          <a:p>
            <a:pPr lvl="0"/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early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setting</a:t>
            </a:r>
            <a:r>
              <a:rPr lang="hr-HR" dirty="0"/>
              <a:t> PRM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accelerate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rate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recovery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independence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result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earlier</a:t>
            </a:r>
            <a:r>
              <a:rPr lang="hr-HR" dirty="0"/>
              <a:t> </a:t>
            </a:r>
            <a:r>
              <a:rPr lang="hr-HR" dirty="0" err="1"/>
              <a:t>discharge</a:t>
            </a:r>
            <a:r>
              <a:rPr lang="hr-HR" dirty="0"/>
              <a:t>, </a:t>
            </a:r>
            <a:r>
              <a:rPr lang="hr-HR" dirty="0" err="1"/>
              <a:t>reduce</a:t>
            </a:r>
            <a:r>
              <a:rPr lang="hr-HR" dirty="0"/>
              <a:t> </a:t>
            </a:r>
            <a:r>
              <a:rPr lang="hr-HR" dirty="0" err="1"/>
              <a:t>complications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, </a:t>
            </a:r>
            <a:r>
              <a:rPr lang="hr-HR" dirty="0" err="1"/>
              <a:t>optimize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chances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living</a:t>
            </a:r>
            <a:r>
              <a:rPr lang="hr-HR" dirty="0"/>
              <a:t> </a:t>
            </a:r>
            <a:r>
              <a:rPr lang="hr-HR" dirty="0" err="1"/>
              <a:t>independently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returning</a:t>
            </a:r>
            <a:r>
              <a:rPr lang="hr-HR" dirty="0"/>
              <a:t> to </a:t>
            </a:r>
            <a:r>
              <a:rPr lang="hr-HR" dirty="0" err="1"/>
              <a:t>work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savings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neutral</a:t>
            </a:r>
            <a:r>
              <a:rPr lang="hr-HR" dirty="0"/>
              <a:t> </a:t>
            </a:r>
            <a:r>
              <a:rPr lang="hr-HR" dirty="0" err="1"/>
              <a:t>cost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attained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early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ICU.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972748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PRM </a:t>
            </a:r>
            <a:r>
              <a:rPr lang="hr-HR" dirty="0" err="1"/>
              <a:t>in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settings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07524"/>
            <a:ext cx="10515600" cy="4401663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hr-HR" dirty="0"/>
              <a:t>Post-</a:t>
            </a:r>
            <a:r>
              <a:rPr lang="hr-HR" dirty="0" err="1"/>
              <a:t>acute</a:t>
            </a:r>
            <a:r>
              <a:rPr lang="hr-HR" dirty="0"/>
              <a:t> PRM </a:t>
            </a:r>
            <a:r>
              <a:rPr lang="hr-HR" dirty="0" err="1"/>
              <a:t>service</a:t>
            </a:r>
            <a:r>
              <a:rPr lang="hr-HR" dirty="0"/>
              <a:t> -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inpatient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facility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ambulatory</a:t>
            </a:r>
            <a:r>
              <a:rPr lang="hr-HR" dirty="0"/>
              <a:t> </a:t>
            </a:r>
            <a:r>
              <a:rPr lang="hr-HR" dirty="0" err="1"/>
              <a:t>facility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 </a:t>
            </a:r>
            <a:r>
              <a:rPr lang="hr-HR" dirty="0" err="1"/>
              <a:t>departments</a:t>
            </a:r>
            <a:r>
              <a:rPr lang="hr-HR" dirty="0"/>
              <a:t>, </a:t>
            </a:r>
            <a:r>
              <a:rPr lang="hr-HR" dirty="0" err="1"/>
              <a:t>with</a:t>
            </a:r>
            <a:r>
              <a:rPr lang="hr-HR" dirty="0"/>
              <a:t> program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goal-oriented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triage</a:t>
            </a:r>
            <a:r>
              <a:rPr lang="hr-HR" dirty="0"/>
              <a:t>, a </a:t>
            </a:r>
            <a:r>
              <a:rPr lang="hr-HR" dirty="0" err="1"/>
              <a:t>rehabilitation</a:t>
            </a:r>
            <a:r>
              <a:rPr lang="hr-HR" dirty="0"/>
              <a:t> program </a:t>
            </a:r>
            <a:r>
              <a:rPr lang="hr-HR" dirty="0" err="1"/>
              <a:t>will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defined</a:t>
            </a:r>
            <a:r>
              <a:rPr lang="hr-HR" dirty="0"/>
              <a:t>,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then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are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delivered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Evaluation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performed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define</a:t>
            </a:r>
            <a:r>
              <a:rPr lang="hr-HR" dirty="0"/>
              <a:t> </a:t>
            </a:r>
            <a:r>
              <a:rPr lang="hr-HR" dirty="0" err="1"/>
              <a:t>new</a:t>
            </a:r>
            <a:r>
              <a:rPr lang="hr-HR" dirty="0"/>
              <a:t> </a:t>
            </a:r>
            <a:r>
              <a:rPr lang="hr-HR" dirty="0" err="1"/>
              <a:t>targets</a:t>
            </a:r>
            <a:r>
              <a:rPr lang="hr-HR" dirty="0"/>
              <a:t>, to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 </a:t>
            </a:r>
            <a:r>
              <a:rPr lang="hr-HR" dirty="0" err="1"/>
              <a:t>either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same </a:t>
            </a:r>
            <a:r>
              <a:rPr lang="hr-HR" dirty="0" err="1"/>
              <a:t>service</a:t>
            </a:r>
            <a:r>
              <a:rPr lang="hr-HR" dirty="0"/>
              <a:t>, </a:t>
            </a:r>
            <a:r>
              <a:rPr lang="hr-HR" dirty="0" err="1"/>
              <a:t>or</a:t>
            </a:r>
            <a:r>
              <a:rPr lang="hr-HR" dirty="0"/>
              <a:t> at </a:t>
            </a:r>
            <a:r>
              <a:rPr lang="hr-HR" dirty="0" err="1"/>
              <a:t>another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</a:t>
            </a:r>
            <a:r>
              <a:rPr lang="hr-HR" dirty="0" err="1"/>
              <a:t>if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admitted</a:t>
            </a:r>
            <a:r>
              <a:rPr lang="hr-HR" dirty="0"/>
              <a:t> to a post-</a:t>
            </a:r>
            <a:r>
              <a:rPr lang="hr-HR" dirty="0" err="1"/>
              <a:t>acute</a:t>
            </a:r>
            <a:r>
              <a:rPr lang="hr-HR" dirty="0"/>
              <a:t> care </a:t>
            </a:r>
            <a:r>
              <a:rPr lang="hr-HR" dirty="0" err="1"/>
              <a:t>setting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: 1) </a:t>
            </a:r>
            <a:r>
              <a:rPr lang="hr-HR" dirty="0" err="1"/>
              <a:t>medically</a:t>
            </a:r>
            <a:r>
              <a:rPr lang="hr-HR" dirty="0"/>
              <a:t> </a:t>
            </a:r>
            <a:r>
              <a:rPr lang="hr-HR" dirty="0" err="1"/>
              <a:t>sufficiently</a:t>
            </a:r>
            <a:r>
              <a:rPr lang="hr-HR" dirty="0"/>
              <a:t> </a:t>
            </a:r>
            <a:r>
              <a:rPr lang="hr-HR" dirty="0" err="1"/>
              <a:t>stable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fit to </a:t>
            </a:r>
            <a:r>
              <a:rPr lang="hr-HR" dirty="0" err="1"/>
              <a:t>actively</a:t>
            </a:r>
            <a:r>
              <a:rPr lang="hr-HR" dirty="0"/>
              <a:t> </a:t>
            </a:r>
            <a:r>
              <a:rPr lang="hr-HR" dirty="0" err="1"/>
              <a:t>participate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PRM program; 2) </a:t>
            </a:r>
            <a:r>
              <a:rPr lang="hr-HR" dirty="0" err="1"/>
              <a:t>they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benefit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a multiprofessional </a:t>
            </a:r>
            <a:r>
              <a:rPr lang="hr-HR" dirty="0" err="1"/>
              <a:t>approach</a:t>
            </a:r>
            <a:r>
              <a:rPr lang="hr-HR" dirty="0"/>
              <a:t>; 3) </a:t>
            </a:r>
            <a:r>
              <a:rPr lang="hr-HR" dirty="0" err="1"/>
              <a:t>defined</a:t>
            </a:r>
            <a:r>
              <a:rPr lang="hr-HR" dirty="0"/>
              <a:t> </a:t>
            </a:r>
            <a:r>
              <a:rPr lang="hr-HR" dirty="0" err="1"/>
              <a:t>goals</a:t>
            </a:r>
            <a:r>
              <a:rPr lang="hr-HR" dirty="0"/>
              <a:t>, </a:t>
            </a:r>
            <a:r>
              <a:rPr lang="hr-HR" dirty="0" err="1"/>
              <a:t>motivation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enough</a:t>
            </a:r>
            <a:r>
              <a:rPr lang="hr-HR" dirty="0"/>
              <a:t> </a:t>
            </a:r>
            <a:r>
              <a:rPr lang="hr-HR" dirty="0" err="1"/>
              <a:t>learning</a:t>
            </a:r>
            <a:r>
              <a:rPr lang="hr-HR" dirty="0"/>
              <a:t> </a:t>
            </a:r>
            <a:r>
              <a:rPr lang="hr-HR" dirty="0" err="1"/>
              <a:t>potential</a:t>
            </a:r>
            <a:r>
              <a:rPr lang="hr-HR" dirty="0"/>
              <a:t> are </a:t>
            </a:r>
            <a:r>
              <a:rPr lang="hr-HR" dirty="0" err="1"/>
              <a:t>present</a:t>
            </a:r>
            <a:r>
              <a:rPr lang="hr-HR" dirty="0"/>
              <a:t>. </a:t>
            </a:r>
          </a:p>
          <a:p>
            <a:pPr lvl="0"/>
            <a:r>
              <a:rPr lang="hr-HR" dirty="0"/>
              <a:t>In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, PRM </a:t>
            </a:r>
            <a:r>
              <a:rPr lang="hr-HR" dirty="0" err="1"/>
              <a:t>physician</a:t>
            </a:r>
            <a:r>
              <a:rPr lang="hr-HR" dirty="0"/>
              <a:t> </a:t>
            </a:r>
            <a:r>
              <a:rPr lang="hr-HR" dirty="0" err="1"/>
              <a:t>will</a:t>
            </a:r>
            <a:r>
              <a:rPr lang="hr-HR" dirty="0"/>
              <a:t> take care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process</a:t>
            </a:r>
            <a:r>
              <a:rPr lang="hr-HR" dirty="0"/>
              <a:t>: </a:t>
            </a:r>
            <a:r>
              <a:rPr lang="hr-HR" dirty="0" err="1"/>
              <a:t>continuing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underlying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</a:t>
            </a:r>
            <a:r>
              <a:rPr lang="hr-HR" dirty="0"/>
              <a:t>,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body</a:t>
            </a:r>
            <a:r>
              <a:rPr lang="hr-HR" dirty="0"/>
              <a:t> </a:t>
            </a:r>
            <a:r>
              <a:rPr lang="hr-HR" dirty="0" err="1"/>
              <a:t>functions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, to plan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prepare</a:t>
            </a:r>
            <a:r>
              <a:rPr lang="hr-HR" dirty="0"/>
              <a:t> for </a:t>
            </a:r>
            <a:r>
              <a:rPr lang="hr-HR" dirty="0" err="1"/>
              <a:t>reintegration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society</a:t>
            </a:r>
            <a:r>
              <a:rPr lang="hr-HR" dirty="0"/>
              <a:t>,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families</a:t>
            </a:r>
            <a:r>
              <a:rPr lang="hr-HR" dirty="0"/>
              <a:t>,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employers</a:t>
            </a:r>
            <a:r>
              <a:rPr lang="hr-HR" dirty="0"/>
              <a:t>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training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860231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5448062-5295-4A59-9D0D-843E54040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Introduction</a:t>
            </a:r>
            <a:endParaRPr lang="it-IT" sz="4000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78D67A1-9371-4DDB-BEBD-265AEAECA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06172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/>
              <a:t>A </a:t>
            </a:r>
            <a:r>
              <a:rPr lang="hr-HR" dirty="0" err="1"/>
              <a:t>healthcare</a:t>
            </a:r>
            <a:r>
              <a:rPr lang="hr-HR" dirty="0"/>
              <a:t> system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organization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people</a:t>
            </a:r>
            <a:r>
              <a:rPr lang="hr-HR" dirty="0"/>
              <a:t>, </a:t>
            </a:r>
            <a:r>
              <a:rPr lang="hr-HR" dirty="0" err="1"/>
              <a:t>institutions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deliver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services</a:t>
            </a:r>
            <a:r>
              <a:rPr lang="hr-HR" dirty="0"/>
              <a:t> to </a:t>
            </a:r>
            <a:r>
              <a:rPr lang="hr-HR" dirty="0" err="1"/>
              <a:t>meet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target</a:t>
            </a:r>
            <a:r>
              <a:rPr lang="hr-HR" dirty="0"/>
              <a:t>  </a:t>
            </a:r>
            <a:r>
              <a:rPr lang="hr-HR" dirty="0" err="1"/>
              <a:t>populations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place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relates</a:t>
            </a:r>
            <a:r>
              <a:rPr lang="hr-HR" dirty="0"/>
              <a:t> to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aspects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for 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chapter</a:t>
            </a:r>
            <a:r>
              <a:rPr lang="hr-HR" dirty="0"/>
              <a:t> </a:t>
            </a:r>
            <a:r>
              <a:rPr lang="hr-HR" dirty="0" err="1"/>
              <a:t>gives</a:t>
            </a:r>
            <a:r>
              <a:rPr lang="hr-HR" dirty="0"/>
              <a:t> a global </a:t>
            </a:r>
            <a:r>
              <a:rPr lang="hr-HR" dirty="0" err="1"/>
              <a:t>overview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regard</a:t>
            </a:r>
            <a:r>
              <a:rPr lang="hr-HR" dirty="0"/>
              <a:t> to: </a:t>
            </a:r>
          </a:p>
          <a:p>
            <a:pPr lvl="1"/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healthcare</a:t>
            </a:r>
            <a:r>
              <a:rPr lang="hr-HR" dirty="0"/>
              <a:t> system</a:t>
            </a:r>
          </a:p>
          <a:p>
            <a:pPr lvl="1"/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building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resource</a:t>
            </a:r>
            <a:r>
              <a:rPr lang="hr-HR" dirty="0"/>
              <a:t> </a:t>
            </a:r>
            <a:r>
              <a:rPr lang="hr-HR" dirty="0" err="1"/>
              <a:t>allocation</a:t>
            </a:r>
            <a:endParaRPr lang="hr-HR" dirty="0"/>
          </a:p>
          <a:p>
            <a:pPr lvl="1"/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governance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competencies</a:t>
            </a:r>
            <a:endParaRPr lang="hr-HR" dirty="0"/>
          </a:p>
          <a:p>
            <a:pPr lvl="1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phases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process</a:t>
            </a:r>
            <a:endParaRPr lang="hr-HR" dirty="0"/>
          </a:p>
          <a:p>
            <a:pPr lvl="1"/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,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PRM</a:t>
            </a:r>
          </a:p>
          <a:p>
            <a:pPr lvl="1"/>
            <a:r>
              <a:rPr lang="hr-HR" dirty="0" err="1"/>
              <a:t>ethics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PRM </a:t>
            </a:r>
            <a:r>
              <a:rPr lang="hr-HR" dirty="0" err="1"/>
              <a:t>services</a:t>
            </a:r>
            <a:endParaRPr lang="hr-HR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88300723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PRM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long-term</a:t>
            </a:r>
            <a:r>
              <a:rPr lang="hr-HR" sz="4000" dirty="0"/>
              <a:t> </a:t>
            </a:r>
            <a:r>
              <a:rPr lang="hr-HR" sz="4000" dirty="0" err="1"/>
              <a:t>settings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assistance</a:t>
            </a:r>
            <a:r>
              <a:rPr lang="hr-HR" dirty="0"/>
              <a:t> </a:t>
            </a:r>
            <a:r>
              <a:rPr lang="hr-HR" dirty="0" err="1"/>
              <a:t>given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a </a:t>
            </a:r>
            <a:r>
              <a:rPr lang="hr-HR" dirty="0" err="1"/>
              <a:t>long-term</a:t>
            </a:r>
            <a:r>
              <a:rPr lang="hr-HR" dirty="0"/>
              <a:t> period </a:t>
            </a:r>
            <a:r>
              <a:rPr lang="hr-HR" dirty="0" err="1"/>
              <a:t>of</a:t>
            </a:r>
            <a:r>
              <a:rPr lang="hr-HR" dirty="0"/>
              <a:t> time to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who</a:t>
            </a:r>
            <a:r>
              <a:rPr lang="hr-HR" dirty="0"/>
              <a:t> are </a:t>
            </a:r>
            <a:r>
              <a:rPr lang="hr-HR" dirty="0" err="1"/>
              <a:t>experiencing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difficulties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provided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form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intermittent</a:t>
            </a:r>
            <a:r>
              <a:rPr lang="hr-HR" dirty="0"/>
              <a:t> </a:t>
            </a:r>
            <a:r>
              <a:rPr lang="hr-HR" dirty="0" err="1"/>
              <a:t>inpatient</a:t>
            </a:r>
            <a:r>
              <a:rPr lang="hr-HR" dirty="0"/>
              <a:t> care,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continuous</a:t>
            </a:r>
            <a:r>
              <a:rPr lang="hr-HR" dirty="0"/>
              <a:t> </a:t>
            </a:r>
            <a:r>
              <a:rPr lang="hr-HR" dirty="0" err="1"/>
              <a:t>outpatient</a:t>
            </a:r>
            <a:r>
              <a:rPr lang="hr-HR" dirty="0"/>
              <a:t>/</a:t>
            </a:r>
            <a:r>
              <a:rPr lang="hr-HR" dirty="0" err="1"/>
              <a:t>community</a:t>
            </a:r>
            <a:r>
              <a:rPr lang="hr-HR" dirty="0"/>
              <a:t>/home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In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care </a:t>
            </a:r>
            <a:r>
              <a:rPr lang="hr-HR" dirty="0" err="1"/>
              <a:t>special</a:t>
            </a:r>
            <a:r>
              <a:rPr lang="hr-HR" dirty="0"/>
              <a:t> </a:t>
            </a:r>
            <a:r>
              <a:rPr lang="hr-HR" dirty="0" err="1"/>
              <a:t>emphasis</a:t>
            </a:r>
            <a:r>
              <a:rPr lang="hr-HR" dirty="0"/>
              <a:t> </a:t>
            </a:r>
            <a:r>
              <a:rPr lang="hr-HR" dirty="0" err="1"/>
              <a:t>lays</a:t>
            </a:r>
            <a:r>
              <a:rPr lang="hr-HR" dirty="0"/>
              <a:t> on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168484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pic>
        <p:nvPicPr>
          <p:cNvPr id="2049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8375" y="390525"/>
            <a:ext cx="6429375" cy="438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3371335" y="5266552"/>
            <a:ext cx="4635843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Stratified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rehabilitation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model. PCS: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patient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</a:t>
            </a:r>
            <a:r>
              <a:rPr kumimoji="0" lang="hr-HR" altLang="sr-Latn-RS" sz="1200" b="1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classification</a:t>
            </a:r>
            <a:r>
              <a:rPr kumimoji="0" lang="hr-HR" altLang="sr-Latn-R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NewRomanPSMT"/>
              </a:rPr>
              <a:t> system.</a:t>
            </a:r>
            <a:endParaRPr kumimoji="0" lang="hr-HR" altLang="sr-Latn-R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36048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Prevention</a:t>
            </a:r>
            <a:r>
              <a:rPr lang="hr-HR" sz="4000" dirty="0"/>
              <a:t>,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maintenance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promotion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r-HR" dirty="0"/>
          </a:p>
          <a:p>
            <a:pPr lvl="0"/>
            <a:r>
              <a:rPr lang="hr-HR" dirty="0"/>
              <a:t>Health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relates</a:t>
            </a:r>
            <a:r>
              <a:rPr lang="hr-HR" dirty="0"/>
              <a:t> to </a:t>
            </a:r>
            <a:r>
              <a:rPr lang="hr-HR" dirty="0" err="1"/>
              <a:t>maintaining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stable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situation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maximum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stability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present</a:t>
            </a:r>
            <a:r>
              <a:rPr lang="hr-HR" dirty="0"/>
              <a:t>, </a:t>
            </a:r>
            <a:r>
              <a:rPr lang="hr-HR" dirty="0" err="1"/>
              <a:t>improvement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well-being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: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behaviors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bodily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enhance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individual`s</a:t>
            </a:r>
            <a:r>
              <a:rPr lang="hr-HR" dirty="0"/>
              <a:t> </a:t>
            </a:r>
            <a:r>
              <a:rPr lang="hr-HR" dirty="0" err="1"/>
              <a:t>ability</a:t>
            </a:r>
            <a:r>
              <a:rPr lang="hr-HR" dirty="0"/>
              <a:t> to </a:t>
            </a:r>
            <a:r>
              <a:rPr lang="hr-HR" dirty="0" err="1"/>
              <a:t>adapt</a:t>
            </a:r>
            <a:r>
              <a:rPr lang="hr-HR" dirty="0"/>
              <a:t> to a </a:t>
            </a:r>
            <a:r>
              <a:rPr lang="hr-HR" dirty="0" err="1"/>
              <a:t>changing</a:t>
            </a:r>
            <a:r>
              <a:rPr lang="hr-HR" dirty="0"/>
              <a:t> </a:t>
            </a:r>
            <a:r>
              <a:rPr lang="hr-HR" dirty="0" err="1"/>
              <a:t>environment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56891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Prevention</a:t>
            </a:r>
            <a:r>
              <a:rPr lang="hr-HR" sz="4000" dirty="0"/>
              <a:t>,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maintenance</a:t>
            </a:r>
            <a:r>
              <a:rPr lang="hr-HR" sz="4000" dirty="0"/>
              <a:t> </a:t>
            </a:r>
            <a:r>
              <a:rPr lang="hr-HR" sz="4000" dirty="0" err="1"/>
              <a:t>and</a:t>
            </a:r>
            <a:r>
              <a:rPr lang="hr-HR" sz="4000" dirty="0"/>
              <a:t>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promotion</a:t>
            </a:r>
            <a:r>
              <a:rPr lang="hr-HR" sz="4000" dirty="0"/>
              <a:t> </a:t>
            </a:r>
            <a:r>
              <a:rPr lang="hr-HR" sz="4000" dirty="0" err="1"/>
              <a:t>related</a:t>
            </a:r>
            <a:r>
              <a:rPr lang="hr-HR" sz="4000" dirty="0"/>
              <a:t> to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Maintaining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improving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more </a:t>
            </a:r>
            <a:r>
              <a:rPr lang="hr-HR" dirty="0" err="1"/>
              <a:t>challenging</a:t>
            </a:r>
            <a:r>
              <a:rPr lang="hr-HR" dirty="0"/>
              <a:t> for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because</a:t>
            </a:r>
            <a:r>
              <a:rPr lang="hr-HR" dirty="0"/>
              <a:t> </a:t>
            </a:r>
            <a:r>
              <a:rPr lang="hr-HR" dirty="0" err="1"/>
              <a:t>they</a:t>
            </a:r>
            <a:r>
              <a:rPr lang="hr-HR" dirty="0"/>
              <a:t> are at </a:t>
            </a:r>
            <a:r>
              <a:rPr lang="hr-HR" dirty="0" err="1"/>
              <a:t>increased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for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, </a:t>
            </a:r>
            <a:r>
              <a:rPr lang="hr-HR" dirty="0" err="1"/>
              <a:t>psychological</a:t>
            </a:r>
            <a:r>
              <a:rPr lang="hr-HR" dirty="0"/>
              <a:t>, </a:t>
            </a:r>
            <a:r>
              <a:rPr lang="hr-HR" dirty="0" err="1"/>
              <a:t>social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emotional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mediating</a:t>
            </a:r>
            <a:r>
              <a:rPr lang="hr-HR" dirty="0"/>
              <a:t> </a:t>
            </a:r>
            <a:r>
              <a:rPr lang="hr-HR" dirty="0" err="1"/>
              <a:t>variables</a:t>
            </a:r>
            <a:r>
              <a:rPr lang="hr-HR" dirty="0"/>
              <a:t> </a:t>
            </a:r>
            <a:r>
              <a:rPr lang="hr-HR" dirty="0" err="1"/>
              <a:t>associated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them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,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priority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A </a:t>
            </a:r>
            <a:r>
              <a:rPr lang="hr-HR" dirty="0" err="1"/>
              <a:t>decision-making</a:t>
            </a:r>
            <a:r>
              <a:rPr lang="hr-HR" dirty="0"/>
              <a:t> </a:t>
            </a:r>
            <a:r>
              <a:rPr lang="hr-HR" dirty="0" err="1"/>
              <a:t>algorithm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begins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identification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management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continues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subsequent</a:t>
            </a:r>
            <a:r>
              <a:rPr lang="hr-HR" dirty="0"/>
              <a:t> management.</a:t>
            </a:r>
          </a:p>
          <a:p>
            <a:pPr lvl="0"/>
            <a:r>
              <a:rPr lang="hr-HR" dirty="0" err="1"/>
              <a:t>Non-modifiable</a:t>
            </a:r>
            <a:r>
              <a:rPr lang="hr-HR" dirty="0"/>
              <a:t> </a:t>
            </a:r>
            <a:r>
              <a:rPr lang="hr-HR" dirty="0" err="1"/>
              <a:t>antecedents</a:t>
            </a:r>
            <a:r>
              <a:rPr lang="hr-HR" dirty="0"/>
              <a:t> are </a:t>
            </a:r>
            <a:r>
              <a:rPr lang="hr-HR" dirty="0" err="1"/>
              <a:t>sociodemographic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, </a:t>
            </a:r>
            <a:r>
              <a:rPr lang="hr-HR" dirty="0" err="1"/>
              <a:t>pre-existing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associated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Modifiable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are </a:t>
            </a:r>
            <a:r>
              <a:rPr lang="hr-HR" dirty="0" err="1"/>
              <a:t>separated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personal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risk</a:t>
            </a:r>
            <a:r>
              <a:rPr lang="hr-HR" dirty="0"/>
              <a:t> </a:t>
            </a:r>
            <a:r>
              <a:rPr lang="hr-HR" dirty="0" err="1"/>
              <a:t>factors</a:t>
            </a:r>
            <a:r>
              <a:rPr lang="hr-HR" dirty="0"/>
              <a:t> (personal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behaviors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disuse</a:t>
            </a:r>
            <a:r>
              <a:rPr lang="hr-HR" dirty="0"/>
              <a:t>, </a:t>
            </a:r>
            <a:r>
              <a:rPr lang="hr-HR" dirty="0" err="1"/>
              <a:t>poor</a:t>
            </a:r>
            <a:r>
              <a:rPr lang="hr-HR" dirty="0"/>
              <a:t> </a:t>
            </a:r>
            <a:r>
              <a:rPr lang="hr-HR" dirty="0" err="1"/>
              <a:t>diet</a:t>
            </a:r>
            <a:r>
              <a:rPr lang="hr-HR" dirty="0"/>
              <a:t> </a:t>
            </a:r>
            <a:r>
              <a:rPr lang="hr-HR" dirty="0" err="1"/>
              <a:t>etc</a:t>
            </a:r>
            <a:r>
              <a:rPr lang="hr-HR" dirty="0"/>
              <a:t>; </a:t>
            </a:r>
            <a:r>
              <a:rPr lang="hr-HR" dirty="0" err="1"/>
              <a:t>environmental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reduced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poor-quality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etc</a:t>
            </a:r>
            <a:r>
              <a:rPr lang="hr-HR" dirty="0"/>
              <a:t>.)</a:t>
            </a:r>
          </a:p>
          <a:p>
            <a:pPr marL="0" indent="0">
              <a:buNone/>
            </a:pP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62122287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 </a:t>
            </a:r>
            <a:r>
              <a:rPr lang="hr-HR" sz="4000" dirty="0" err="1"/>
              <a:t>Disease</a:t>
            </a:r>
            <a:r>
              <a:rPr lang="hr-HR" sz="4000" dirty="0"/>
              <a:t> </a:t>
            </a:r>
            <a:r>
              <a:rPr lang="hr-HR" sz="4000" dirty="0" err="1"/>
              <a:t>prevention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traditionally</a:t>
            </a:r>
            <a:r>
              <a:rPr lang="hr-HR" dirty="0"/>
              <a:t> </a:t>
            </a:r>
            <a:r>
              <a:rPr lang="hr-HR" dirty="0" err="1"/>
              <a:t>considered</a:t>
            </a:r>
            <a:r>
              <a:rPr lang="hr-HR" dirty="0"/>
              <a:t> a </a:t>
            </a:r>
            <a:r>
              <a:rPr lang="hr-HR" dirty="0" err="1"/>
              <a:t>tertiary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, but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involved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injury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at </a:t>
            </a:r>
            <a:r>
              <a:rPr lang="hr-HR" dirty="0" err="1"/>
              <a:t>all</a:t>
            </a:r>
            <a:r>
              <a:rPr lang="hr-HR" dirty="0"/>
              <a:t> </a:t>
            </a:r>
            <a:r>
              <a:rPr lang="hr-HR" dirty="0" err="1"/>
              <a:t>levels</a:t>
            </a:r>
            <a:r>
              <a:rPr lang="hr-HR" dirty="0"/>
              <a:t>: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exercise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standard </a:t>
            </a:r>
            <a:r>
              <a:rPr lang="hr-HR" dirty="0" err="1"/>
              <a:t>parts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lowback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cervical</a:t>
            </a:r>
            <a:r>
              <a:rPr lang="hr-HR" dirty="0"/>
              <a:t> </a:t>
            </a:r>
            <a:r>
              <a:rPr lang="hr-HR" dirty="0" err="1"/>
              <a:t>pain</a:t>
            </a:r>
            <a:r>
              <a:rPr lang="hr-HR" dirty="0"/>
              <a:t>, </a:t>
            </a:r>
            <a:r>
              <a:rPr lang="hr-HR" dirty="0" err="1"/>
              <a:t>circulatory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metabolic</a:t>
            </a:r>
            <a:r>
              <a:rPr lang="hr-HR" dirty="0"/>
              <a:t> </a:t>
            </a:r>
            <a:r>
              <a:rPr lang="hr-HR" dirty="0" err="1"/>
              <a:t>diseases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job-related</a:t>
            </a:r>
            <a:r>
              <a:rPr lang="hr-HR" dirty="0"/>
              <a:t> </a:t>
            </a:r>
            <a:r>
              <a:rPr lang="hr-HR" dirty="0" err="1"/>
              <a:t>complaints</a:t>
            </a:r>
            <a:r>
              <a:rPr lang="hr-HR" dirty="0"/>
              <a:t> </a:t>
            </a:r>
            <a:r>
              <a:rPr lang="hr-HR" dirty="0" err="1"/>
              <a:t>through</a:t>
            </a:r>
            <a:r>
              <a:rPr lang="hr-HR" dirty="0"/>
              <a:t> </a:t>
            </a:r>
            <a:r>
              <a:rPr lang="hr-HR" dirty="0" err="1"/>
              <a:t>exercise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,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,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advice</a:t>
            </a:r>
            <a:r>
              <a:rPr lang="hr-HR" dirty="0"/>
              <a:t> for </a:t>
            </a:r>
            <a:r>
              <a:rPr lang="hr-HR" dirty="0" err="1"/>
              <a:t>healthy</a:t>
            </a:r>
            <a:r>
              <a:rPr lang="hr-HR" dirty="0"/>
              <a:t> </a:t>
            </a:r>
            <a:r>
              <a:rPr lang="hr-HR" dirty="0" err="1"/>
              <a:t>behavior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For </a:t>
            </a:r>
            <a:r>
              <a:rPr lang="hr-HR" dirty="0" err="1"/>
              <a:t>people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, </a:t>
            </a:r>
            <a:r>
              <a:rPr lang="hr-HR" dirty="0" err="1"/>
              <a:t>tertiary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designed</a:t>
            </a:r>
            <a:r>
              <a:rPr lang="hr-HR" dirty="0"/>
              <a:t> to limit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restriction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person’s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r>
              <a:rPr lang="hr-HR" dirty="0"/>
              <a:t> (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facilitator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removal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barrier</a:t>
            </a:r>
            <a:r>
              <a:rPr lang="hr-HR" dirty="0"/>
              <a:t>). </a:t>
            </a:r>
          </a:p>
          <a:p>
            <a:pPr lvl="0"/>
            <a:r>
              <a:rPr lang="hr-HR" dirty="0" err="1"/>
              <a:t>Tertiary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involves</a:t>
            </a:r>
            <a:r>
              <a:rPr lang="hr-HR" dirty="0"/>
              <a:t>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once</a:t>
            </a:r>
            <a:r>
              <a:rPr lang="hr-HR" dirty="0"/>
              <a:t> a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becomes</a:t>
            </a:r>
            <a:r>
              <a:rPr lang="hr-HR" dirty="0"/>
              <a:t> </a:t>
            </a:r>
            <a:r>
              <a:rPr lang="hr-HR" dirty="0" err="1"/>
              <a:t>symptomatic</a:t>
            </a:r>
            <a:r>
              <a:rPr lang="hr-HR" dirty="0"/>
              <a:t> to </a:t>
            </a:r>
            <a:r>
              <a:rPr lang="hr-HR" dirty="0" err="1"/>
              <a:t>avoid</a:t>
            </a:r>
            <a:r>
              <a:rPr lang="hr-HR" dirty="0"/>
              <a:t> </a:t>
            </a:r>
            <a:r>
              <a:rPr lang="hr-HR" dirty="0" err="1"/>
              <a:t>complications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incorporates</a:t>
            </a:r>
            <a:r>
              <a:rPr lang="hr-HR" dirty="0"/>
              <a:t> </a:t>
            </a:r>
            <a:r>
              <a:rPr lang="hr-HR" dirty="0" err="1"/>
              <a:t>ongoing</a:t>
            </a:r>
            <a:r>
              <a:rPr lang="hr-HR" dirty="0"/>
              <a:t> interval </a:t>
            </a:r>
            <a:r>
              <a:rPr lang="hr-HR" dirty="0" err="1"/>
              <a:t>efforts</a:t>
            </a:r>
            <a:r>
              <a:rPr lang="hr-HR" dirty="0"/>
              <a:t> to </a:t>
            </a:r>
            <a:r>
              <a:rPr lang="hr-HR" dirty="0" err="1"/>
              <a:t>maximize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maintain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capacity</a:t>
            </a:r>
            <a:r>
              <a:rPr lang="hr-HR" dirty="0"/>
              <a:t> </a:t>
            </a:r>
            <a:r>
              <a:rPr lang="hr-HR" dirty="0" err="1"/>
              <a:t>over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course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6686921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Health management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 are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competence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to </a:t>
            </a:r>
            <a:r>
              <a:rPr lang="hr-HR" dirty="0" err="1"/>
              <a:t>prevent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loss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achieved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stable</a:t>
            </a:r>
            <a:r>
              <a:rPr lang="hr-HR" dirty="0"/>
              <a:t>,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progressive</a:t>
            </a:r>
            <a:r>
              <a:rPr lang="hr-HR" dirty="0"/>
              <a:t> </a:t>
            </a:r>
            <a:r>
              <a:rPr lang="hr-HR" dirty="0" err="1"/>
              <a:t>deteriorating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Therefore</a:t>
            </a:r>
            <a:r>
              <a:rPr lang="hr-HR" dirty="0"/>
              <a:t>,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view</a:t>
            </a:r>
            <a:r>
              <a:rPr lang="hr-HR" dirty="0"/>
              <a:t> </a:t>
            </a:r>
            <a:r>
              <a:rPr lang="hr-HR" dirty="0" err="1"/>
              <a:t>disability-related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management </a:t>
            </a:r>
            <a:r>
              <a:rPr lang="hr-HR" dirty="0" err="1"/>
              <a:t>and</a:t>
            </a:r>
            <a:r>
              <a:rPr lang="hr-HR" dirty="0"/>
              <a:t> general </a:t>
            </a:r>
            <a:r>
              <a:rPr lang="hr-HR" dirty="0" err="1"/>
              <a:t>health-promoting</a:t>
            </a:r>
            <a:r>
              <a:rPr lang="hr-HR" dirty="0"/>
              <a:t> </a:t>
            </a:r>
            <a:r>
              <a:rPr lang="hr-HR" dirty="0" err="1"/>
              <a:t>strategies</a:t>
            </a:r>
            <a:r>
              <a:rPr lang="hr-HR" dirty="0"/>
              <a:t> as </a:t>
            </a:r>
            <a:r>
              <a:rPr lang="hr-HR" dirty="0" err="1"/>
              <a:t>equally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components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care.  </a:t>
            </a:r>
          </a:p>
          <a:p>
            <a:pPr lvl="0"/>
            <a:r>
              <a:rPr lang="hr-HR" dirty="0" err="1"/>
              <a:t>Medical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several</a:t>
            </a:r>
            <a:r>
              <a:rPr lang="hr-HR" dirty="0"/>
              <a:t> </a:t>
            </a:r>
            <a:r>
              <a:rPr lang="hr-HR" dirty="0" err="1"/>
              <a:t>features</a:t>
            </a:r>
            <a:r>
              <a:rPr lang="hr-HR" dirty="0"/>
              <a:t>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overlap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care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: </a:t>
            </a:r>
            <a:r>
              <a:rPr lang="hr-HR" dirty="0" err="1"/>
              <a:t>education</a:t>
            </a:r>
            <a:r>
              <a:rPr lang="hr-HR" dirty="0"/>
              <a:t>, </a:t>
            </a:r>
            <a:r>
              <a:rPr lang="hr-HR" dirty="0" err="1"/>
              <a:t>encouragement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self</a:t>
            </a:r>
            <a:r>
              <a:rPr lang="hr-HR" dirty="0"/>
              <a:t>-management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responsibility</a:t>
            </a:r>
            <a:r>
              <a:rPr lang="hr-HR" dirty="0"/>
              <a:t>,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maintenance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knowledge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how to </a:t>
            </a:r>
            <a:r>
              <a:rPr lang="hr-HR" dirty="0" err="1"/>
              <a:t>modify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environments</a:t>
            </a:r>
            <a:r>
              <a:rPr lang="hr-HR" dirty="0"/>
              <a:t> to </a:t>
            </a:r>
            <a:r>
              <a:rPr lang="hr-HR" dirty="0" err="1"/>
              <a:t>maximize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movement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overall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for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allows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to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maintain</a:t>
            </a:r>
            <a:r>
              <a:rPr lang="hr-HR" dirty="0"/>
              <a:t> </a:t>
            </a:r>
            <a:r>
              <a:rPr lang="hr-HR" dirty="0" err="1"/>
              <a:t>function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their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645809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80304"/>
            <a:ext cx="10515600" cy="4928884"/>
          </a:xfrm>
        </p:spPr>
        <p:txBody>
          <a:bodyPr>
            <a:normAutofit lnSpcReduction="10000"/>
          </a:bodyPr>
          <a:lstStyle/>
          <a:p>
            <a:pPr lvl="0"/>
            <a:r>
              <a:rPr lang="hr-HR" dirty="0" err="1"/>
              <a:t>Maintenance</a:t>
            </a:r>
            <a:r>
              <a:rPr lang="hr-HR" dirty="0"/>
              <a:t>,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,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individually</a:t>
            </a:r>
            <a:r>
              <a:rPr lang="hr-HR" dirty="0"/>
              <a:t> </a:t>
            </a:r>
            <a:r>
              <a:rPr lang="hr-HR" dirty="0" err="1"/>
              <a:t>tailored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person`s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status,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personal </a:t>
            </a:r>
            <a:r>
              <a:rPr lang="hr-HR" dirty="0" err="1"/>
              <a:t>life</a:t>
            </a:r>
            <a:r>
              <a:rPr lang="hr-HR" dirty="0"/>
              <a:t> </a:t>
            </a:r>
            <a:r>
              <a:rPr lang="hr-HR" dirty="0" err="1"/>
              <a:t>project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Adapted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activity-based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adaptation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different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 to fit </a:t>
            </a:r>
            <a:r>
              <a:rPr lang="hr-HR" dirty="0" err="1"/>
              <a:t>each</a:t>
            </a:r>
            <a:r>
              <a:rPr lang="hr-HR" dirty="0"/>
              <a:t> </a:t>
            </a:r>
            <a:r>
              <a:rPr lang="hr-HR" dirty="0" err="1"/>
              <a:t>individual’s</a:t>
            </a:r>
            <a:r>
              <a:rPr lang="hr-HR" dirty="0"/>
              <a:t> </a:t>
            </a:r>
            <a:r>
              <a:rPr lang="hr-HR" dirty="0" err="1"/>
              <a:t>needs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setting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Health </a:t>
            </a:r>
            <a:r>
              <a:rPr lang="hr-HR" dirty="0" err="1"/>
              <a:t>promotion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efforts</a:t>
            </a:r>
            <a:r>
              <a:rPr lang="hr-HR" dirty="0"/>
              <a:t> for </a:t>
            </a:r>
            <a:r>
              <a:rPr lang="hr-HR" dirty="0" err="1"/>
              <a:t>those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would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incomplete</a:t>
            </a:r>
            <a:r>
              <a:rPr lang="hr-HR" dirty="0"/>
              <a:t> </a:t>
            </a:r>
            <a:r>
              <a:rPr lang="hr-HR" dirty="0" err="1"/>
              <a:t>without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provision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physical</a:t>
            </a:r>
            <a:r>
              <a:rPr lang="hr-HR" dirty="0"/>
              <a:t> fitness </a:t>
            </a:r>
            <a:r>
              <a:rPr lang="hr-HR" dirty="0" err="1"/>
              <a:t>component</a:t>
            </a:r>
            <a:r>
              <a:rPr lang="hr-HR" dirty="0"/>
              <a:t>, </a:t>
            </a:r>
            <a:r>
              <a:rPr lang="hr-HR" dirty="0" err="1"/>
              <a:t>return</a:t>
            </a:r>
            <a:r>
              <a:rPr lang="hr-HR" dirty="0"/>
              <a:t> to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maintain</a:t>
            </a:r>
            <a:r>
              <a:rPr lang="hr-HR" dirty="0"/>
              <a:t> at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avoidance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early</a:t>
            </a:r>
            <a:r>
              <a:rPr lang="hr-HR" dirty="0"/>
              <a:t> </a:t>
            </a:r>
            <a:r>
              <a:rPr lang="hr-HR" dirty="0" err="1"/>
              <a:t>retirement</a:t>
            </a:r>
            <a:r>
              <a:rPr lang="hr-HR" dirty="0"/>
              <a:t> </a:t>
            </a:r>
            <a:r>
              <a:rPr lang="hr-HR" dirty="0" err="1"/>
              <a:t>caused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problems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Methods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therapeutic</a:t>
            </a:r>
            <a:r>
              <a:rPr lang="hr-HR" dirty="0"/>
              <a:t> </a:t>
            </a:r>
            <a:r>
              <a:rPr lang="hr-HR" dirty="0" err="1"/>
              <a:t>exercise</a:t>
            </a:r>
            <a:r>
              <a:rPr lang="hr-HR" dirty="0"/>
              <a:t>, </a:t>
            </a:r>
            <a:r>
              <a:rPr lang="hr-HR" dirty="0" err="1"/>
              <a:t>adapted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activity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sports</a:t>
            </a:r>
            <a:r>
              <a:rPr lang="hr-HR" dirty="0"/>
              <a:t>, </a:t>
            </a:r>
            <a:r>
              <a:rPr lang="hr-HR" dirty="0" err="1"/>
              <a:t>lifestyle</a:t>
            </a:r>
            <a:r>
              <a:rPr lang="hr-HR" dirty="0"/>
              <a:t> </a:t>
            </a:r>
            <a:r>
              <a:rPr lang="hr-HR" dirty="0" err="1"/>
              <a:t>changes</a:t>
            </a:r>
            <a:r>
              <a:rPr lang="hr-HR" dirty="0"/>
              <a:t>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dietary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psychological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67502507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/>
              <a:t>Global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promotion</a:t>
            </a:r>
            <a:r>
              <a:rPr lang="hr-HR" sz="4000" dirty="0"/>
              <a:t> </a:t>
            </a:r>
            <a:r>
              <a:rPr lang="hr-HR" sz="4000" dirty="0" err="1"/>
              <a:t>in</a:t>
            </a:r>
            <a:r>
              <a:rPr lang="hr-HR" sz="4000" dirty="0"/>
              <a:t> PRM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507524"/>
            <a:ext cx="10515600" cy="4401663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contribution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to „global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“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described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reference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conceptual</a:t>
            </a:r>
            <a:r>
              <a:rPr lang="hr-HR" dirty="0"/>
              <a:t> </a:t>
            </a:r>
            <a:r>
              <a:rPr lang="hr-HR" dirty="0" err="1"/>
              <a:t>perspective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objectives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Global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 2014-21.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play</a:t>
            </a:r>
            <a:r>
              <a:rPr lang="hr-HR" dirty="0"/>
              <a:t> a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supporting</a:t>
            </a:r>
            <a:r>
              <a:rPr lang="hr-HR" dirty="0"/>
              <a:t>: to </a:t>
            </a:r>
            <a:r>
              <a:rPr lang="hr-HR" dirty="0" err="1"/>
              <a:t>remove</a:t>
            </a:r>
            <a:r>
              <a:rPr lang="hr-HR" dirty="0"/>
              <a:t> </a:t>
            </a:r>
            <a:r>
              <a:rPr lang="hr-HR" dirty="0" err="1"/>
              <a:t>barriers</a:t>
            </a:r>
            <a:r>
              <a:rPr lang="hr-HR" dirty="0"/>
              <a:t> to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; to </a:t>
            </a:r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extend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habilitation,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supportive</a:t>
            </a:r>
            <a:r>
              <a:rPr lang="hr-HR" dirty="0"/>
              <a:t> </a:t>
            </a:r>
            <a:r>
              <a:rPr lang="hr-HR" dirty="0" err="1"/>
              <a:t>technology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; to </a:t>
            </a:r>
            <a:r>
              <a:rPr lang="hr-HR" dirty="0" err="1"/>
              <a:t>strengthen</a:t>
            </a:r>
            <a:r>
              <a:rPr lang="hr-HR" dirty="0"/>
              <a:t> data </a:t>
            </a:r>
            <a:r>
              <a:rPr lang="hr-HR" dirty="0" err="1"/>
              <a:t>collection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Rehabilitation</a:t>
            </a:r>
            <a:r>
              <a:rPr lang="hr-HR" dirty="0"/>
              <a:t>, as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measure</a:t>
            </a:r>
            <a:r>
              <a:rPr lang="hr-HR" dirty="0"/>
              <a:t> to </a:t>
            </a:r>
            <a:r>
              <a:rPr lang="hr-HR" dirty="0" err="1"/>
              <a:t>reduce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societal</a:t>
            </a:r>
            <a:r>
              <a:rPr lang="hr-HR" dirty="0"/>
              <a:t> </a:t>
            </a:r>
            <a:r>
              <a:rPr lang="hr-HR" dirty="0" err="1"/>
              <a:t>impact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included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concept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universal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coverage</a:t>
            </a:r>
            <a:r>
              <a:rPr lang="hr-HR" dirty="0"/>
              <a:t>.</a:t>
            </a:r>
          </a:p>
          <a:p>
            <a:pPr marL="0" indent="0">
              <a:buNone/>
            </a:pPr>
            <a:endParaRPr lang="hr-HR" dirty="0"/>
          </a:p>
          <a:p>
            <a:pPr marL="0" indent="0">
              <a:buNone/>
            </a:pPr>
            <a:r>
              <a:rPr lang="hr-HR" dirty="0"/>
              <a:t>PRM </a:t>
            </a:r>
            <a:r>
              <a:rPr lang="hr-HR" dirty="0" err="1"/>
              <a:t>specialty</a:t>
            </a:r>
            <a:r>
              <a:rPr lang="hr-HR" dirty="0"/>
              <a:t> on global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promotion</a:t>
            </a:r>
            <a:r>
              <a:rPr lang="hr-HR" dirty="0"/>
              <a:t>:</a:t>
            </a:r>
          </a:p>
          <a:p>
            <a:pPr lvl="0"/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overall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, </a:t>
            </a:r>
            <a:r>
              <a:rPr lang="hr-HR" dirty="0" err="1"/>
              <a:t>functioning</a:t>
            </a:r>
            <a:r>
              <a:rPr lang="hr-HR" dirty="0"/>
              <a:t>, </a:t>
            </a:r>
            <a:r>
              <a:rPr lang="hr-HR" dirty="0" err="1"/>
              <a:t>well-being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endParaRPr lang="hr-HR" dirty="0"/>
          </a:p>
          <a:p>
            <a:pPr lvl="0"/>
            <a:r>
              <a:rPr lang="hr-HR" dirty="0" err="1"/>
              <a:t>reduce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  <a:p>
            <a:pPr lvl="0"/>
            <a:r>
              <a:rPr lang="hr-HR" dirty="0" err="1"/>
              <a:t>contribute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recognition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value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dignity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differences</a:t>
            </a:r>
            <a:r>
              <a:rPr lang="hr-HR" dirty="0"/>
              <a:t> </a:t>
            </a:r>
            <a:r>
              <a:rPr lang="hr-HR" dirty="0" err="1"/>
              <a:t>among</a:t>
            </a:r>
            <a:r>
              <a:rPr lang="hr-HR" dirty="0"/>
              <a:t> human </a:t>
            </a:r>
            <a:r>
              <a:rPr lang="hr-HR" dirty="0" err="1"/>
              <a:t>beings</a:t>
            </a:r>
            <a:r>
              <a:rPr lang="hr-HR" dirty="0"/>
              <a:t>, </a:t>
            </a:r>
            <a:r>
              <a:rPr lang="hr-HR" dirty="0" err="1"/>
              <a:t>thereby</a:t>
            </a:r>
            <a:r>
              <a:rPr lang="hr-HR" dirty="0"/>
              <a:t> </a:t>
            </a:r>
            <a:r>
              <a:rPr lang="hr-HR" dirty="0" err="1"/>
              <a:t>promoting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development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attitude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inclusion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community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20128576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strategies</a:t>
            </a:r>
            <a:r>
              <a:rPr lang="hr-HR" sz="4000" dirty="0"/>
              <a:t> </a:t>
            </a:r>
            <a:r>
              <a:rPr lang="hr-HR" sz="4000" dirty="0" err="1"/>
              <a:t>by</a:t>
            </a:r>
            <a:r>
              <a:rPr lang="hr-HR" sz="4000" dirty="0"/>
              <a:t> </a:t>
            </a:r>
            <a:r>
              <a:rPr lang="hr-HR" sz="4000" dirty="0" err="1"/>
              <a:t>which</a:t>
            </a:r>
            <a:r>
              <a:rPr lang="hr-HR" sz="4000" dirty="0"/>
              <a:t> PRM </a:t>
            </a:r>
            <a:r>
              <a:rPr lang="hr-HR" sz="4000" dirty="0" err="1"/>
              <a:t>specialty</a:t>
            </a:r>
            <a:r>
              <a:rPr lang="hr-HR" sz="4000" dirty="0"/>
              <a:t> </a:t>
            </a:r>
            <a:r>
              <a:rPr lang="hr-HR" sz="4000" dirty="0" err="1"/>
              <a:t>can</a:t>
            </a:r>
            <a:r>
              <a:rPr lang="hr-HR" sz="4000" dirty="0"/>
              <a:t> </a:t>
            </a:r>
            <a:r>
              <a:rPr lang="hr-HR" sz="4000" dirty="0" err="1"/>
              <a:t>contribute</a:t>
            </a:r>
            <a:r>
              <a:rPr lang="hr-HR" sz="4000" dirty="0"/>
              <a:t> to global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promotion</a:t>
            </a:r>
            <a:r>
              <a:rPr lang="hr-HR" sz="4000" dirty="0"/>
              <a:t>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relationship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broad</a:t>
            </a:r>
            <a:r>
              <a:rPr lang="hr-HR" dirty="0"/>
              <a:t>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professionals</a:t>
            </a:r>
            <a:endParaRPr lang="hr-HR" dirty="0"/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relationship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cooperation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a </a:t>
            </a:r>
            <a:r>
              <a:rPr lang="hr-HR" dirty="0" err="1"/>
              <a:t>range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areas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social</a:t>
            </a:r>
            <a:r>
              <a:rPr lang="hr-HR" dirty="0"/>
              <a:t> </a:t>
            </a:r>
            <a:r>
              <a:rPr lang="hr-HR" dirty="0" err="1"/>
              <a:t>protection</a:t>
            </a:r>
            <a:r>
              <a:rPr lang="hr-HR" dirty="0"/>
              <a:t>, </a:t>
            </a:r>
            <a:r>
              <a:rPr lang="hr-HR" dirty="0" err="1"/>
              <a:t>welfare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, </a:t>
            </a:r>
            <a:r>
              <a:rPr lang="hr-HR" dirty="0" err="1"/>
              <a:t>labor</a:t>
            </a:r>
            <a:r>
              <a:rPr lang="hr-HR" dirty="0"/>
              <a:t>,  </a:t>
            </a:r>
            <a:r>
              <a:rPr lang="hr-HR" dirty="0" err="1"/>
              <a:t>education</a:t>
            </a:r>
            <a:r>
              <a:rPr lang="hr-HR" dirty="0"/>
              <a:t> </a:t>
            </a:r>
            <a:r>
              <a:rPr lang="hr-HR" dirty="0" err="1"/>
              <a:t>etc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relationship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cooperation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communities</a:t>
            </a:r>
            <a:r>
              <a:rPr lang="hr-HR" dirty="0"/>
              <a:t>, </a:t>
            </a:r>
            <a:r>
              <a:rPr lang="hr-HR" dirty="0" err="1"/>
              <a:t>volunteer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r>
              <a:rPr lang="hr-HR" dirty="0"/>
              <a:t>, </a:t>
            </a:r>
            <a:r>
              <a:rPr lang="hr-HR" dirty="0" err="1"/>
              <a:t>associations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</a:t>
            </a:r>
            <a:r>
              <a:rPr lang="hr-HR" dirty="0" err="1"/>
              <a:t>families</a:t>
            </a:r>
            <a:r>
              <a:rPr lang="hr-HR" dirty="0"/>
              <a:t> </a:t>
            </a:r>
            <a:r>
              <a:rPr lang="hr-HR" dirty="0" err="1"/>
              <a:t>etc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cooperation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professional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nonprofessional</a:t>
            </a:r>
            <a:r>
              <a:rPr lang="hr-HR" dirty="0"/>
              <a:t> </a:t>
            </a:r>
            <a:r>
              <a:rPr lang="hr-HR" dirty="0" err="1"/>
              <a:t>organizations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fostering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interdisciplinary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approach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delivery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0671765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The</a:t>
            </a:r>
            <a:r>
              <a:rPr lang="hr-HR" sz="4000" dirty="0"/>
              <a:t> </a:t>
            </a:r>
            <a:r>
              <a:rPr lang="hr-HR" sz="4000" dirty="0" err="1"/>
              <a:t>actions</a:t>
            </a:r>
            <a:r>
              <a:rPr lang="hr-HR" sz="4000" dirty="0"/>
              <a:t> </a:t>
            </a:r>
            <a:r>
              <a:rPr lang="hr-HR" sz="4000" dirty="0" err="1"/>
              <a:t>by</a:t>
            </a:r>
            <a:r>
              <a:rPr lang="hr-HR" sz="4000" dirty="0"/>
              <a:t> </a:t>
            </a:r>
            <a:r>
              <a:rPr lang="hr-HR" sz="4000" dirty="0" err="1"/>
              <a:t>which</a:t>
            </a:r>
            <a:r>
              <a:rPr lang="hr-HR" sz="4000" dirty="0"/>
              <a:t> PRM </a:t>
            </a:r>
            <a:r>
              <a:rPr lang="hr-HR" sz="4000" dirty="0" err="1"/>
              <a:t>physicians</a:t>
            </a:r>
            <a:r>
              <a:rPr lang="hr-HR" sz="4000" dirty="0"/>
              <a:t> </a:t>
            </a:r>
            <a:r>
              <a:rPr lang="hr-HR" sz="4000" dirty="0" err="1"/>
              <a:t>contribute</a:t>
            </a:r>
            <a:r>
              <a:rPr lang="hr-HR" sz="4000" dirty="0"/>
              <a:t> to global </a:t>
            </a:r>
            <a:r>
              <a:rPr lang="hr-HR" sz="4000" dirty="0" err="1"/>
              <a:t>health</a:t>
            </a:r>
            <a:r>
              <a:rPr lang="hr-HR" sz="4000" dirty="0"/>
              <a:t> </a:t>
            </a:r>
            <a:r>
              <a:rPr lang="hr-HR" sz="4000" dirty="0" err="1"/>
              <a:t>promotion</a:t>
            </a:r>
            <a:r>
              <a:rPr lang="hr-HR" sz="4000" dirty="0"/>
              <a:t> are: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218499"/>
          </a:xfrm>
        </p:spPr>
        <p:txBody>
          <a:bodyPr>
            <a:normAutofit fontScale="70000" lnSpcReduction="20000"/>
          </a:bodyPr>
          <a:lstStyle/>
          <a:p>
            <a:pPr lvl="0"/>
            <a:r>
              <a:rPr lang="hr-HR" dirty="0"/>
              <a:t>to </a:t>
            </a:r>
            <a:r>
              <a:rPr lang="hr-HR" dirty="0" err="1"/>
              <a:t>facilitate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to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programs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educate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awareness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themes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participation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healthy</a:t>
            </a:r>
            <a:r>
              <a:rPr lang="hr-HR" dirty="0"/>
              <a:t> </a:t>
            </a:r>
            <a:r>
              <a:rPr lang="hr-HR" dirty="0" err="1"/>
              <a:t>lifestyles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disability</a:t>
            </a:r>
            <a:endParaRPr lang="hr-HR" dirty="0"/>
          </a:p>
          <a:p>
            <a:pPr lvl="0"/>
            <a:r>
              <a:rPr lang="hr-HR" dirty="0" err="1"/>
              <a:t>actions</a:t>
            </a:r>
            <a:r>
              <a:rPr lang="hr-HR" dirty="0"/>
              <a:t> 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engagement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regular</a:t>
            </a:r>
            <a:r>
              <a:rPr lang="hr-HR" dirty="0"/>
              <a:t> </a:t>
            </a:r>
            <a:r>
              <a:rPr lang="hr-HR" dirty="0" err="1"/>
              <a:t>physical</a:t>
            </a:r>
            <a:r>
              <a:rPr lang="hr-HR" dirty="0"/>
              <a:t> </a:t>
            </a:r>
            <a:r>
              <a:rPr lang="hr-HR" dirty="0" err="1"/>
              <a:t>activity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recognition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„</a:t>
            </a:r>
            <a:r>
              <a:rPr lang="hr-HR" dirty="0" err="1"/>
              <a:t>functioning</a:t>
            </a:r>
            <a:r>
              <a:rPr lang="hr-HR" dirty="0"/>
              <a:t>“ as a </a:t>
            </a:r>
            <a:r>
              <a:rPr lang="hr-HR" dirty="0" err="1"/>
              <a:t>relevant</a:t>
            </a:r>
            <a:r>
              <a:rPr lang="hr-HR" dirty="0"/>
              <a:t>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feature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promote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widespread</a:t>
            </a:r>
            <a:r>
              <a:rPr lang="hr-HR" dirty="0"/>
              <a:t> </a:t>
            </a:r>
            <a:r>
              <a:rPr lang="hr-HR" dirty="0" err="1"/>
              <a:t>inclusion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functional</a:t>
            </a:r>
            <a:r>
              <a:rPr lang="hr-HR" dirty="0"/>
              <a:t> </a:t>
            </a:r>
            <a:r>
              <a:rPr lang="hr-HR" dirty="0" err="1"/>
              <a:t>assessment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care </a:t>
            </a:r>
            <a:r>
              <a:rPr lang="hr-HR" dirty="0" err="1"/>
              <a:t>systems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cooperate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care </a:t>
            </a:r>
            <a:r>
              <a:rPr lang="hr-HR" dirty="0" err="1"/>
              <a:t>professionals</a:t>
            </a:r>
            <a:r>
              <a:rPr lang="hr-HR" dirty="0"/>
              <a:t> to </a:t>
            </a:r>
            <a:r>
              <a:rPr lang="hr-HR" dirty="0" err="1"/>
              <a:t>extend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cooperate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promoting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increase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awareness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 </a:t>
            </a:r>
            <a:r>
              <a:rPr lang="hr-HR" dirty="0" err="1"/>
              <a:t>access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attitudes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institutions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professionals</a:t>
            </a:r>
            <a:r>
              <a:rPr lang="hr-HR" dirty="0"/>
              <a:t> </a:t>
            </a:r>
            <a:r>
              <a:rPr lang="hr-HR" dirty="0" err="1"/>
              <a:t>concerning</a:t>
            </a:r>
            <a:r>
              <a:rPr lang="hr-HR" dirty="0"/>
              <a:t> preventive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screenings</a:t>
            </a:r>
            <a:endParaRPr lang="hr-HR" dirty="0"/>
          </a:p>
          <a:p>
            <a:pPr lvl="0"/>
            <a:r>
              <a:rPr lang="hr-HR" dirty="0"/>
              <a:t>to </a:t>
            </a:r>
            <a:r>
              <a:rPr lang="hr-HR" dirty="0" err="1"/>
              <a:t>contribute</a:t>
            </a:r>
            <a:r>
              <a:rPr lang="hr-HR" dirty="0"/>
              <a:t> to data </a:t>
            </a:r>
            <a:r>
              <a:rPr lang="hr-HR" dirty="0" err="1"/>
              <a:t>collection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research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7296172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err="1"/>
              <a:t>Implementation</a:t>
            </a:r>
            <a:r>
              <a:rPr lang="hr-HR" sz="4000" dirty="0"/>
              <a:t> </a:t>
            </a:r>
            <a:r>
              <a:rPr lang="hr-HR" sz="4000" dirty="0" err="1"/>
              <a:t>of</a:t>
            </a:r>
            <a:r>
              <a:rPr lang="hr-HR" sz="4000" dirty="0"/>
              <a:t> PRM </a:t>
            </a:r>
            <a:r>
              <a:rPr lang="hr-HR" sz="4000" dirty="0" err="1"/>
              <a:t>in</a:t>
            </a:r>
            <a:r>
              <a:rPr lang="hr-HR" sz="4000" dirty="0"/>
              <a:t> </a:t>
            </a:r>
            <a:r>
              <a:rPr lang="hr-HR" sz="4000" dirty="0" err="1"/>
              <a:t>healthcare</a:t>
            </a:r>
            <a:r>
              <a:rPr lang="hr-HR" sz="4000" dirty="0"/>
              <a:t> </a:t>
            </a:r>
            <a:r>
              <a:rPr lang="hr-HR" sz="4000" dirty="0" err="1"/>
              <a:t>systems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hr-HR" dirty="0" err="1"/>
              <a:t>According</a:t>
            </a:r>
            <a:r>
              <a:rPr lang="hr-HR" dirty="0"/>
              <a:t> to WHO,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part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universal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coverage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PRM </a:t>
            </a:r>
            <a:r>
              <a:rPr lang="hr-HR" dirty="0" err="1"/>
              <a:t>has</a:t>
            </a:r>
            <a:r>
              <a:rPr lang="hr-HR" dirty="0"/>
              <a:t> to take </a:t>
            </a:r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role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,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particular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, but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prevention</a:t>
            </a:r>
            <a:r>
              <a:rPr lang="hr-HR" dirty="0"/>
              <a:t>, </a:t>
            </a:r>
            <a:r>
              <a:rPr lang="hr-HR" dirty="0" err="1"/>
              <a:t>treatment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support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World </a:t>
            </a:r>
            <a:r>
              <a:rPr lang="hr-HR" dirty="0" err="1"/>
              <a:t>Report</a:t>
            </a:r>
            <a:r>
              <a:rPr lang="hr-HR" dirty="0"/>
              <a:t> on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describes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central</a:t>
            </a:r>
            <a:r>
              <a:rPr lang="hr-HR" dirty="0"/>
              <a:t> role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specialty</a:t>
            </a:r>
            <a:r>
              <a:rPr lang="hr-HR" dirty="0"/>
              <a:t> as „</a:t>
            </a:r>
            <a:r>
              <a:rPr lang="hr-HR" i="1" dirty="0" err="1"/>
              <a:t>improving</a:t>
            </a:r>
            <a:r>
              <a:rPr lang="hr-HR" i="1" dirty="0"/>
              <a:t> </a:t>
            </a:r>
            <a:r>
              <a:rPr lang="hr-HR" i="1" dirty="0" err="1"/>
              <a:t>functioning</a:t>
            </a:r>
            <a:r>
              <a:rPr lang="hr-HR" i="1" dirty="0"/>
              <a:t> </a:t>
            </a:r>
            <a:r>
              <a:rPr lang="hr-HR" i="1" dirty="0" err="1"/>
              <a:t>through</a:t>
            </a:r>
            <a:r>
              <a:rPr lang="hr-HR" i="1" dirty="0"/>
              <a:t> </a:t>
            </a:r>
            <a:r>
              <a:rPr lang="hr-HR" i="1" dirty="0" err="1"/>
              <a:t>the</a:t>
            </a:r>
            <a:r>
              <a:rPr lang="hr-HR" i="1" dirty="0"/>
              <a:t> </a:t>
            </a:r>
            <a:r>
              <a:rPr lang="hr-HR" i="1" dirty="0" err="1"/>
              <a:t>diagnosis</a:t>
            </a:r>
            <a:r>
              <a:rPr lang="hr-HR" i="1" dirty="0"/>
              <a:t>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treatment</a:t>
            </a:r>
            <a:r>
              <a:rPr lang="hr-HR" i="1" dirty="0"/>
              <a:t> </a:t>
            </a:r>
            <a:r>
              <a:rPr lang="hr-HR" i="1" dirty="0" err="1"/>
              <a:t>of</a:t>
            </a:r>
            <a:r>
              <a:rPr lang="hr-HR" i="1" dirty="0"/>
              <a:t> </a:t>
            </a:r>
            <a:r>
              <a:rPr lang="hr-HR" i="1" dirty="0" err="1"/>
              <a:t>health</a:t>
            </a:r>
            <a:r>
              <a:rPr lang="hr-HR" i="1" dirty="0"/>
              <a:t> </a:t>
            </a:r>
            <a:r>
              <a:rPr lang="hr-HR" i="1" dirty="0" err="1"/>
              <a:t>conditions</a:t>
            </a:r>
            <a:r>
              <a:rPr lang="hr-HR" i="1" dirty="0"/>
              <a:t>, </a:t>
            </a:r>
            <a:r>
              <a:rPr lang="hr-HR" i="1" dirty="0" err="1"/>
              <a:t>reducing</a:t>
            </a:r>
            <a:r>
              <a:rPr lang="hr-HR" i="1" dirty="0"/>
              <a:t> </a:t>
            </a:r>
            <a:r>
              <a:rPr lang="hr-HR" i="1" dirty="0" err="1"/>
              <a:t>impairments</a:t>
            </a:r>
            <a:r>
              <a:rPr lang="hr-HR" i="1" dirty="0"/>
              <a:t>, </a:t>
            </a:r>
            <a:r>
              <a:rPr lang="hr-HR" i="1" dirty="0" err="1"/>
              <a:t>and</a:t>
            </a:r>
            <a:r>
              <a:rPr lang="hr-HR" i="1" dirty="0"/>
              <a:t> </a:t>
            </a:r>
            <a:r>
              <a:rPr lang="hr-HR" i="1" dirty="0" err="1"/>
              <a:t>preventing</a:t>
            </a:r>
            <a:r>
              <a:rPr lang="hr-HR" i="1" dirty="0"/>
              <a:t> </a:t>
            </a:r>
            <a:r>
              <a:rPr lang="hr-HR" i="1" dirty="0" err="1"/>
              <a:t>or</a:t>
            </a:r>
            <a:r>
              <a:rPr lang="hr-HR" i="1" dirty="0"/>
              <a:t> </a:t>
            </a:r>
            <a:r>
              <a:rPr lang="hr-HR" i="1" dirty="0" err="1"/>
              <a:t>treating</a:t>
            </a:r>
            <a:r>
              <a:rPr lang="hr-HR" i="1" dirty="0"/>
              <a:t> </a:t>
            </a:r>
            <a:r>
              <a:rPr lang="hr-HR" i="1" dirty="0" err="1"/>
              <a:t>complications</a:t>
            </a:r>
            <a:r>
              <a:rPr lang="hr-HR" dirty="0"/>
              <a:t>“.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WHO Global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 2014-2021 </a:t>
            </a:r>
            <a:r>
              <a:rPr lang="hr-HR" dirty="0" err="1"/>
              <a:t>defines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number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graduates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educational</a:t>
            </a:r>
            <a:r>
              <a:rPr lang="hr-HR" dirty="0"/>
              <a:t> </a:t>
            </a:r>
            <a:r>
              <a:rPr lang="hr-HR" dirty="0" err="1"/>
              <a:t>institutions</a:t>
            </a:r>
            <a:r>
              <a:rPr lang="hr-HR" dirty="0"/>
              <a:t> </a:t>
            </a:r>
            <a:r>
              <a:rPr lang="hr-HR" dirty="0" err="1"/>
              <a:t>per</a:t>
            </a:r>
            <a:r>
              <a:rPr lang="hr-HR" dirty="0"/>
              <a:t> 10.000 </a:t>
            </a:r>
            <a:r>
              <a:rPr lang="hr-HR" dirty="0" err="1"/>
              <a:t>population</a:t>
            </a:r>
            <a:r>
              <a:rPr lang="hr-HR" dirty="0"/>
              <a:t> —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field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education</a:t>
            </a:r>
            <a:r>
              <a:rPr lang="hr-HR" dirty="0"/>
              <a:t>, as one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success</a:t>
            </a:r>
            <a:r>
              <a:rPr lang="hr-HR" dirty="0"/>
              <a:t> </a:t>
            </a:r>
            <a:r>
              <a:rPr lang="hr-HR" dirty="0" err="1"/>
              <a:t>indicators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38756995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/>
              <a:t>Ethics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sz="4000" dirty="0"/>
              <a:t>PRM</a:t>
            </a:r>
            <a:r>
              <a:rPr lang="hr-HR" dirty="0"/>
              <a:t> </a:t>
            </a:r>
            <a:r>
              <a:rPr lang="hr-HR" dirty="0" err="1"/>
              <a:t>services</a:t>
            </a:r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costs</a:t>
            </a:r>
            <a:r>
              <a:rPr lang="hr-HR" dirty="0"/>
              <a:t> are </a:t>
            </a:r>
            <a:r>
              <a:rPr lang="hr-HR" dirty="0" err="1"/>
              <a:t>growing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contrast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shrinking</a:t>
            </a:r>
            <a:r>
              <a:rPr lang="hr-HR" dirty="0"/>
              <a:t> </a:t>
            </a:r>
            <a:r>
              <a:rPr lang="hr-HR" dirty="0" err="1"/>
              <a:t>budgets</a:t>
            </a:r>
            <a:r>
              <a:rPr lang="hr-HR" dirty="0"/>
              <a:t>.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implies</a:t>
            </a:r>
            <a:r>
              <a:rPr lang="hr-HR" dirty="0"/>
              <a:t> </a:t>
            </a:r>
            <a:r>
              <a:rPr lang="hr-HR" dirty="0" err="1"/>
              <a:t>choices</a:t>
            </a:r>
            <a:r>
              <a:rPr lang="hr-HR" dirty="0"/>
              <a:t>,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macro</a:t>
            </a:r>
            <a:r>
              <a:rPr lang="hr-HR" dirty="0"/>
              <a:t>, meso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micro</a:t>
            </a:r>
            <a:r>
              <a:rPr lang="hr-HR"/>
              <a:t> 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An</a:t>
            </a:r>
            <a:r>
              <a:rPr lang="hr-HR" dirty="0"/>
              <a:t> </a:t>
            </a:r>
            <a:r>
              <a:rPr lang="hr-HR" dirty="0" err="1"/>
              <a:t>important</a:t>
            </a:r>
            <a:r>
              <a:rPr lang="hr-HR" dirty="0"/>
              <a:t> </a:t>
            </a:r>
            <a:r>
              <a:rPr lang="hr-HR" dirty="0" err="1"/>
              <a:t>task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selection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„</a:t>
            </a:r>
            <a:r>
              <a:rPr lang="hr-HR" dirty="0" err="1"/>
              <a:t>triage</a:t>
            </a:r>
            <a:r>
              <a:rPr lang="hr-HR" dirty="0"/>
              <a:t>“ to </a:t>
            </a:r>
            <a:r>
              <a:rPr lang="hr-HR" dirty="0" err="1"/>
              <a:t>access</a:t>
            </a:r>
            <a:r>
              <a:rPr lang="hr-HR" dirty="0"/>
              <a:t> a </a:t>
            </a:r>
            <a:r>
              <a:rPr lang="hr-HR" dirty="0" err="1"/>
              <a:t>rehabilitation</a:t>
            </a:r>
            <a:r>
              <a:rPr lang="hr-HR" dirty="0"/>
              <a:t> program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objective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have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moment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appropriate</a:t>
            </a:r>
            <a:r>
              <a:rPr lang="hr-HR" dirty="0"/>
              <a:t> </a:t>
            </a:r>
            <a:r>
              <a:rPr lang="hr-HR" dirty="0" err="1"/>
              <a:t>financing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classification</a:t>
            </a:r>
            <a:r>
              <a:rPr lang="hr-HR" dirty="0"/>
              <a:t>/</a:t>
            </a:r>
            <a:r>
              <a:rPr lang="hr-HR" dirty="0" err="1"/>
              <a:t>evaluation</a:t>
            </a:r>
            <a:r>
              <a:rPr lang="hr-HR" dirty="0"/>
              <a:t> system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as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phase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order</a:t>
            </a:r>
            <a:r>
              <a:rPr lang="hr-HR" dirty="0"/>
              <a:t> to </a:t>
            </a:r>
            <a:r>
              <a:rPr lang="hr-HR" dirty="0" err="1"/>
              <a:t>assign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to a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offering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care, </a:t>
            </a:r>
            <a:r>
              <a:rPr lang="hr-HR" dirty="0" err="1"/>
              <a:t>throughout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continuum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care. 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choice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(</a:t>
            </a:r>
            <a:r>
              <a:rPr lang="hr-HR" dirty="0" err="1"/>
              <a:t>beneficence</a:t>
            </a:r>
            <a:r>
              <a:rPr lang="hr-HR" dirty="0"/>
              <a:t> </a:t>
            </a:r>
            <a:r>
              <a:rPr lang="hr-HR" dirty="0" err="1"/>
              <a:t>principle</a:t>
            </a:r>
            <a:r>
              <a:rPr lang="hr-HR" dirty="0"/>
              <a:t>)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prevail</a:t>
            </a:r>
            <a:r>
              <a:rPr lang="hr-HR" dirty="0"/>
              <a:t> but </a:t>
            </a:r>
            <a:r>
              <a:rPr lang="hr-HR" dirty="0" err="1"/>
              <a:t>this</a:t>
            </a:r>
            <a:r>
              <a:rPr lang="hr-HR" dirty="0"/>
              <a:t> </a:t>
            </a:r>
            <a:r>
              <a:rPr lang="hr-HR" dirty="0" err="1"/>
              <a:t>choice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conflict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budget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more </a:t>
            </a:r>
            <a:r>
              <a:rPr lang="hr-HR" dirty="0" err="1"/>
              <a:t>utilitarian</a:t>
            </a:r>
            <a:r>
              <a:rPr lang="hr-HR" dirty="0"/>
              <a:t> </a:t>
            </a:r>
            <a:r>
              <a:rPr lang="hr-HR" dirty="0" err="1"/>
              <a:t>considerations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same </a:t>
            </a:r>
            <a:r>
              <a:rPr lang="hr-HR" dirty="0" err="1"/>
              <a:t>conflict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occur</a:t>
            </a:r>
            <a:r>
              <a:rPr lang="hr-HR" dirty="0"/>
              <a:t> </a:t>
            </a:r>
            <a:r>
              <a:rPr lang="hr-HR" dirty="0" err="1"/>
              <a:t>when</a:t>
            </a:r>
            <a:r>
              <a:rPr lang="hr-HR" dirty="0"/>
              <a:t> </a:t>
            </a:r>
            <a:r>
              <a:rPr lang="hr-HR" dirty="0" err="1"/>
              <a:t>discharging</a:t>
            </a:r>
            <a:r>
              <a:rPr lang="hr-HR" dirty="0"/>
              <a:t> a </a:t>
            </a:r>
            <a:r>
              <a:rPr lang="hr-HR" dirty="0" err="1"/>
              <a:t>patient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limited</a:t>
            </a:r>
            <a:r>
              <a:rPr lang="hr-HR" dirty="0"/>
              <a:t> (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currently</a:t>
            </a:r>
            <a:r>
              <a:rPr lang="hr-HR" dirty="0"/>
              <a:t> </a:t>
            </a:r>
            <a:r>
              <a:rPr lang="hr-HR" dirty="0" err="1"/>
              <a:t>shrinking</a:t>
            </a:r>
            <a:r>
              <a:rPr lang="hr-HR" dirty="0"/>
              <a:t>) </a:t>
            </a:r>
            <a:r>
              <a:rPr lang="hr-HR" dirty="0" err="1"/>
              <a:t>budgets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</a:t>
            </a:r>
            <a:r>
              <a:rPr lang="hr-HR" dirty="0" err="1"/>
              <a:t>financial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allocated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„</a:t>
            </a:r>
            <a:r>
              <a:rPr lang="hr-HR" dirty="0" err="1"/>
              <a:t>just</a:t>
            </a:r>
            <a:r>
              <a:rPr lang="hr-HR" dirty="0"/>
              <a:t>“ </a:t>
            </a:r>
            <a:r>
              <a:rPr lang="hr-HR" dirty="0" err="1"/>
              <a:t>way</a:t>
            </a:r>
            <a:r>
              <a:rPr lang="hr-HR" dirty="0"/>
              <a:t> (</a:t>
            </a:r>
            <a:r>
              <a:rPr lang="hr-HR" dirty="0" err="1"/>
              <a:t>principle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justice</a:t>
            </a:r>
            <a:r>
              <a:rPr lang="hr-HR" dirty="0"/>
              <a:t>).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4476646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6EBD2B1-F6E4-4D1C-8458-F51672B222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, the </a:t>
            </a:r>
            <a:r>
              <a:rPr lang="it-IT" dirty="0" err="1"/>
              <a:t>collective</a:t>
            </a:r>
            <a:r>
              <a:rPr lang="it-IT" dirty="0"/>
              <a:t> </a:t>
            </a:r>
            <a:r>
              <a:rPr lang="it-IT" dirty="0" err="1"/>
              <a:t>authorship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of </a:t>
            </a:r>
            <a:r>
              <a:rPr lang="it-IT" b="1" dirty="0" err="1"/>
              <a:t>European</a:t>
            </a:r>
            <a:r>
              <a:rPr lang="it-IT" b="1" dirty="0"/>
              <a:t> PRM </a:t>
            </a:r>
            <a:r>
              <a:rPr lang="it-IT" b="1" dirty="0" err="1"/>
              <a:t>Bodies</a:t>
            </a:r>
            <a:r>
              <a:rPr lang="it-IT" b="1" dirty="0"/>
              <a:t> </a:t>
            </a:r>
            <a:r>
              <a:rPr lang="it-IT" b="1" dirty="0" err="1"/>
              <a:t>Alliance</a:t>
            </a:r>
            <a:r>
              <a:rPr lang="it-IT" b="1" dirty="0"/>
              <a:t> </a:t>
            </a:r>
            <a:r>
              <a:rPr lang="it-IT" dirty="0" err="1"/>
              <a:t>includes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3C7B23C-EE7F-49E4-97BF-8B949DD774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Academy</a:t>
            </a:r>
            <a:r>
              <a:rPr lang="it-IT" dirty="0"/>
              <a:t> of </a:t>
            </a:r>
            <a:r>
              <a:rPr lang="it-IT" dirty="0" err="1"/>
              <a:t>Rehabilitation</a:t>
            </a:r>
            <a:r>
              <a:rPr lang="it-IT" dirty="0"/>
              <a:t> Medicine (EARM), 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Society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(ESPRM),</a:t>
            </a:r>
          </a:p>
          <a:p>
            <a:r>
              <a:rPr lang="it-IT" dirty="0" err="1"/>
              <a:t>European</a:t>
            </a:r>
            <a:r>
              <a:rPr lang="it-IT" dirty="0"/>
              <a:t> Union of </a:t>
            </a:r>
            <a:r>
              <a:rPr lang="it-IT" dirty="0" err="1"/>
              <a:t>Medical</a:t>
            </a:r>
            <a:r>
              <a:rPr lang="it-IT" dirty="0"/>
              <a:t> </a:t>
            </a:r>
            <a:r>
              <a:rPr lang="it-IT" dirty="0" err="1"/>
              <a:t>Specialists</a:t>
            </a:r>
            <a:r>
              <a:rPr lang="it-IT" dirty="0"/>
              <a:t> PRM </a:t>
            </a:r>
            <a:r>
              <a:rPr lang="it-IT" b="1" dirty="0" err="1"/>
              <a:t>section</a:t>
            </a:r>
            <a:r>
              <a:rPr lang="it-IT" dirty="0"/>
              <a:t> (UEMS-PRM </a:t>
            </a:r>
            <a:r>
              <a:rPr lang="it-IT" dirty="0" err="1"/>
              <a:t>section</a:t>
            </a:r>
            <a:r>
              <a:rPr lang="it-IT" dirty="0"/>
              <a:t>),</a:t>
            </a:r>
          </a:p>
          <a:p>
            <a:r>
              <a:rPr lang="it-IT" dirty="0" err="1"/>
              <a:t>European</a:t>
            </a:r>
            <a:r>
              <a:rPr lang="it-IT" dirty="0"/>
              <a:t> </a:t>
            </a:r>
            <a:r>
              <a:rPr lang="it-IT" b="1" dirty="0"/>
              <a:t>College</a:t>
            </a:r>
            <a:r>
              <a:rPr lang="it-IT" dirty="0"/>
              <a:t> of </a:t>
            </a:r>
            <a:r>
              <a:rPr lang="it-IT" dirty="0" err="1"/>
              <a:t>Physical</a:t>
            </a:r>
            <a:r>
              <a:rPr lang="it-IT" dirty="0"/>
              <a:t> and </a:t>
            </a:r>
            <a:r>
              <a:rPr lang="it-IT" dirty="0" err="1"/>
              <a:t>Rehabilitation</a:t>
            </a:r>
            <a:r>
              <a:rPr lang="it-IT" dirty="0"/>
              <a:t> Medicine (</a:t>
            </a:r>
            <a:r>
              <a:rPr lang="it-IT" dirty="0" err="1"/>
              <a:t>served</a:t>
            </a:r>
            <a:r>
              <a:rPr lang="it-IT" dirty="0"/>
              <a:t> by the UEMS-PRM Board).</a:t>
            </a:r>
          </a:p>
          <a:p>
            <a:r>
              <a:rPr lang="it-IT" dirty="0"/>
              <a:t>The </a:t>
            </a:r>
            <a:r>
              <a:rPr lang="it-IT" b="1" dirty="0" err="1"/>
              <a:t>Editors</a:t>
            </a:r>
            <a:r>
              <a:rPr lang="it-IT" dirty="0"/>
              <a:t>: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Maria Gabriella Ceravolo, Nicolas </a:t>
            </a:r>
            <a:r>
              <a:rPr lang="it-IT" dirty="0" err="1"/>
              <a:t>Christodoulou</a:t>
            </a:r>
            <a:r>
              <a:rPr lang="it-IT" dirty="0"/>
              <a:t>, Alain </a:t>
            </a:r>
            <a:r>
              <a:rPr lang="it-IT" dirty="0" err="1"/>
              <a:t>Delarque</a:t>
            </a:r>
            <a:r>
              <a:rPr lang="it-IT" dirty="0"/>
              <a:t>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Saša</a:t>
            </a:r>
            <a:r>
              <a:rPr lang="it-IT" dirty="0"/>
              <a:t> </a:t>
            </a:r>
            <a:r>
              <a:rPr lang="it-IT" dirty="0" err="1"/>
              <a:t>Moslavac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An-</a:t>
            </a:r>
            <a:r>
              <a:rPr lang="it-IT" dirty="0" err="1"/>
              <a:t>thony</a:t>
            </a:r>
            <a:r>
              <a:rPr lang="it-IT" dirty="0"/>
              <a:t> B </a:t>
            </a:r>
            <a:r>
              <a:rPr lang="it-IT" dirty="0" err="1"/>
              <a:t>Ward</a:t>
            </a:r>
            <a:r>
              <a:rPr lang="it-IT" dirty="0"/>
              <a:t>, Mauro Zampolini, Stefano </a:t>
            </a:r>
            <a:r>
              <a:rPr lang="it-IT" dirty="0" err="1"/>
              <a:t>Negrini</a:t>
            </a:r>
            <a:r>
              <a:rPr lang="it-IT" dirty="0"/>
              <a:t>.</a:t>
            </a:r>
          </a:p>
          <a:p>
            <a:r>
              <a:rPr lang="it-IT" dirty="0"/>
              <a:t>The </a:t>
            </a:r>
            <a:r>
              <a:rPr lang="it-IT" b="1" dirty="0" err="1"/>
              <a:t>contributors</a:t>
            </a:r>
            <a:r>
              <a:rPr lang="it-IT" dirty="0"/>
              <a:t>: </a:t>
            </a:r>
            <a:r>
              <a:rPr lang="it-IT" dirty="0" err="1"/>
              <a:t>Filipe</a:t>
            </a:r>
            <a:r>
              <a:rPr lang="it-IT" dirty="0"/>
              <a:t> </a:t>
            </a:r>
            <a:r>
              <a:rPr lang="it-IT" dirty="0" err="1"/>
              <a:t>Antunes</a:t>
            </a:r>
            <a:r>
              <a:rPr lang="it-IT" dirty="0"/>
              <a:t>, Paolo Boldrini, </a:t>
            </a:r>
            <a:r>
              <a:rPr lang="it-IT" dirty="0" err="1"/>
              <a:t>Christoph</a:t>
            </a:r>
            <a:r>
              <a:rPr lang="it-IT" dirty="0"/>
              <a:t> </a:t>
            </a:r>
            <a:r>
              <a:rPr lang="it-IT" dirty="0" err="1"/>
              <a:t>Gutenbrunner</a:t>
            </a:r>
            <a:r>
              <a:rPr lang="it-IT" dirty="0"/>
              <a:t>, </a:t>
            </a:r>
            <a:r>
              <a:rPr lang="it-IT" dirty="0" err="1"/>
              <a:t>Alvydas</a:t>
            </a:r>
            <a:r>
              <a:rPr lang="it-IT" dirty="0"/>
              <a:t> </a:t>
            </a:r>
            <a:r>
              <a:rPr lang="it-IT" dirty="0" err="1"/>
              <a:t>Juocevicius</a:t>
            </a:r>
            <a:r>
              <a:rPr lang="it-IT" dirty="0"/>
              <a:t>, </a:t>
            </a:r>
            <a:r>
              <a:rPr lang="it-IT" dirty="0" err="1"/>
              <a:t>Carlotte</a:t>
            </a:r>
            <a:r>
              <a:rPr lang="it-IT" dirty="0"/>
              <a:t> </a:t>
            </a:r>
            <a:r>
              <a:rPr lang="it-IT" dirty="0" err="1"/>
              <a:t>Kiekens</a:t>
            </a:r>
            <a:r>
              <a:rPr lang="it-IT" dirty="0"/>
              <a:t>, François </a:t>
            </a:r>
            <a:r>
              <a:rPr lang="it-IT" dirty="0" err="1"/>
              <a:t>Constant</a:t>
            </a:r>
            <a:r>
              <a:rPr lang="it-IT" dirty="0"/>
              <a:t> </a:t>
            </a:r>
            <a:r>
              <a:rPr lang="it-IT" dirty="0" err="1"/>
              <a:t>Boyer</a:t>
            </a:r>
            <a:r>
              <a:rPr lang="it-IT" dirty="0"/>
              <a:t>, John PS </a:t>
            </a:r>
            <a:r>
              <a:rPr lang="it-IT" dirty="0" err="1"/>
              <a:t>Burn</a:t>
            </a:r>
            <a:r>
              <a:rPr lang="it-IT" dirty="0"/>
              <a:t>, Pedro </a:t>
            </a:r>
            <a:r>
              <a:rPr lang="it-IT" dirty="0" err="1"/>
              <a:t>Cantista</a:t>
            </a:r>
            <a:r>
              <a:rPr lang="it-IT" dirty="0"/>
              <a:t>, Mark </a:t>
            </a:r>
            <a:r>
              <a:rPr lang="it-IT" dirty="0" err="1"/>
              <a:t>Delargy</a:t>
            </a:r>
            <a:r>
              <a:rPr lang="it-IT" dirty="0"/>
              <a:t>, </a:t>
            </a:r>
            <a:r>
              <a:rPr lang="it-IT" dirty="0" err="1"/>
              <a:t>Gordana</a:t>
            </a:r>
            <a:r>
              <a:rPr lang="it-IT" dirty="0"/>
              <a:t> </a:t>
            </a:r>
            <a:r>
              <a:rPr lang="it-IT" dirty="0" err="1"/>
              <a:t>Devečerski</a:t>
            </a:r>
            <a:r>
              <a:rPr lang="it-IT" dirty="0"/>
              <a:t>, Enrique </a:t>
            </a:r>
            <a:r>
              <a:rPr lang="it-IT" dirty="0" err="1"/>
              <a:t>Varela-Donoso</a:t>
            </a:r>
            <a:r>
              <a:rPr lang="it-IT" dirty="0"/>
              <a:t>, Calogero </a:t>
            </a:r>
            <a:r>
              <a:rPr lang="it-IT" dirty="0" err="1"/>
              <a:t>Foti</a:t>
            </a:r>
            <a:r>
              <a:rPr lang="it-IT" dirty="0"/>
              <a:t>, Alessandro </a:t>
            </a:r>
            <a:r>
              <a:rPr lang="it-IT" dirty="0" err="1"/>
              <a:t>Giustini</a:t>
            </a:r>
            <a:r>
              <a:rPr lang="it-IT" dirty="0"/>
              <a:t>, Jean-Jacques </a:t>
            </a:r>
            <a:r>
              <a:rPr lang="it-IT" dirty="0" err="1"/>
              <a:t>Glaesener</a:t>
            </a:r>
            <a:r>
              <a:rPr lang="it-IT" dirty="0"/>
              <a:t>, </a:t>
            </a:r>
            <a:r>
              <a:rPr lang="it-IT" dirty="0" err="1"/>
              <a:t>Jacinta</a:t>
            </a:r>
            <a:r>
              <a:rPr lang="it-IT" dirty="0"/>
              <a:t> </a:t>
            </a:r>
            <a:r>
              <a:rPr lang="it-IT" dirty="0" err="1"/>
              <a:t>McElligott</a:t>
            </a:r>
            <a:r>
              <a:rPr lang="it-IT" dirty="0"/>
              <a:t>, Angela McNamara, Anda Nulle, </a:t>
            </a:r>
            <a:r>
              <a:rPr lang="it-IT" dirty="0" err="1"/>
              <a:t>Aydan</a:t>
            </a:r>
            <a:r>
              <a:rPr lang="it-IT" dirty="0"/>
              <a:t> </a:t>
            </a:r>
            <a:r>
              <a:rPr lang="it-IT" dirty="0" err="1"/>
              <a:t>Oral</a:t>
            </a:r>
            <a:r>
              <a:rPr lang="it-IT" dirty="0"/>
              <a:t>, </a:t>
            </a:r>
            <a:r>
              <a:rPr lang="it-IT" dirty="0" err="1"/>
              <a:t>Daiana</a:t>
            </a:r>
            <a:r>
              <a:rPr lang="it-IT" dirty="0"/>
              <a:t> </a:t>
            </a:r>
            <a:r>
              <a:rPr lang="it-IT" dirty="0" err="1"/>
              <a:t>Popa</a:t>
            </a:r>
            <a:r>
              <a:rPr lang="it-IT" dirty="0"/>
              <a:t>, Christina-Anastasia Rapidi, </a:t>
            </a:r>
            <a:r>
              <a:rPr lang="it-IT" dirty="0" err="1"/>
              <a:t>Amandine</a:t>
            </a:r>
            <a:r>
              <a:rPr lang="it-IT" dirty="0"/>
              <a:t> </a:t>
            </a:r>
            <a:r>
              <a:rPr lang="it-IT" dirty="0" err="1"/>
              <a:t>Rapin</a:t>
            </a:r>
            <a:r>
              <a:rPr lang="it-IT" dirty="0"/>
              <a:t>, </a:t>
            </a:r>
            <a:r>
              <a:rPr lang="it-IT" dirty="0" err="1"/>
              <a:t>Katharina</a:t>
            </a:r>
            <a:r>
              <a:rPr lang="it-IT" dirty="0"/>
              <a:t> </a:t>
            </a:r>
            <a:r>
              <a:rPr lang="it-IT" dirty="0" err="1"/>
              <a:t>Stib-rant</a:t>
            </a:r>
            <a:r>
              <a:rPr lang="it-IT" dirty="0"/>
              <a:t> </a:t>
            </a:r>
            <a:r>
              <a:rPr lang="it-IT" dirty="0" err="1"/>
              <a:t>Sunnerhagen</a:t>
            </a:r>
            <a:r>
              <a:rPr lang="it-IT" dirty="0"/>
              <a:t>, Peter </a:t>
            </a:r>
            <a:r>
              <a:rPr lang="it-IT" dirty="0" err="1"/>
              <a:t>Takáč</a:t>
            </a:r>
            <a:r>
              <a:rPr lang="it-IT" dirty="0"/>
              <a:t>, Jiri Votava, Andreas </a:t>
            </a:r>
            <a:r>
              <a:rPr lang="it-IT" dirty="0" err="1"/>
              <a:t>Winkelmann</a:t>
            </a:r>
            <a:r>
              <a:rPr lang="it-IT" dirty="0"/>
              <a:t>, </a:t>
            </a:r>
            <a:r>
              <a:rPr lang="it-IT" dirty="0" err="1"/>
              <a:t>Jan</a:t>
            </a:r>
            <a:r>
              <a:rPr lang="it-IT" dirty="0"/>
              <a:t> HB </a:t>
            </a:r>
            <a:r>
              <a:rPr lang="it-IT" dirty="0" err="1"/>
              <a:t>Geertzen</a:t>
            </a:r>
            <a:r>
              <a:rPr lang="it-IT" dirty="0"/>
              <a:t>, Kurt </a:t>
            </a:r>
            <a:r>
              <a:rPr lang="it-IT" dirty="0" err="1"/>
              <a:t>Hoppe</a:t>
            </a:r>
            <a:r>
              <a:rPr lang="it-IT" dirty="0"/>
              <a:t>, </a:t>
            </a:r>
            <a:r>
              <a:rPr lang="it-IT" dirty="0" err="1"/>
              <a:t>Ilse</a:t>
            </a:r>
            <a:r>
              <a:rPr lang="it-IT" dirty="0"/>
              <a:t> J.W. van </a:t>
            </a:r>
            <a:r>
              <a:rPr lang="it-IT" dirty="0" err="1"/>
              <a:t>Nes</a:t>
            </a:r>
            <a:r>
              <a:rPr lang="it-IT" dirty="0"/>
              <a:t>, Steven </a:t>
            </a:r>
            <a:r>
              <a:rPr lang="it-IT" dirty="0" err="1"/>
              <a:t>Rimbaut</a:t>
            </a:r>
            <a:r>
              <a:rPr lang="it-IT" dirty="0"/>
              <a:t>, </a:t>
            </a:r>
            <a:r>
              <a:rPr lang="it-IT" dirty="0" err="1"/>
              <a:t>Rochelle</a:t>
            </a:r>
            <a:r>
              <a:rPr lang="it-IT" dirty="0"/>
              <a:t> T. Dy, </a:t>
            </a:r>
            <a:r>
              <a:rPr lang="it-IT" dirty="0" err="1"/>
              <a:t>Christof</a:t>
            </a:r>
            <a:r>
              <a:rPr lang="it-IT" dirty="0"/>
              <a:t> A.J. </a:t>
            </a:r>
            <a:r>
              <a:rPr lang="it-IT" dirty="0" err="1"/>
              <a:t>Smit</a:t>
            </a:r>
            <a:r>
              <a:rPr lang="it-IT" dirty="0"/>
              <a:t>, Raquel </a:t>
            </a:r>
            <a:r>
              <a:rPr lang="it-IT" dirty="0" err="1"/>
              <a:t>Valero</a:t>
            </a:r>
            <a:r>
              <a:rPr lang="it-IT" dirty="0"/>
              <a:t>, Anthony B </a:t>
            </a:r>
            <a:r>
              <a:rPr lang="it-IT" dirty="0" err="1"/>
              <a:t>Ward</a:t>
            </a:r>
            <a:r>
              <a:rPr lang="it-IT" dirty="0"/>
              <a:t>, Alain </a:t>
            </a:r>
            <a:r>
              <a:rPr lang="it-IT" dirty="0" err="1"/>
              <a:t>Yelnik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6780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dirty="0"/>
              <a:t>PRM </a:t>
            </a:r>
            <a:r>
              <a:rPr lang="hr-HR" sz="3600" dirty="0" err="1"/>
              <a:t>has</a:t>
            </a:r>
            <a:r>
              <a:rPr lang="hr-HR" sz="3600" dirty="0"/>
              <a:t> to take a role at </a:t>
            </a:r>
            <a:r>
              <a:rPr lang="hr-HR" sz="3600" dirty="0" err="1"/>
              <a:t>all</a:t>
            </a:r>
            <a:r>
              <a:rPr lang="hr-HR" sz="3600" dirty="0"/>
              <a:t> </a:t>
            </a:r>
            <a:r>
              <a:rPr lang="hr-HR" sz="3600" dirty="0" err="1"/>
              <a:t>levels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</a:t>
            </a:r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healthcare</a:t>
            </a:r>
            <a:r>
              <a:rPr lang="hr-HR" sz="3600" dirty="0"/>
              <a:t> system </a:t>
            </a:r>
            <a:r>
              <a:rPr lang="hr-HR" sz="3600" dirty="0" err="1"/>
              <a:t>and</a:t>
            </a:r>
            <a:r>
              <a:rPr lang="hr-HR" sz="3600" dirty="0"/>
              <a:t> </a:t>
            </a:r>
            <a:r>
              <a:rPr lang="hr-HR" sz="3600" dirty="0" err="1"/>
              <a:t>along</a:t>
            </a:r>
            <a:r>
              <a:rPr lang="hr-HR" sz="3600" dirty="0"/>
              <a:t> </a:t>
            </a:r>
            <a:r>
              <a:rPr lang="hr-HR" sz="3600" dirty="0" err="1"/>
              <a:t>the</a:t>
            </a:r>
            <a:r>
              <a:rPr lang="hr-HR" sz="3600" dirty="0"/>
              <a:t> </a:t>
            </a:r>
            <a:r>
              <a:rPr lang="hr-HR" sz="3600" dirty="0" err="1"/>
              <a:t>continuum</a:t>
            </a:r>
            <a:r>
              <a:rPr lang="hr-HR" sz="3600" dirty="0"/>
              <a:t> </a:t>
            </a:r>
            <a:r>
              <a:rPr lang="hr-HR" sz="3600" dirty="0" err="1"/>
              <a:t>of</a:t>
            </a:r>
            <a:r>
              <a:rPr lang="hr-HR" sz="3600" dirty="0"/>
              <a:t> care.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1"/>
            <a:r>
              <a:rPr lang="hr-HR" dirty="0"/>
              <a:t>a. 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- </a:t>
            </a:r>
            <a:r>
              <a:rPr lang="hr-HR" dirty="0" err="1"/>
              <a:t>should</a:t>
            </a:r>
            <a:r>
              <a:rPr lang="hr-HR" dirty="0"/>
              <a:t> start </a:t>
            </a:r>
            <a:r>
              <a:rPr lang="hr-HR" dirty="0" err="1"/>
              <a:t>even</a:t>
            </a:r>
            <a:r>
              <a:rPr lang="hr-HR" dirty="0"/>
              <a:t> </a:t>
            </a:r>
            <a:r>
              <a:rPr lang="hr-HR" dirty="0" err="1"/>
              <a:t>during</a:t>
            </a:r>
            <a:r>
              <a:rPr lang="hr-HR" dirty="0"/>
              <a:t> </a:t>
            </a:r>
            <a:r>
              <a:rPr lang="hr-HR" dirty="0" err="1"/>
              <a:t>intensive</a:t>
            </a:r>
            <a:r>
              <a:rPr lang="hr-HR" dirty="0"/>
              <a:t> care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teams</a:t>
            </a:r>
            <a:r>
              <a:rPr lang="hr-HR" dirty="0"/>
              <a:t>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a </a:t>
            </a:r>
            <a:r>
              <a:rPr lang="hr-HR" dirty="0" err="1"/>
              <a:t>collaborative</a:t>
            </a:r>
            <a:r>
              <a:rPr lang="hr-HR" dirty="0"/>
              <a:t> </a:t>
            </a:r>
            <a:r>
              <a:rPr lang="hr-HR" dirty="0" err="1"/>
              <a:t>way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leadership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PRM </a:t>
            </a:r>
            <a:r>
              <a:rPr lang="hr-HR" dirty="0" err="1"/>
              <a:t>physician</a:t>
            </a:r>
            <a:r>
              <a:rPr lang="hr-HR" dirty="0"/>
              <a:t>. </a:t>
            </a:r>
          </a:p>
          <a:p>
            <a:pPr lvl="1"/>
            <a:r>
              <a:rPr lang="hr-HR" dirty="0"/>
              <a:t>b.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- </a:t>
            </a:r>
            <a:r>
              <a:rPr lang="hr-HR" dirty="0" err="1"/>
              <a:t>being</a:t>
            </a:r>
            <a:r>
              <a:rPr lang="hr-HR" dirty="0"/>
              <a:t> </a:t>
            </a:r>
            <a:r>
              <a:rPr lang="hr-HR" dirty="0" err="1"/>
              <a:t>delivered</a:t>
            </a:r>
            <a:r>
              <a:rPr lang="hr-HR" dirty="0"/>
              <a:t> </a:t>
            </a:r>
            <a:r>
              <a:rPr lang="hr-HR" dirty="0" err="1"/>
              <a:t>immediately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shortly</a:t>
            </a:r>
            <a:r>
              <a:rPr lang="hr-HR" dirty="0"/>
              <a:t> </a:t>
            </a:r>
            <a:r>
              <a:rPr lang="hr-HR" dirty="0" err="1"/>
              <a:t>after</a:t>
            </a:r>
            <a:r>
              <a:rPr lang="hr-HR" dirty="0"/>
              <a:t> </a:t>
            </a:r>
            <a:r>
              <a:rPr lang="hr-HR" dirty="0" err="1"/>
              <a:t>discharge</a:t>
            </a:r>
            <a:r>
              <a:rPr lang="hr-HR" dirty="0"/>
              <a:t> </a:t>
            </a:r>
            <a:r>
              <a:rPr lang="hr-HR" dirty="0" err="1"/>
              <a:t>from</a:t>
            </a:r>
            <a:r>
              <a:rPr lang="hr-HR" dirty="0"/>
              <a:t> </a:t>
            </a:r>
            <a:r>
              <a:rPr lang="hr-HR" dirty="0" err="1"/>
              <a:t>acute</a:t>
            </a:r>
            <a:r>
              <a:rPr lang="hr-HR" dirty="0"/>
              <a:t> care </a:t>
            </a:r>
            <a:r>
              <a:rPr lang="hr-HR" dirty="0" err="1"/>
              <a:t>units</a:t>
            </a:r>
            <a:r>
              <a:rPr lang="hr-HR" dirty="0"/>
              <a:t>.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less</a:t>
            </a:r>
            <a:r>
              <a:rPr lang="hr-HR" dirty="0"/>
              <a:t> </a:t>
            </a:r>
            <a:r>
              <a:rPr lang="hr-HR" dirty="0" err="1"/>
              <a:t>restrictions</a:t>
            </a:r>
            <a:r>
              <a:rPr lang="hr-HR" dirty="0"/>
              <a:t> </a:t>
            </a:r>
            <a:r>
              <a:rPr lang="hr-HR" dirty="0" err="1"/>
              <a:t>also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referred</a:t>
            </a:r>
            <a:r>
              <a:rPr lang="hr-HR" dirty="0"/>
              <a:t> to </a:t>
            </a:r>
            <a:r>
              <a:rPr lang="hr-HR" dirty="0" err="1"/>
              <a:t>outpatient</a:t>
            </a:r>
            <a:r>
              <a:rPr lang="hr-HR" dirty="0"/>
              <a:t> post-</a:t>
            </a:r>
            <a:r>
              <a:rPr lang="hr-HR" dirty="0" err="1"/>
              <a:t>acute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. For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minor</a:t>
            </a:r>
            <a:r>
              <a:rPr lang="hr-HR" dirty="0"/>
              <a:t> </a:t>
            </a:r>
            <a:r>
              <a:rPr lang="hr-HR" dirty="0" err="1"/>
              <a:t>deficits</a:t>
            </a:r>
            <a:r>
              <a:rPr lang="hr-HR" dirty="0"/>
              <a:t> more </a:t>
            </a:r>
            <a:r>
              <a:rPr lang="hr-HR" dirty="0" err="1"/>
              <a:t>simple</a:t>
            </a:r>
            <a:r>
              <a:rPr lang="hr-HR" dirty="0"/>
              <a:t> </a:t>
            </a:r>
            <a:r>
              <a:rPr lang="hr-HR" dirty="0" err="1"/>
              <a:t>interventions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sufficient</a:t>
            </a:r>
            <a:r>
              <a:rPr lang="hr-HR" dirty="0"/>
              <a:t>, </a:t>
            </a:r>
            <a:r>
              <a:rPr lang="hr-HR" dirty="0" err="1"/>
              <a:t>even</a:t>
            </a:r>
            <a:r>
              <a:rPr lang="hr-HR" dirty="0"/>
              <a:t>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 </a:t>
            </a:r>
            <a:r>
              <a:rPr lang="hr-HR" dirty="0" err="1"/>
              <a:t>healthcare</a:t>
            </a:r>
            <a:r>
              <a:rPr lang="hr-HR" dirty="0"/>
              <a:t> </a:t>
            </a:r>
            <a:r>
              <a:rPr lang="hr-HR" dirty="0" err="1"/>
              <a:t>level</a:t>
            </a:r>
            <a:r>
              <a:rPr lang="hr-HR" dirty="0"/>
              <a:t>. </a:t>
            </a:r>
          </a:p>
          <a:p>
            <a:pPr lvl="1"/>
            <a:r>
              <a:rPr lang="hr-HR" dirty="0"/>
              <a:t>c.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- </a:t>
            </a:r>
            <a:r>
              <a:rPr lang="hr-HR" dirty="0" err="1"/>
              <a:t>aim</a:t>
            </a:r>
            <a:r>
              <a:rPr lang="hr-HR" dirty="0"/>
              <a:t> to </a:t>
            </a:r>
            <a:r>
              <a:rPr lang="hr-HR" dirty="0" err="1"/>
              <a:t>maintain</a:t>
            </a:r>
            <a:r>
              <a:rPr lang="hr-HR" dirty="0"/>
              <a:t> (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improve</a:t>
            </a:r>
            <a:r>
              <a:rPr lang="hr-HR" dirty="0"/>
              <a:t>) </a:t>
            </a:r>
            <a:r>
              <a:rPr lang="hr-HR" dirty="0" err="1"/>
              <a:t>functioning</a:t>
            </a:r>
            <a:r>
              <a:rPr lang="hr-HR" dirty="0"/>
              <a:t> for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disabling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 </a:t>
            </a:r>
            <a:r>
              <a:rPr lang="hr-HR" dirty="0" err="1"/>
              <a:t>including</a:t>
            </a:r>
            <a:r>
              <a:rPr lang="hr-HR" dirty="0"/>
              <a:t> </a:t>
            </a:r>
            <a:r>
              <a:rPr lang="hr-HR" dirty="0" err="1"/>
              <a:t>congenital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, </a:t>
            </a:r>
            <a:r>
              <a:rPr lang="hr-HR" dirty="0" err="1"/>
              <a:t>acquired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. </a:t>
            </a:r>
            <a:r>
              <a:rPr lang="hr-HR" dirty="0" err="1"/>
              <a:t>Long-term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must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under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prescription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coordination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a PRM </a:t>
            </a:r>
            <a:r>
              <a:rPr lang="hr-HR" dirty="0" err="1"/>
              <a:t>physician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If</a:t>
            </a:r>
            <a:r>
              <a:rPr lang="hr-HR" dirty="0"/>
              <a:t> no </a:t>
            </a:r>
            <a:r>
              <a:rPr lang="hr-HR" dirty="0" err="1"/>
              <a:t>specialized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exists</a:t>
            </a:r>
            <a:r>
              <a:rPr lang="hr-HR" dirty="0"/>
              <a:t>,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Based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(CBR) </a:t>
            </a:r>
            <a:r>
              <a:rPr lang="hr-HR" dirty="0" err="1"/>
              <a:t>is</a:t>
            </a:r>
            <a:r>
              <a:rPr lang="hr-HR" dirty="0"/>
              <a:t> a model to provide minimum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to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need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Intermittent</a:t>
            </a:r>
            <a:r>
              <a:rPr lang="hr-HR" dirty="0"/>
              <a:t> </a:t>
            </a:r>
            <a:r>
              <a:rPr lang="hr-HR" dirty="0" err="1"/>
              <a:t>in-patient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used</a:t>
            </a:r>
            <a:r>
              <a:rPr lang="hr-HR" dirty="0"/>
              <a:t> to </a:t>
            </a:r>
            <a:r>
              <a:rPr lang="hr-HR" dirty="0" err="1"/>
              <a:t>induce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boost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effects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chronic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conditions</a:t>
            </a:r>
            <a:r>
              <a:rPr lang="hr-HR" dirty="0"/>
              <a:t>. 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879667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Afbeelding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2" t="19455" r="72427" b="38100"/>
          <a:stretch>
            <a:fillRect/>
          </a:stretch>
        </p:blipFill>
        <p:spPr bwMode="auto">
          <a:xfrm>
            <a:off x="2945027" y="0"/>
            <a:ext cx="5981700" cy="597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7050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990600"/>
            <a:ext cx="10515600" cy="4918587"/>
          </a:xfrm>
        </p:spPr>
        <p:txBody>
          <a:bodyPr/>
          <a:lstStyle/>
          <a:p>
            <a:pPr lvl="0"/>
            <a:r>
              <a:rPr lang="hr-HR" dirty="0"/>
              <a:t>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may</a:t>
            </a:r>
            <a:r>
              <a:rPr lang="hr-HR" dirty="0"/>
              <a:t> </a:t>
            </a:r>
            <a:r>
              <a:rPr lang="hr-HR" dirty="0" err="1"/>
              <a:t>work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settings</a:t>
            </a:r>
            <a:r>
              <a:rPr lang="hr-HR" dirty="0"/>
              <a:t> </a:t>
            </a:r>
            <a:r>
              <a:rPr lang="hr-HR" dirty="0" err="1"/>
              <a:t>such</a:t>
            </a:r>
            <a:r>
              <a:rPr lang="hr-HR" dirty="0"/>
              <a:t> as </a:t>
            </a:r>
            <a:r>
              <a:rPr lang="hr-HR" dirty="0" err="1"/>
              <a:t>acute</a:t>
            </a:r>
            <a:r>
              <a:rPr lang="hr-HR" dirty="0"/>
              <a:t>, general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university</a:t>
            </a:r>
            <a:r>
              <a:rPr lang="hr-HR" dirty="0"/>
              <a:t> </a:t>
            </a:r>
            <a:r>
              <a:rPr lang="hr-HR" dirty="0" err="1"/>
              <a:t>hospitals</a:t>
            </a:r>
            <a:r>
              <a:rPr lang="hr-HR" dirty="0"/>
              <a:t>,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(for </a:t>
            </a:r>
            <a:r>
              <a:rPr lang="hr-HR" dirty="0" err="1"/>
              <a:t>in-patients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/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out-patients</a:t>
            </a:r>
            <a:r>
              <a:rPr lang="hr-HR" dirty="0"/>
              <a:t>) as </a:t>
            </a:r>
            <a:r>
              <a:rPr lang="hr-HR" dirty="0" err="1"/>
              <a:t>well</a:t>
            </a:r>
            <a:r>
              <a:rPr lang="hr-HR" dirty="0"/>
              <a:t> as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private</a:t>
            </a:r>
            <a:r>
              <a:rPr lang="hr-HR" dirty="0"/>
              <a:t> </a:t>
            </a:r>
            <a:r>
              <a:rPr lang="hr-HR" dirty="0" err="1"/>
              <a:t>practices</a:t>
            </a:r>
            <a:r>
              <a:rPr lang="hr-HR" dirty="0"/>
              <a:t>,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centers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others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expertise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PRM </a:t>
            </a:r>
            <a:r>
              <a:rPr lang="hr-HR" dirty="0" err="1"/>
              <a:t>physicians</a:t>
            </a:r>
            <a:r>
              <a:rPr lang="hr-HR" dirty="0"/>
              <a:t> </a:t>
            </a:r>
            <a:r>
              <a:rPr lang="hr-HR" dirty="0" err="1"/>
              <a:t>can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importance</a:t>
            </a:r>
            <a:r>
              <a:rPr lang="hr-HR" dirty="0"/>
              <a:t> for </a:t>
            </a:r>
            <a:r>
              <a:rPr lang="hr-HR" dirty="0" err="1"/>
              <a:t>advice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decision</a:t>
            </a:r>
            <a:r>
              <a:rPr lang="hr-HR" dirty="0"/>
              <a:t> </a:t>
            </a:r>
            <a:r>
              <a:rPr lang="hr-HR" dirty="0" err="1"/>
              <a:t>making</a:t>
            </a:r>
            <a:r>
              <a:rPr lang="hr-HR" dirty="0"/>
              <a:t> for </a:t>
            </a:r>
            <a:r>
              <a:rPr lang="hr-HR" dirty="0" err="1"/>
              <a:t>policy</a:t>
            </a:r>
            <a:r>
              <a:rPr lang="hr-HR" dirty="0"/>
              <a:t> </a:t>
            </a:r>
            <a:r>
              <a:rPr lang="hr-HR" dirty="0" err="1"/>
              <a:t>makers</a:t>
            </a:r>
            <a:r>
              <a:rPr lang="hr-HR" dirty="0"/>
              <a:t>, </a:t>
            </a:r>
            <a:r>
              <a:rPr lang="hr-HR" dirty="0" err="1"/>
              <a:t>insurance</a:t>
            </a:r>
            <a:r>
              <a:rPr lang="hr-HR" dirty="0"/>
              <a:t> </a:t>
            </a:r>
            <a:r>
              <a:rPr lang="hr-HR" dirty="0" err="1"/>
              <a:t>institutes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companies</a:t>
            </a:r>
            <a:r>
              <a:rPr lang="hr-HR" dirty="0"/>
              <a:t>, </a:t>
            </a:r>
            <a:r>
              <a:rPr lang="hr-HR" dirty="0" err="1"/>
              <a:t>city</a:t>
            </a:r>
            <a:r>
              <a:rPr lang="hr-HR" dirty="0"/>
              <a:t> </a:t>
            </a:r>
            <a:r>
              <a:rPr lang="hr-HR" dirty="0" err="1"/>
              <a:t>planners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many</a:t>
            </a:r>
            <a:r>
              <a:rPr lang="hr-HR" dirty="0"/>
              <a:t> </a:t>
            </a:r>
            <a:r>
              <a:rPr lang="hr-HR" dirty="0" err="1"/>
              <a:t>other</a:t>
            </a:r>
            <a:r>
              <a:rPr lang="hr-HR" dirty="0"/>
              <a:t> </a:t>
            </a:r>
            <a:r>
              <a:rPr lang="hr-HR" dirty="0" err="1"/>
              <a:t>professions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institutions</a:t>
            </a:r>
            <a:r>
              <a:rPr lang="hr-HR" dirty="0"/>
              <a:t>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055701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502508"/>
            <a:ext cx="10515600" cy="540667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hr-HR" dirty="0" err="1"/>
              <a:t>The</a:t>
            </a:r>
            <a:r>
              <a:rPr lang="hr-HR" dirty="0"/>
              <a:t> UN </a:t>
            </a:r>
            <a:r>
              <a:rPr lang="hr-HR" dirty="0" err="1"/>
              <a:t>Convention</a:t>
            </a:r>
            <a:r>
              <a:rPr lang="hr-HR" dirty="0"/>
              <a:t> on </a:t>
            </a:r>
            <a:r>
              <a:rPr lang="hr-HR" dirty="0" err="1"/>
              <a:t>The</a:t>
            </a:r>
            <a:r>
              <a:rPr lang="hr-HR" dirty="0"/>
              <a:t> Rights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Persons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</a:t>
            </a:r>
            <a:r>
              <a:rPr lang="hr-HR" dirty="0" err="1"/>
              <a:t>Disabilities</a:t>
            </a:r>
            <a:r>
              <a:rPr lang="hr-HR" dirty="0"/>
              <a:t> </a:t>
            </a:r>
            <a:r>
              <a:rPr lang="hr-HR" dirty="0" err="1"/>
              <a:t>calls</a:t>
            </a:r>
            <a:r>
              <a:rPr lang="hr-HR" dirty="0"/>
              <a:t> on </a:t>
            </a:r>
            <a:r>
              <a:rPr lang="hr-HR" dirty="0" err="1"/>
              <a:t>state</a:t>
            </a:r>
            <a:r>
              <a:rPr lang="hr-HR" dirty="0"/>
              <a:t> </a:t>
            </a:r>
            <a:r>
              <a:rPr lang="hr-HR" dirty="0" err="1"/>
              <a:t>parties</a:t>
            </a:r>
            <a:r>
              <a:rPr lang="hr-HR" dirty="0"/>
              <a:t> to </a:t>
            </a:r>
            <a:r>
              <a:rPr lang="hr-HR" dirty="0" err="1"/>
              <a:t>organize</a:t>
            </a:r>
            <a:r>
              <a:rPr lang="hr-HR" dirty="0"/>
              <a:t>, </a:t>
            </a:r>
            <a:r>
              <a:rPr lang="hr-HR" dirty="0" err="1"/>
              <a:t>strengthen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extend</a:t>
            </a:r>
            <a:r>
              <a:rPr lang="hr-HR" dirty="0"/>
              <a:t> </a:t>
            </a:r>
            <a:r>
              <a:rPr lang="hr-HR" dirty="0" err="1"/>
              <a:t>comprehensive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programs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Strengthening</a:t>
            </a:r>
            <a:r>
              <a:rPr lang="hr-HR" dirty="0"/>
              <a:t> </a:t>
            </a:r>
            <a:r>
              <a:rPr lang="hr-HR" dirty="0" err="1"/>
              <a:t>health-related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one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aims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WHO’s</a:t>
            </a:r>
            <a:r>
              <a:rPr lang="hr-HR" dirty="0"/>
              <a:t> Global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Action</a:t>
            </a:r>
            <a:r>
              <a:rPr lang="hr-HR" dirty="0"/>
              <a:t> Plan.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WHO-ISPRM </a:t>
            </a:r>
            <a:r>
              <a:rPr lang="hr-HR" dirty="0" err="1"/>
              <a:t>Collaboration</a:t>
            </a:r>
            <a:r>
              <a:rPr lang="hr-HR" dirty="0"/>
              <a:t> Plan 2014-2017</a:t>
            </a:r>
            <a:r>
              <a:rPr lang="hr-HR" i="1" dirty="0"/>
              <a:t>. </a:t>
            </a:r>
            <a:r>
              <a:rPr lang="hr-HR" dirty="0" err="1"/>
              <a:t>propose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following</a:t>
            </a:r>
            <a:r>
              <a:rPr lang="hr-HR" dirty="0"/>
              <a:t> </a:t>
            </a:r>
            <a:r>
              <a:rPr lang="hr-HR" dirty="0" err="1"/>
              <a:t>activities</a:t>
            </a:r>
            <a:r>
              <a:rPr lang="hr-HR" dirty="0"/>
              <a:t>:</a:t>
            </a:r>
          </a:p>
          <a:p>
            <a:pPr lvl="1"/>
            <a:r>
              <a:rPr lang="hr-HR" dirty="0"/>
              <a:t>to </a:t>
            </a:r>
            <a:r>
              <a:rPr lang="hr-HR" dirty="0" err="1"/>
              <a:t>develop</a:t>
            </a:r>
            <a:r>
              <a:rPr lang="hr-HR" dirty="0"/>
              <a:t> a </a:t>
            </a:r>
            <a:r>
              <a:rPr lang="hr-HR" dirty="0" err="1"/>
              <a:t>matrix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checklists</a:t>
            </a:r>
            <a:r>
              <a:rPr lang="hr-HR" dirty="0"/>
              <a:t> to </a:t>
            </a:r>
            <a:r>
              <a:rPr lang="hr-HR" dirty="0" err="1"/>
              <a:t>analyze</a:t>
            </a:r>
            <a:r>
              <a:rPr lang="hr-HR" dirty="0"/>
              <a:t> </a:t>
            </a:r>
            <a:r>
              <a:rPr lang="hr-HR" dirty="0" err="1"/>
              <a:t>existing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as </a:t>
            </a:r>
            <a:r>
              <a:rPr lang="hr-HR" dirty="0" err="1"/>
              <a:t>well</a:t>
            </a:r>
            <a:r>
              <a:rPr lang="hr-HR" dirty="0"/>
              <a:t> as to </a:t>
            </a:r>
            <a:r>
              <a:rPr lang="hr-HR" dirty="0" err="1"/>
              <a:t>identify</a:t>
            </a:r>
            <a:r>
              <a:rPr lang="hr-HR" dirty="0"/>
              <a:t> </a:t>
            </a:r>
            <a:r>
              <a:rPr lang="hr-HR" dirty="0" err="1"/>
              <a:t>gaps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provision</a:t>
            </a:r>
            <a:endParaRPr lang="hr-HR" dirty="0"/>
          </a:p>
          <a:p>
            <a:pPr lvl="1"/>
            <a:r>
              <a:rPr lang="hr-HR" dirty="0"/>
              <a:t>to </a:t>
            </a:r>
            <a:r>
              <a:rPr lang="hr-HR" dirty="0" err="1"/>
              <a:t>establish</a:t>
            </a:r>
            <a:r>
              <a:rPr lang="hr-HR" dirty="0"/>
              <a:t> a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Advisory</a:t>
            </a:r>
            <a:r>
              <a:rPr lang="hr-HR" dirty="0"/>
              <a:t> Team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experts</a:t>
            </a:r>
            <a:endParaRPr lang="hr-HR" dirty="0"/>
          </a:p>
          <a:p>
            <a:pPr lvl="1"/>
            <a:r>
              <a:rPr lang="hr-HR" dirty="0"/>
              <a:t>to provide </a:t>
            </a:r>
            <a:r>
              <a:rPr lang="hr-HR" dirty="0" err="1"/>
              <a:t>advice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requesting</a:t>
            </a:r>
            <a:r>
              <a:rPr lang="hr-HR" dirty="0"/>
              <a:t> </a:t>
            </a:r>
            <a:r>
              <a:rPr lang="hr-HR" dirty="0" err="1"/>
              <a:t>country</a:t>
            </a:r>
            <a:endParaRPr lang="hr-HR" dirty="0"/>
          </a:p>
          <a:p>
            <a:pPr lvl="0"/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third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indicator</a:t>
            </a:r>
            <a:r>
              <a:rPr lang="hr-HR" dirty="0"/>
              <a:t>, </a:t>
            </a:r>
            <a:r>
              <a:rPr lang="hr-HR" dirty="0" err="1"/>
              <a:t>beyond</a:t>
            </a:r>
            <a:r>
              <a:rPr lang="hr-HR" dirty="0"/>
              <a:t> </a:t>
            </a:r>
            <a:r>
              <a:rPr lang="hr-HR" dirty="0" err="1"/>
              <a:t>morbidity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mortality</a:t>
            </a:r>
            <a:r>
              <a:rPr lang="hr-HR" dirty="0"/>
              <a:t>. </a:t>
            </a:r>
            <a:r>
              <a:rPr lang="hr-HR" dirty="0" err="1"/>
              <a:t>The</a:t>
            </a:r>
            <a:r>
              <a:rPr lang="hr-HR" dirty="0"/>
              <a:t> ICF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best</a:t>
            </a:r>
            <a:r>
              <a:rPr lang="hr-HR" dirty="0"/>
              <a:t> </a:t>
            </a:r>
            <a:r>
              <a:rPr lang="hr-HR" dirty="0" err="1"/>
              <a:t>prospect</a:t>
            </a:r>
            <a:r>
              <a:rPr lang="hr-HR" dirty="0"/>
              <a:t> for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documentation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functioning</a:t>
            </a:r>
            <a:r>
              <a:rPr lang="hr-HR" dirty="0"/>
              <a:t> </a:t>
            </a:r>
            <a:r>
              <a:rPr lang="hr-HR" dirty="0" err="1"/>
              <a:t>information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2017: „REHABILITATION 2030: a </a:t>
            </a:r>
            <a:r>
              <a:rPr lang="hr-HR" dirty="0" err="1"/>
              <a:t>call</a:t>
            </a:r>
            <a:r>
              <a:rPr lang="hr-HR" dirty="0"/>
              <a:t> for </a:t>
            </a:r>
            <a:r>
              <a:rPr lang="hr-HR" dirty="0" err="1"/>
              <a:t>action</a:t>
            </a:r>
            <a:r>
              <a:rPr lang="hr-HR" dirty="0"/>
              <a:t>“  - to </a:t>
            </a:r>
            <a:r>
              <a:rPr lang="hr-HR" dirty="0" err="1"/>
              <a:t>scale</a:t>
            </a:r>
            <a:r>
              <a:rPr lang="hr-HR" dirty="0"/>
              <a:t> </a:t>
            </a:r>
            <a:r>
              <a:rPr lang="hr-HR" dirty="0" err="1"/>
              <a:t>up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countries</a:t>
            </a:r>
            <a:r>
              <a:rPr lang="hr-HR" dirty="0"/>
              <a:t> </a:t>
            </a:r>
            <a:r>
              <a:rPr lang="hr-HR" dirty="0" err="1"/>
              <a:t>around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world</a:t>
            </a:r>
            <a:r>
              <a:rPr lang="hr-HR" dirty="0"/>
              <a:t>.</a:t>
            </a:r>
          </a:p>
          <a:p>
            <a:pPr lvl="0"/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extent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disability</a:t>
            </a:r>
            <a:r>
              <a:rPr lang="hr-HR" dirty="0"/>
              <a:t> </a:t>
            </a:r>
            <a:r>
              <a:rPr lang="hr-HR" dirty="0" err="1"/>
              <a:t>worldwide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studied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Global </a:t>
            </a:r>
            <a:r>
              <a:rPr lang="hr-HR" dirty="0" err="1"/>
              <a:t>Burden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Disease</a:t>
            </a:r>
            <a:r>
              <a:rPr lang="hr-HR" dirty="0"/>
              <a:t> </a:t>
            </a:r>
            <a:r>
              <a:rPr lang="hr-HR" dirty="0" err="1"/>
              <a:t>Study</a:t>
            </a:r>
            <a:r>
              <a:rPr lang="hr-HR" dirty="0"/>
              <a:t> 2013.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8158523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723900"/>
            <a:ext cx="10515600" cy="5185287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hr-HR" dirty="0"/>
              <a:t>WHO </a:t>
            </a:r>
            <a:r>
              <a:rPr lang="hr-HR" dirty="0" err="1"/>
              <a:t>made</a:t>
            </a:r>
            <a:r>
              <a:rPr lang="hr-HR" dirty="0"/>
              <a:t> </a:t>
            </a:r>
            <a:r>
              <a:rPr lang="hr-HR" dirty="0" err="1"/>
              <a:t>seven</a:t>
            </a:r>
            <a:r>
              <a:rPr lang="hr-HR" dirty="0"/>
              <a:t> </a:t>
            </a:r>
            <a:r>
              <a:rPr lang="hr-HR" dirty="0" err="1"/>
              <a:t>recommendations</a:t>
            </a:r>
            <a:r>
              <a:rPr lang="hr-HR" dirty="0"/>
              <a:t> on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:</a:t>
            </a:r>
          </a:p>
          <a:p>
            <a:pPr marL="0" lvl="0" indent="0">
              <a:buNone/>
            </a:pP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integrated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integrated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between</a:t>
            </a:r>
            <a:r>
              <a:rPr lang="hr-HR" dirty="0"/>
              <a:t> </a:t>
            </a:r>
            <a:r>
              <a:rPr lang="hr-HR" dirty="0" err="1"/>
              <a:t>primary</a:t>
            </a:r>
            <a:r>
              <a:rPr lang="hr-HR" dirty="0"/>
              <a:t>, </a:t>
            </a:r>
            <a:r>
              <a:rPr lang="hr-HR" dirty="0" err="1"/>
              <a:t>secondary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tertiary</a:t>
            </a:r>
            <a:r>
              <a:rPr lang="hr-HR" dirty="0"/>
              <a:t> </a:t>
            </a:r>
            <a:r>
              <a:rPr lang="hr-HR" dirty="0" err="1"/>
              <a:t>levels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system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a </a:t>
            </a:r>
            <a:r>
              <a:rPr lang="hr-HR" dirty="0" err="1"/>
              <a:t>multi-disciplinary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workforce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 (NOTE: </a:t>
            </a:r>
            <a:r>
              <a:rPr lang="hr-HR" dirty="0" err="1"/>
              <a:t>multi-disciplinary</a:t>
            </a:r>
            <a:r>
              <a:rPr lang="hr-HR" dirty="0"/>
              <a:t> </a:t>
            </a:r>
            <a:r>
              <a:rPr lang="hr-HR" dirty="0" err="1"/>
              <a:t>has</a:t>
            </a:r>
            <a:r>
              <a:rPr lang="hr-HR" dirty="0"/>
              <a:t> </a:t>
            </a:r>
            <a:r>
              <a:rPr lang="hr-HR" dirty="0" err="1"/>
              <a:t>been</a:t>
            </a:r>
            <a:r>
              <a:rPr lang="hr-HR" dirty="0"/>
              <a:t> </a:t>
            </a:r>
            <a:r>
              <a:rPr lang="hr-HR" dirty="0" err="1"/>
              <a:t>defined</a:t>
            </a:r>
            <a:r>
              <a:rPr lang="hr-HR" dirty="0"/>
              <a:t> </a:t>
            </a:r>
            <a:r>
              <a:rPr lang="hr-HR" dirty="0" err="1"/>
              <a:t>by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WHO, </a:t>
            </a:r>
            <a:r>
              <a:rPr lang="hr-HR" dirty="0" err="1"/>
              <a:t>while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term</a:t>
            </a:r>
            <a:r>
              <a:rPr lang="hr-HR" dirty="0"/>
              <a:t> </a:t>
            </a:r>
            <a:r>
              <a:rPr lang="hr-HR" dirty="0" err="1"/>
              <a:t>multi-professional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correct</a:t>
            </a:r>
            <a:r>
              <a:rPr lang="hr-HR" dirty="0"/>
              <a:t> one)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both</a:t>
            </a:r>
            <a:r>
              <a:rPr lang="hr-HR" dirty="0"/>
              <a:t> </a:t>
            </a:r>
            <a:r>
              <a:rPr lang="hr-HR" dirty="0" err="1"/>
              <a:t>community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hospital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available</a:t>
            </a: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hospitals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include</a:t>
            </a:r>
            <a:r>
              <a:rPr lang="hr-HR" dirty="0"/>
              <a:t> </a:t>
            </a:r>
            <a:r>
              <a:rPr lang="hr-HR" dirty="0" err="1"/>
              <a:t>specialized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units</a:t>
            </a:r>
            <a:r>
              <a:rPr lang="hr-HR" dirty="0"/>
              <a:t> for </a:t>
            </a:r>
            <a:r>
              <a:rPr lang="hr-HR" dirty="0" err="1"/>
              <a:t>inpatients</a:t>
            </a:r>
            <a:r>
              <a:rPr lang="hr-HR" dirty="0"/>
              <a:t> </a:t>
            </a:r>
            <a:r>
              <a:rPr lang="hr-HR" dirty="0" err="1"/>
              <a:t>with</a:t>
            </a:r>
            <a:r>
              <a:rPr lang="hr-HR" dirty="0"/>
              <a:t> complex </a:t>
            </a:r>
            <a:r>
              <a:rPr lang="hr-HR" dirty="0" err="1"/>
              <a:t>needs</a:t>
            </a: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financial</a:t>
            </a:r>
            <a:r>
              <a:rPr lang="hr-HR" dirty="0"/>
              <a:t> </a:t>
            </a:r>
            <a:r>
              <a:rPr lang="hr-HR" dirty="0" err="1"/>
              <a:t>resources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be</a:t>
            </a:r>
            <a:r>
              <a:rPr lang="hr-HR" dirty="0"/>
              <a:t> </a:t>
            </a:r>
            <a:r>
              <a:rPr lang="hr-HR" dirty="0" err="1"/>
              <a:t>allocated</a:t>
            </a:r>
            <a:r>
              <a:rPr lang="hr-HR" dirty="0"/>
              <a:t> to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to </a:t>
            </a:r>
            <a:r>
              <a:rPr lang="hr-HR" dirty="0" err="1"/>
              <a:t>implement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sustain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recommendations</a:t>
            </a:r>
            <a:r>
              <a:rPr lang="hr-HR" dirty="0"/>
              <a:t> on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delivery</a:t>
            </a:r>
            <a:endParaRPr lang="hr-HR" dirty="0"/>
          </a:p>
          <a:p>
            <a:pPr marL="514350" indent="-514350">
              <a:buFont typeface="+mj-lt"/>
              <a:buAutoNum type="arabicPeriod"/>
            </a:pPr>
            <a:r>
              <a:rPr lang="hr-HR" dirty="0" err="1"/>
              <a:t>where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insurance</a:t>
            </a:r>
            <a:r>
              <a:rPr lang="hr-HR" dirty="0"/>
              <a:t> </a:t>
            </a:r>
            <a:r>
              <a:rPr lang="hr-HR" dirty="0" err="1"/>
              <a:t>exists</a:t>
            </a:r>
            <a:r>
              <a:rPr lang="hr-HR" dirty="0"/>
              <a:t>, </a:t>
            </a:r>
            <a:r>
              <a:rPr lang="hr-HR" dirty="0" err="1"/>
              <a:t>or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to </a:t>
            </a:r>
            <a:r>
              <a:rPr lang="hr-HR" dirty="0" err="1"/>
              <a:t>become</a:t>
            </a:r>
            <a:r>
              <a:rPr lang="hr-HR" dirty="0"/>
              <a:t> </a:t>
            </a:r>
            <a:r>
              <a:rPr lang="hr-HR" dirty="0" err="1"/>
              <a:t>available</a:t>
            </a:r>
            <a:r>
              <a:rPr lang="hr-HR" dirty="0"/>
              <a:t>, </a:t>
            </a:r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should</a:t>
            </a:r>
            <a:r>
              <a:rPr lang="hr-HR" dirty="0"/>
              <a:t> </a:t>
            </a:r>
            <a:r>
              <a:rPr lang="hr-HR" dirty="0" err="1"/>
              <a:t>cover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0142690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838200" y="683742"/>
            <a:ext cx="10515600" cy="522544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hr-HR" dirty="0"/>
              <a:t>WHO </a:t>
            </a:r>
            <a:r>
              <a:rPr lang="hr-HR" dirty="0" err="1"/>
              <a:t>guidelines</a:t>
            </a:r>
            <a:r>
              <a:rPr lang="hr-HR" dirty="0"/>
              <a:t> on </a:t>
            </a:r>
            <a:r>
              <a:rPr lang="hr-HR" dirty="0" err="1"/>
              <a:t>health-related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are </a:t>
            </a:r>
            <a:r>
              <a:rPr lang="hr-HR" dirty="0" err="1"/>
              <a:t>under</a:t>
            </a:r>
            <a:r>
              <a:rPr lang="hr-HR" dirty="0"/>
              <a:t> development on </a:t>
            </a:r>
            <a:r>
              <a:rPr lang="hr-HR" dirty="0" err="1"/>
              <a:t>leadership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governance</a:t>
            </a:r>
            <a:r>
              <a:rPr lang="hr-HR" dirty="0"/>
              <a:t>, </a:t>
            </a:r>
            <a:r>
              <a:rPr lang="hr-HR" dirty="0" err="1"/>
              <a:t>service</a:t>
            </a:r>
            <a:r>
              <a:rPr lang="hr-HR" dirty="0"/>
              <a:t> </a:t>
            </a:r>
            <a:r>
              <a:rPr lang="hr-HR" dirty="0" err="1"/>
              <a:t>delivery</a:t>
            </a:r>
            <a:r>
              <a:rPr lang="hr-HR" dirty="0"/>
              <a:t>, </a:t>
            </a:r>
            <a:r>
              <a:rPr lang="hr-HR" dirty="0" err="1"/>
              <a:t>workforce</a:t>
            </a:r>
            <a:r>
              <a:rPr lang="hr-HR" dirty="0"/>
              <a:t>, </a:t>
            </a:r>
            <a:r>
              <a:rPr lang="hr-HR" dirty="0" err="1"/>
              <a:t>information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, </a:t>
            </a:r>
            <a:r>
              <a:rPr lang="hr-HR" dirty="0" err="1"/>
              <a:t>access</a:t>
            </a:r>
            <a:r>
              <a:rPr lang="hr-HR" dirty="0"/>
              <a:t> to </a:t>
            </a:r>
            <a:r>
              <a:rPr lang="hr-HR" dirty="0" err="1"/>
              <a:t>essential</a:t>
            </a:r>
            <a:r>
              <a:rPr lang="hr-HR" dirty="0"/>
              <a:t> </a:t>
            </a:r>
            <a:r>
              <a:rPr lang="hr-HR" dirty="0" err="1"/>
              <a:t>medicines</a:t>
            </a:r>
            <a:r>
              <a:rPr lang="hr-HR" dirty="0"/>
              <a:t>/</a:t>
            </a:r>
            <a:r>
              <a:rPr lang="hr-HR" dirty="0" err="1"/>
              <a:t>assistive</a:t>
            </a:r>
            <a:r>
              <a:rPr lang="hr-HR" dirty="0"/>
              <a:t> </a:t>
            </a:r>
            <a:r>
              <a:rPr lang="hr-HR" dirty="0" err="1"/>
              <a:t>technologies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financing</a:t>
            </a:r>
            <a:r>
              <a:rPr lang="hr-HR" dirty="0"/>
              <a:t> to provide </a:t>
            </a:r>
            <a:r>
              <a:rPr lang="hr-HR" dirty="0" err="1"/>
              <a:t>recommendations</a:t>
            </a:r>
            <a:r>
              <a:rPr lang="hr-HR" dirty="0"/>
              <a:t> </a:t>
            </a:r>
            <a:r>
              <a:rPr lang="hr-HR" dirty="0" err="1"/>
              <a:t>about</a:t>
            </a:r>
            <a:r>
              <a:rPr lang="hr-HR" dirty="0"/>
              <a:t> </a:t>
            </a:r>
            <a:r>
              <a:rPr lang="hr-HR" dirty="0" err="1"/>
              <a:t>systems-level</a:t>
            </a:r>
            <a:r>
              <a:rPr lang="hr-HR" dirty="0"/>
              <a:t>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as a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strategy</a:t>
            </a:r>
            <a:r>
              <a:rPr lang="hr-HR" dirty="0"/>
              <a:t>.</a:t>
            </a:r>
          </a:p>
          <a:p>
            <a:pPr lvl="0"/>
            <a:r>
              <a:rPr lang="hr-HR" dirty="0"/>
              <a:t>To </a:t>
            </a:r>
            <a:r>
              <a:rPr lang="hr-HR" dirty="0" err="1"/>
              <a:t>define</a:t>
            </a:r>
            <a:r>
              <a:rPr lang="hr-HR" dirty="0"/>
              <a:t> </a:t>
            </a:r>
            <a:r>
              <a:rPr lang="hr-HR" dirty="0" err="1"/>
              <a:t>uniform</a:t>
            </a:r>
            <a:r>
              <a:rPr lang="hr-HR" dirty="0"/>
              <a:t> </a:t>
            </a:r>
            <a:r>
              <a:rPr lang="hr-HR" dirty="0" err="1"/>
              <a:t>criteria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a </a:t>
            </a:r>
            <a:r>
              <a:rPr lang="hr-HR" dirty="0" err="1"/>
              <a:t>widely-accepted</a:t>
            </a:r>
            <a:r>
              <a:rPr lang="hr-HR" dirty="0"/>
              <a:t> </a:t>
            </a:r>
            <a:r>
              <a:rPr lang="hr-HR" dirty="0" err="1"/>
              <a:t>language</a:t>
            </a:r>
            <a:r>
              <a:rPr lang="hr-HR" dirty="0"/>
              <a:t> to </a:t>
            </a:r>
            <a:r>
              <a:rPr lang="hr-HR" dirty="0" err="1"/>
              <a:t>describe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classify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a </a:t>
            </a:r>
            <a:r>
              <a:rPr lang="hr-HR" dirty="0" err="1"/>
              <a:t>working</a:t>
            </a:r>
            <a:r>
              <a:rPr lang="hr-HR" dirty="0"/>
              <a:t> </a:t>
            </a:r>
            <a:r>
              <a:rPr lang="hr-HR" dirty="0" err="1"/>
              <a:t>group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ISPRM-WHO-</a:t>
            </a:r>
            <a:r>
              <a:rPr lang="hr-HR" dirty="0" err="1"/>
              <a:t>Liaison</a:t>
            </a:r>
            <a:r>
              <a:rPr lang="hr-HR" dirty="0"/>
              <a:t> </a:t>
            </a:r>
            <a:r>
              <a:rPr lang="hr-HR" dirty="0" err="1"/>
              <a:t>Committee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developing</a:t>
            </a:r>
            <a:r>
              <a:rPr lang="hr-HR" dirty="0"/>
              <a:t> a list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dimensions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categories</a:t>
            </a:r>
            <a:r>
              <a:rPr lang="hr-HR" dirty="0"/>
              <a:t> to </a:t>
            </a:r>
            <a:r>
              <a:rPr lang="hr-HR" dirty="0" err="1"/>
              <a:t>describe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organization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health-related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</a:t>
            </a:r>
            <a:r>
              <a:rPr lang="hr-HR" dirty="0" err="1"/>
              <a:t>an</a:t>
            </a:r>
            <a:r>
              <a:rPr lang="hr-HR" dirty="0"/>
              <a:t> International </a:t>
            </a:r>
            <a:r>
              <a:rPr lang="hr-HR" dirty="0" err="1"/>
              <a:t>Classification</a:t>
            </a:r>
            <a:r>
              <a:rPr lang="hr-HR" dirty="0"/>
              <a:t> System for Service </a:t>
            </a:r>
            <a:r>
              <a:rPr lang="hr-HR" dirty="0" err="1"/>
              <a:t>Organization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Health-</a:t>
            </a:r>
            <a:r>
              <a:rPr lang="hr-HR" dirty="0" err="1"/>
              <a:t>related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(ICSO-R).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recommended</a:t>
            </a:r>
            <a:r>
              <a:rPr lang="hr-HR" dirty="0"/>
              <a:t> to use </a:t>
            </a:r>
            <a:r>
              <a:rPr lang="hr-HR" dirty="0" err="1"/>
              <a:t>the</a:t>
            </a:r>
            <a:r>
              <a:rPr lang="hr-HR" dirty="0"/>
              <a:t> ICSO-R to </a:t>
            </a:r>
            <a:r>
              <a:rPr lang="hr-HR" dirty="0" err="1"/>
              <a:t>describe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compare</a:t>
            </a:r>
            <a:r>
              <a:rPr lang="hr-HR" dirty="0"/>
              <a:t> </a:t>
            </a:r>
            <a:r>
              <a:rPr lang="hr-HR" dirty="0" err="1"/>
              <a:t>existing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as </a:t>
            </a:r>
            <a:r>
              <a:rPr lang="hr-HR" dirty="0" err="1"/>
              <a:t>well</a:t>
            </a:r>
            <a:r>
              <a:rPr lang="hr-HR" dirty="0"/>
              <a:t> as model </a:t>
            </a:r>
            <a:r>
              <a:rPr lang="hr-HR" dirty="0" err="1"/>
              <a:t>services</a:t>
            </a:r>
            <a:r>
              <a:rPr lang="hr-HR" dirty="0"/>
              <a:t> for </a:t>
            </a:r>
            <a:r>
              <a:rPr lang="hr-HR" dirty="0" err="1"/>
              <a:t>benchmarking</a:t>
            </a:r>
            <a:r>
              <a:rPr lang="hr-HR" dirty="0"/>
              <a:t>, </a:t>
            </a:r>
            <a:r>
              <a:rPr lang="hr-HR" dirty="0" err="1"/>
              <a:t>implementation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 </a:t>
            </a:r>
            <a:r>
              <a:rPr lang="hr-HR" dirty="0" err="1"/>
              <a:t>into</a:t>
            </a:r>
            <a:r>
              <a:rPr lang="hr-HR" dirty="0"/>
              <a:t> </a:t>
            </a:r>
            <a:r>
              <a:rPr lang="hr-HR" dirty="0" err="1"/>
              <a:t>health</a:t>
            </a:r>
            <a:r>
              <a:rPr lang="hr-HR" dirty="0"/>
              <a:t> </a:t>
            </a:r>
            <a:r>
              <a:rPr lang="hr-HR" dirty="0" err="1"/>
              <a:t>systems</a:t>
            </a:r>
            <a:r>
              <a:rPr lang="hr-HR" dirty="0"/>
              <a:t>,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within</a:t>
            </a:r>
            <a:r>
              <a:rPr lang="hr-HR" dirty="0"/>
              <a:t> a </a:t>
            </a:r>
            <a:r>
              <a:rPr lang="hr-HR" dirty="0" err="1"/>
              <a:t>clinical</a:t>
            </a:r>
            <a:r>
              <a:rPr lang="hr-HR" dirty="0"/>
              <a:t> </a:t>
            </a:r>
            <a:r>
              <a:rPr lang="hr-HR" dirty="0" err="1"/>
              <a:t>quality</a:t>
            </a:r>
            <a:r>
              <a:rPr lang="hr-HR" dirty="0"/>
              <a:t> management </a:t>
            </a:r>
            <a:r>
              <a:rPr lang="hr-HR" dirty="0" err="1"/>
              <a:t>schedule</a:t>
            </a:r>
            <a:r>
              <a:rPr lang="hr-HR" dirty="0"/>
              <a:t>. </a:t>
            </a:r>
          </a:p>
          <a:p>
            <a:pPr lvl="0"/>
            <a:r>
              <a:rPr lang="hr-HR" dirty="0" err="1"/>
              <a:t>It</a:t>
            </a:r>
            <a:r>
              <a:rPr lang="hr-HR" dirty="0"/>
              <a:t> </a:t>
            </a:r>
            <a:r>
              <a:rPr lang="hr-HR" dirty="0" err="1"/>
              <a:t>is</a:t>
            </a:r>
            <a:r>
              <a:rPr lang="hr-HR" dirty="0"/>
              <a:t> </a:t>
            </a:r>
            <a:r>
              <a:rPr lang="hr-HR" dirty="0" err="1"/>
              <a:t>fundamental</a:t>
            </a:r>
            <a:r>
              <a:rPr lang="hr-HR" dirty="0"/>
              <a:t> to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effective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efficient</a:t>
            </a:r>
            <a:r>
              <a:rPr lang="hr-HR" dirty="0"/>
              <a:t> </a:t>
            </a:r>
            <a:r>
              <a:rPr lang="hr-HR" dirty="0" err="1"/>
              <a:t>delivery</a:t>
            </a:r>
            <a:r>
              <a:rPr lang="hr-HR" dirty="0"/>
              <a:t>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Rehabilitation</a:t>
            </a:r>
            <a:r>
              <a:rPr lang="hr-HR" dirty="0"/>
              <a:t> </a:t>
            </a:r>
            <a:r>
              <a:rPr lang="hr-HR" dirty="0" err="1"/>
              <a:t>Services</a:t>
            </a:r>
            <a:r>
              <a:rPr lang="hr-HR" dirty="0"/>
              <a:t>, </a:t>
            </a:r>
            <a:r>
              <a:rPr lang="hr-HR" dirty="0" err="1"/>
              <a:t>that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patient</a:t>
            </a:r>
            <a:r>
              <a:rPr lang="hr-HR" dirty="0"/>
              <a:t> </a:t>
            </a:r>
            <a:r>
              <a:rPr lang="hr-HR" dirty="0" err="1"/>
              <a:t>receives</a:t>
            </a:r>
            <a:r>
              <a:rPr lang="hr-HR" dirty="0"/>
              <a:t> „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care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place at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right</a:t>
            </a:r>
            <a:r>
              <a:rPr lang="hr-HR" dirty="0"/>
              <a:t> time“.</a:t>
            </a:r>
          </a:p>
          <a:p>
            <a:endParaRPr lang="hr-HR" dirty="0"/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299670911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3416</Words>
  <Application>Microsoft Office PowerPoint</Application>
  <PresentationFormat>Widescreen</PresentationFormat>
  <Paragraphs>171</Paragraphs>
  <Slides>31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TimesNewRomanPSMT</vt:lpstr>
      <vt:lpstr>Tema di Office</vt:lpstr>
      <vt:lpstr>Presentazione standard di PowerPoint</vt:lpstr>
      <vt:lpstr>Introduction</vt:lpstr>
      <vt:lpstr>Implementation of PRM in healthcare systems</vt:lpstr>
      <vt:lpstr>PRM has to take a role at all levels of the healthcare system and along the continuum of care.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Capacity building and resource allocation in PRM</vt:lpstr>
      <vt:lpstr>Presentazione standard di PowerPoint</vt:lpstr>
      <vt:lpstr>Clinical governance and competencies in PRM</vt:lpstr>
      <vt:lpstr>Clinical governance</vt:lpstr>
      <vt:lpstr>Presentazione standard di PowerPoint</vt:lpstr>
      <vt:lpstr>Different phases of the PRM process</vt:lpstr>
      <vt:lpstr>PRM in acute settings</vt:lpstr>
      <vt:lpstr>Presentazione standard di PowerPoint</vt:lpstr>
      <vt:lpstr>Presentazione standard di PowerPoint</vt:lpstr>
      <vt:lpstr>PRM in post-acute settings</vt:lpstr>
      <vt:lpstr>PRM in long-term settings</vt:lpstr>
      <vt:lpstr>Presentazione standard di PowerPoint</vt:lpstr>
      <vt:lpstr>Prevention, health maintenance and health promotion in PRM</vt:lpstr>
      <vt:lpstr>Prevention, health maintenance and health promotion related to PRM</vt:lpstr>
      <vt:lpstr> Disease prevention in PRM</vt:lpstr>
      <vt:lpstr>Health management in PRM</vt:lpstr>
      <vt:lpstr>Presentazione standard di PowerPoint</vt:lpstr>
      <vt:lpstr>Global health promotion in PRM</vt:lpstr>
      <vt:lpstr>The strategies by which PRM specialty can contribute to global health promotion:</vt:lpstr>
      <vt:lpstr>The actions by which PRM physicians contribute to global health promotion are:</vt:lpstr>
      <vt:lpstr>Ethics and PRM services</vt:lpstr>
      <vt:lpstr>For this paper, the collective authorship name of European PRM Bodies Alliance includes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Physical and Rehabilitation Medicine A primary medical specialty</dc:title>
  <dc:creator>Stefano</dc:creator>
  <cp:lastModifiedBy>Stefano</cp:lastModifiedBy>
  <cp:revision>19</cp:revision>
  <dcterms:created xsi:type="dcterms:W3CDTF">2018-08-21T19:55:07Z</dcterms:created>
  <dcterms:modified xsi:type="dcterms:W3CDTF">2018-08-23T18:42:55Z</dcterms:modified>
</cp:coreProperties>
</file>