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F38D4-0097-4C1A-B254-34D89D432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480AF1-266C-42DF-BAEE-755D9C2FC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266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A2E14-7DC0-4CE0-B953-02DFDD07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4E8A8D-9048-4E6A-9CFC-261F0EEF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32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7D585C-1136-479E-92DA-DDD896A62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9D73FF-9547-4BDF-AA25-0AB991288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2B2581-691E-48FA-9F4A-365785A1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DB68D-9EA3-4BFF-9F30-F3C97FE13E24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2DB025-D77B-48B5-A07F-D257CCA0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DF084-8AB8-46CA-B764-653FC2F1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EFD83-644E-4759-9443-7753250423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F4ACF-88CB-42FD-A8E7-28FE0340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116"/>
            <a:ext cx="10515600" cy="12285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BD5817-EFE9-4D8D-BA35-0DCCFB39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E01ED43-A818-44FC-8675-34B96B282715}"/>
              </a:ext>
            </a:extLst>
          </p:cNvPr>
          <p:cNvSpPr/>
          <p:nvPr userDrawn="1"/>
        </p:nvSpPr>
        <p:spPr>
          <a:xfrm>
            <a:off x="147484" y="0"/>
            <a:ext cx="12044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European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 PRM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Bodies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</a:rPr>
              <a:t>Alliance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. White Book on PRM in Europe.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Chapter 7. The clinical field of competence: PRM in practice. Eur J Phys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Rehabil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Med. 2018 Apr;54(2):230-260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7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04FBC-3DCE-46F9-A41E-98C3778B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996086-C3E6-4A51-A113-2C96E0FD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0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533AA-CA80-434C-A021-D65708EC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B4C77-85C2-44BB-91BB-D02143A37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F402D-36AB-4467-902E-50EB0570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758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0EAE8-94DB-464B-9D72-D535C184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F6375F-8A4E-4A6D-A135-61CF7D4F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FE1C0E-E4A7-4A34-BFAD-9C46C575A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E077FB-0F22-4317-A644-38415E1FF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CFAB31-F993-423A-85F0-223C02EFA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626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4DF3C-CD77-43E1-BA59-3BB933D6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91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34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B6E73-F4ED-4F41-86D7-A78B4C57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5CC47-E428-45C3-9393-555221B2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8C1511-F156-4E10-A038-EBDB4E134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976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22C9C-7EA6-473C-B4F2-780619BA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CB919B-22D6-4005-93EB-16DD84C87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605956-EA1A-4474-8D30-AC1454FDE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69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061244-6FAF-4A61-917C-8141707E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50918-F9B2-49C8-B730-C99A8DE09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83A341-73CF-4F01-AEE7-769E48DA093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47485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3136C95-B57D-4321-9555-2915F62888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24" y="5887347"/>
            <a:ext cx="998813" cy="10794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50C582-1B93-4853-BDB1-6EC93D5EE91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62" y="5992654"/>
            <a:ext cx="891496" cy="868831"/>
          </a:xfrm>
          <a:prstGeom prst="rect">
            <a:avLst/>
          </a:prstGeom>
        </p:spPr>
      </p:pic>
      <p:pic>
        <p:nvPicPr>
          <p:cNvPr id="10" name="Picture 4" descr="esprm_logo">
            <a:extLst>
              <a:ext uri="{FF2B5EF4-FFF2-40B4-BE49-F238E27FC236}">
                <a16:creationId xmlns:a16="http://schemas.microsoft.com/office/drawing/2014/main" id="{A4C94679-9DAC-4A68-8FB5-80AB825EC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4" y="5981700"/>
            <a:ext cx="3981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Description: letter">
            <a:extLst>
              <a:ext uri="{FF2B5EF4-FFF2-40B4-BE49-F238E27FC236}">
                <a16:creationId xmlns:a16="http://schemas.microsoft.com/office/drawing/2014/main" id="{05E7C588-485E-4D31-8220-120DFEBAAA5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" r="-2341"/>
          <a:stretch>
            <a:fillRect/>
          </a:stretch>
        </p:blipFill>
        <p:spPr bwMode="auto">
          <a:xfrm>
            <a:off x="158207" y="5981700"/>
            <a:ext cx="916190" cy="89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FD95CE-79B3-4FEF-971F-36C95901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05" y="264836"/>
            <a:ext cx="3134269" cy="4110519"/>
          </a:xfrm>
          <a:prstGeom prst="rect">
            <a:avLst/>
          </a:prstGeom>
        </p:spPr>
      </p:pic>
      <p:sp>
        <p:nvSpPr>
          <p:cNvPr id="8" name="Ottagono 7">
            <a:extLst>
              <a:ext uri="{FF2B5EF4-FFF2-40B4-BE49-F238E27FC236}">
                <a16:creationId xmlns:a16="http://schemas.microsoft.com/office/drawing/2014/main" id="{FF607082-F2DE-404E-9444-5398EA724A58}"/>
              </a:ext>
            </a:extLst>
          </p:cNvPr>
          <p:cNvSpPr/>
          <p:nvPr/>
        </p:nvSpPr>
        <p:spPr>
          <a:xfrm>
            <a:off x="10797025" y="38694"/>
            <a:ext cx="1189703" cy="1189703"/>
          </a:xfrm>
          <a:prstGeom prst="octago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>
                <a:solidFill>
                  <a:schemeClr val="bg1"/>
                </a:solidFill>
              </a:rPr>
              <a:t>7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00E29C-6069-46D9-BFA7-03CB4227A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4" y="1608432"/>
            <a:ext cx="1395295" cy="15079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327FCF4-F3CA-4DAE-B1C2-EA5D3D032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" y="3372313"/>
            <a:ext cx="1255072" cy="1223163"/>
          </a:xfrm>
          <a:prstGeom prst="rect">
            <a:avLst/>
          </a:prstGeom>
        </p:spPr>
      </p:pic>
      <p:pic>
        <p:nvPicPr>
          <p:cNvPr id="1028" name="Picture 4" descr="esprm_logo">
            <a:extLst>
              <a:ext uri="{FF2B5EF4-FFF2-40B4-BE49-F238E27FC236}">
                <a16:creationId xmlns:a16="http://schemas.microsoft.com/office/drawing/2014/main" id="{C35BFDCB-9250-4944-AFD2-071D0A7B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" y="4851421"/>
            <a:ext cx="3981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Description: letter">
            <a:extLst>
              <a:ext uri="{FF2B5EF4-FFF2-40B4-BE49-F238E27FC236}">
                <a16:creationId xmlns:a16="http://schemas.microsoft.com/office/drawing/2014/main" id="{DF41B451-0A49-4720-A82A-63D8FADF9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" r="-2341"/>
          <a:stretch>
            <a:fillRect/>
          </a:stretch>
        </p:blipFill>
        <p:spPr bwMode="auto">
          <a:xfrm>
            <a:off x="13383" y="136337"/>
            <a:ext cx="1250897" cy="1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FB4D15DC-1FE7-49DD-8309-995ECE7FDBB5}"/>
              </a:ext>
            </a:extLst>
          </p:cNvPr>
          <p:cNvSpPr txBox="1">
            <a:spLocks/>
          </p:cNvSpPr>
          <p:nvPr/>
        </p:nvSpPr>
        <p:spPr>
          <a:xfrm>
            <a:off x="6392970" y="1962307"/>
            <a:ext cx="5484397" cy="288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PRACTICE OF PHYSICAL AND REHABILITATION MEDICINE IN EUROPE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clinical field of competence: PRM in practice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B395F6-408B-4BDF-AD1E-139C05EEBCD5}"/>
              </a:ext>
            </a:extLst>
          </p:cNvPr>
          <p:cNvSpPr txBox="1"/>
          <p:nvPr/>
        </p:nvSpPr>
        <p:spPr>
          <a:xfrm>
            <a:off x="0" y="6337662"/>
            <a:ext cx="1217861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European Physical and Rehabilitation Medicine Bodies Alliance. White Book on Physical and Rehabilitation Medicine in Europe. Chapter 7. The clinical field of competence: PRM in practice. Eur J Phys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Rehabil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Med. 2018 Apr;54(2):230-260.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doi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10.23736/S1973-9087.18.05151-1</a:t>
            </a:r>
            <a:r>
              <a:rPr lang="it-IT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83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0"/>
            <a:ext cx="1246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121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8"/>
          <a:stretch>
            <a:fillRect/>
          </a:stretch>
        </p:blipFill>
        <p:spPr bwMode="auto">
          <a:xfrm>
            <a:off x="1847612" y="270395"/>
            <a:ext cx="8125063" cy="4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24050" y="5013845"/>
            <a:ext cx="655320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100" b="1" dirty="0">
                <a:latin typeface="Arial" panose="020B0604020202020204" pitchFamily="34" charset="0"/>
              </a:rPr>
              <a:t>…</a:t>
            </a:r>
            <a:r>
              <a:rPr lang="hr-HR" altLang="sr-Latn-RS" sz="1100" b="1" dirty="0" err="1">
                <a:latin typeface="Arial" panose="020B0604020202020204" pitchFamily="34" charset="0"/>
              </a:rPr>
              <a:t>etc</a:t>
            </a:r>
            <a:r>
              <a:rPr lang="hr-HR" altLang="sr-Latn-RS" sz="1100" b="1" dirty="0">
                <a:latin typeface="Arial" panose="020B0604020202020204" pitchFamily="34" charset="0"/>
              </a:rPr>
              <a:t>…</a:t>
            </a:r>
            <a:endParaRPr kumimoji="0" lang="hr-HR" altLang="sr-Latn-R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 charset="-128"/>
              </a:rPr>
              <a:t>.</a:t>
            </a:r>
            <a:endParaRPr kumimoji="0" lang="hr-HR" altLang="sr-Latn-R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 charset="-128"/>
              </a:rPr>
              <a:t>.</a:t>
            </a:r>
            <a:endParaRPr kumimoji="0" lang="hr-HR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Diagnosis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diseases</a:t>
            </a:r>
            <a:r>
              <a:rPr lang="hr-HR" sz="4000" dirty="0"/>
              <a:t> </a:t>
            </a:r>
            <a:r>
              <a:rPr lang="hr-HR" sz="4000" dirty="0" err="1"/>
              <a:t>in</a:t>
            </a:r>
            <a:r>
              <a:rPr lang="hr-HR" sz="4000" dirty="0"/>
              <a:t> PRM (</a:t>
            </a:r>
            <a:r>
              <a:rPr lang="hr-HR" sz="4000" dirty="0" err="1"/>
              <a:t>medical</a:t>
            </a:r>
            <a:r>
              <a:rPr lang="hr-HR" sz="4000" dirty="0"/>
              <a:t> </a:t>
            </a:r>
            <a:r>
              <a:rPr lang="hr-HR" sz="4000" dirty="0" err="1"/>
              <a:t>diagnosis</a:t>
            </a:r>
            <a:r>
              <a:rPr lang="hr-HR" sz="4000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84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err="1"/>
              <a:t>Diagnosis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 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take a </a:t>
            </a:r>
            <a:r>
              <a:rPr lang="hr-HR" dirty="0" err="1"/>
              <a:t>detailed</a:t>
            </a:r>
            <a:r>
              <a:rPr lang="hr-HR" dirty="0"/>
              <a:t> </a:t>
            </a:r>
            <a:r>
              <a:rPr lang="hr-HR" dirty="0" err="1"/>
              <a:t>history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condition</a:t>
            </a:r>
            <a:r>
              <a:rPr lang="hr-HR" dirty="0"/>
              <a:t>, past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, </a:t>
            </a:r>
            <a:r>
              <a:rPr lang="hr-HR" dirty="0" err="1"/>
              <a:t>review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functional</a:t>
            </a:r>
            <a:r>
              <a:rPr lang="hr-HR" dirty="0"/>
              <a:t> status (</a:t>
            </a:r>
            <a:r>
              <a:rPr lang="hr-HR" dirty="0" err="1"/>
              <a:t>mobility</a:t>
            </a:r>
            <a:r>
              <a:rPr lang="hr-HR" dirty="0"/>
              <a:t>, </a:t>
            </a:r>
            <a:r>
              <a:rPr lang="hr-HR" dirty="0" err="1"/>
              <a:t>self</a:t>
            </a:r>
            <a:r>
              <a:rPr lang="hr-HR" dirty="0"/>
              <a:t>-care </a:t>
            </a:r>
            <a:r>
              <a:rPr lang="hr-HR" dirty="0" err="1"/>
              <a:t>activities</a:t>
            </a:r>
            <a:r>
              <a:rPr lang="hr-HR" dirty="0"/>
              <a:t>, </a:t>
            </a:r>
            <a:r>
              <a:rPr lang="hr-HR" dirty="0" err="1"/>
              <a:t>cognition</a:t>
            </a:r>
            <a:r>
              <a:rPr lang="hr-HR" dirty="0"/>
              <a:t>, </a:t>
            </a:r>
            <a:r>
              <a:rPr lang="hr-HR" dirty="0" err="1"/>
              <a:t>communication</a:t>
            </a:r>
            <a:r>
              <a:rPr lang="hr-HR" dirty="0"/>
              <a:t>, </a:t>
            </a:r>
            <a:r>
              <a:rPr lang="hr-HR" dirty="0" err="1"/>
              <a:t>vocational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recreational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),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history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A </a:t>
            </a:r>
            <a:r>
              <a:rPr lang="hr-HR" dirty="0" err="1"/>
              <a:t>thorough</a:t>
            </a:r>
            <a:r>
              <a:rPr lang="hr-HR" dirty="0"/>
              <a:t> </a:t>
            </a:r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examination</a:t>
            </a:r>
            <a:r>
              <a:rPr lang="hr-HR" dirty="0"/>
              <a:t> </a:t>
            </a:r>
            <a:r>
              <a:rPr lang="hr-HR" dirty="0" err="1"/>
              <a:t>including</a:t>
            </a:r>
            <a:r>
              <a:rPr lang="hr-HR" dirty="0"/>
              <a:t> general </a:t>
            </a:r>
            <a:r>
              <a:rPr lang="hr-HR" dirty="0" err="1"/>
              <a:t>medical</a:t>
            </a:r>
            <a:r>
              <a:rPr lang="hr-HR" dirty="0"/>
              <a:t>, </a:t>
            </a:r>
            <a:r>
              <a:rPr lang="hr-HR" dirty="0" err="1"/>
              <a:t>neurological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musculoskeletal</a:t>
            </a:r>
            <a:r>
              <a:rPr lang="hr-HR" dirty="0"/>
              <a:t> </a:t>
            </a:r>
            <a:r>
              <a:rPr lang="hr-HR" dirty="0" err="1"/>
              <a:t>examination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paramount</a:t>
            </a:r>
            <a:r>
              <a:rPr lang="hr-HR" dirty="0"/>
              <a:t> </a:t>
            </a:r>
            <a:r>
              <a:rPr lang="hr-HR" dirty="0" err="1"/>
              <a:t>importance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Imaging</a:t>
            </a:r>
            <a:r>
              <a:rPr lang="hr-HR" dirty="0"/>
              <a:t> </a:t>
            </a:r>
            <a:r>
              <a:rPr lang="hr-HR" dirty="0" err="1"/>
              <a:t>techniques</a:t>
            </a:r>
            <a:r>
              <a:rPr lang="hr-HR" dirty="0"/>
              <a:t> are </a:t>
            </a:r>
            <a:r>
              <a:rPr lang="hr-HR" dirty="0" err="1"/>
              <a:t>of</a:t>
            </a:r>
            <a:r>
              <a:rPr lang="hr-HR" dirty="0"/>
              <a:t> major </a:t>
            </a:r>
            <a:r>
              <a:rPr lang="hr-HR" dirty="0" err="1"/>
              <a:t>relevance</a:t>
            </a:r>
            <a:r>
              <a:rPr lang="hr-HR" dirty="0"/>
              <a:t>: X-ray </a:t>
            </a:r>
            <a:r>
              <a:rPr lang="hr-HR" dirty="0" err="1"/>
              <a:t>imaging</a:t>
            </a:r>
            <a:r>
              <a:rPr lang="hr-HR" dirty="0"/>
              <a:t>, </a:t>
            </a:r>
            <a:r>
              <a:rPr lang="hr-HR" dirty="0" err="1"/>
              <a:t>ultrasound</a:t>
            </a:r>
            <a:r>
              <a:rPr lang="hr-HR" dirty="0"/>
              <a:t>, </a:t>
            </a:r>
            <a:r>
              <a:rPr lang="hr-HR" dirty="0" err="1"/>
              <a:t>Computerized</a:t>
            </a:r>
            <a:r>
              <a:rPr lang="hr-HR" dirty="0"/>
              <a:t> </a:t>
            </a:r>
            <a:r>
              <a:rPr lang="hr-HR" dirty="0" err="1"/>
              <a:t>tomography</a:t>
            </a:r>
            <a:r>
              <a:rPr lang="hr-HR" dirty="0"/>
              <a:t> (CT), </a:t>
            </a:r>
            <a:r>
              <a:rPr lang="hr-HR" dirty="0" err="1"/>
              <a:t>Magnetic</a:t>
            </a:r>
            <a:r>
              <a:rPr lang="hr-HR" dirty="0"/>
              <a:t> </a:t>
            </a:r>
            <a:r>
              <a:rPr lang="hr-HR" dirty="0" err="1"/>
              <a:t>resonance</a:t>
            </a:r>
            <a:r>
              <a:rPr lang="hr-HR" dirty="0"/>
              <a:t> </a:t>
            </a:r>
            <a:r>
              <a:rPr lang="hr-HR" dirty="0" err="1"/>
              <a:t>imaging</a:t>
            </a:r>
            <a:r>
              <a:rPr lang="hr-HR" dirty="0"/>
              <a:t> (MRI), </a:t>
            </a:r>
            <a:r>
              <a:rPr lang="hr-HR" dirty="0" err="1"/>
              <a:t>electrodiagnostic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urodynamic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… </a:t>
            </a:r>
            <a:r>
              <a:rPr lang="hr-HR" dirty="0" err="1"/>
              <a:t>laboratory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…</a:t>
            </a:r>
          </a:p>
          <a:p>
            <a:pPr lvl="0"/>
            <a:r>
              <a:rPr lang="hr-HR" dirty="0"/>
              <a:t>Technologies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muscle</a:t>
            </a:r>
            <a:r>
              <a:rPr lang="hr-HR" dirty="0"/>
              <a:t> </a:t>
            </a:r>
            <a:r>
              <a:rPr lang="hr-HR" dirty="0" err="1"/>
              <a:t>strength</a:t>
            </a:r>
            <a:r>
              <a:rPr lang="hr-HR" dirty="0"/>
              <a:t> (</a:t>
            </a:r>
            <a:r>
              <a:rPr lang="hr-HR" dirty="0" err="1"/>
              <a:t>power</a:t>
            </a:r>
            <a:r>
              <a:rPr lang="hr-HR" dirty="0"/>
              <a:t>, </a:t>
            </a:r>
            <a:r>
              <a:rPr lang="hr-HR" dirty="0" err="1"/>
              <a:t>work</a:t>
            </a:r>
            <a:r>
              <a:rPr lang="hr-HR" dirty="0"/>
              <a:t>), </a:t>
            </a:r>
            <a:r>
              <a:rPr lang="hr-HR" dirty="0" err="1"/>
              <a:t>range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motion</a:t>
            </a:r>
            <a:r>
              <a:rPr lang="hr-HR" dirty="0"/>
              <a:t>, </a:t>
            </a:r>
            <a:r>
              <a:rPr lang="hr-HR" dirty="0" err="1"/>
              <a:t>kinetic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kinematic</a:t>
            </a:r>
            <a:r>
              <a:rPr lang="hr-HR" dirty="0"/>
              <a:t> </a:t>
            </a:r>
            <a:r>
              <a:rPr lang="hr-HR" dirty="0" err="1"/>
              <a:t>analysis</a:t>
            </a:r>
            <a:r>
              <a:rPr lang="hr-HR" dirty="0"/>
              <a:t>, </a:t>
            </a:r>
            <a:r>
              <a:rPr lang="hr-HR" dirty="0" err="1"/>
              <a:t>equilibrium</a:t>
            </a:r>
            <a:r>
              <a:rPr lang="hr-HR" dirty="0"/>
              <a:t> </a:t>
            </a:r>
            <a:r>
              <a:rPr lang="hr-HR" dirty="0" err="1"/>
              <a:t>capacity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muscular</a:t>
            </a:r>
            <a:r>
              <a:rPr lang="hr-HR" dirty="0"/>
              <a:t> </a:t>
            </a:r>
            <a:r>
              <a:rPr lang="hr-HR" dirty="0" err="1"/>
              <a:t>electrical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…</a:t>
            </a:r>
          </a:p>
          <a:p>
            <a:pPr lvl="0"/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functionality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830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Multidimensional</a:t>
            </a:r>
            <a:r>
              <a:rPr lang="hr-HR" sz="4000" dirty="0"/>
              <a:t> </a:t>
            </a:r>
            <a:r>
              <a:rPr lang="hr-HR" sz="4000" dirty="0" err="1"/>
              <a:t>assessment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functioning</a:t>
            </a:r>
            <a:r>
              <a:rPr lang="hr-HR" sz="4000" dirty="0"/>
              <a:t> (</a:t>
            </a:r>
            <a:r>
              <a:rPr lang="hr-HR" sz="4000" dirty="0" err="1"/>
              <a:t>functional</a:t>
            </a:r>
            <a:r>
              <a:rPr lang="hr-HR" sz="4000" dirty="0"/>
              <a:t> </a:t>
            </a:r>
            <a:r>
              <a:rPr lang="hr-HR" sz="4000" dirty="0" err="1"/>
              <a:t>assessment</a:t>
            </a:r>
            <a:r>
              <a:rPr lang="hr-HR" sz="4000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54659"/>
            <a:ext cx="10515600" cy="41545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r-HR" dirty="0"/>
              <a:t>In </a:t>
            </a:r>
            <a:r>
              <a:rPr lang="hr-HR" dirty="0" err="1"/>
              <a:t>addition</a:t>
            </a:r>
            <a:r>
              <a:rPr lang="hr-HR" dirty="0"/>
              <a:t> to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,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prerequisite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physician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Body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 </a:t>
            </a:r>
            <a:r>
              <a:rPr lang="hr-HR" dirty="0" err="1"/>
              <a:t>requiring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most </a:t>
            </a:r>
            <a:r>
              <a:rPr lang="hr-HR" dirty="0" err="1"/>
              <a:t>musculoskeletal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are </a:t>
            </a:r>
            <a:r>
              <a:rPr lang="hr-HR" dirty="0" err="1"/>
              <a:t>pain</a:t>
            </a:r>
            <a:r>
              <a:rPr lang="hr-HR" dirty="0"/>
              <a:t>, </a:t>
            </a:r>
            <a:r>
              <a:rPr lang="hr-HR" dirty="0" err="1"/>
              <a:t>mobility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joints</a:t>
            </a:r>
            <a:r>
              <a:rPr lang="hr-HR" dirty="0"/>
              <a:t>, </a:t>
            </a:r>
            <a:r>
              <a:rPr lang="hr-HR" dirty="0" err="1"/>
              <a:t>stability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joints</a:t>
            </a:r>
            <a:r>
              <a:rPr lang="hr-HR" dirty="0"/>
              <a:t>, </a:t>
            </a:r>
            <a:r>
              <a:rPr lang="hr-HR" dirty="0" err="1"/>
              <a:t>muscle</a:t>
            </a:r>
            <a:r>
              <a:rPr lang="hr-HR" dirty="0"/>
              <a:t> </a:t>
            </a:r>
            <a:r>
              <a:rPr lang="hr-HR" dirty="0" err="1"/>
              <a:t>power</a:t>
            </a:r>
            <a:r>
              <a:rPr lang="hr-HR" dirty="0"/>
              <a:t>, </a:t>
            </a:r>
            <a:r>
              <a:rPr lang="hr-HR" dirty="0" err="1"/>
              <a:t>muscle</a:t>
            </a:r>
            <a:r>
              <a:rPr lang="hr-HR" dirty="0"/>
              <a:t> tone, </a:t>
            </a:r>
            <a:r>
              <a:rPr lang="hr-HR" dirty="0" err="1"/>
              <a:t>muscle</a:t>
            </a:r>
            <a:r>
              <a:rPr lang="hr-HR" dirty="0"/>
              <a:t> </a:t>
            </a:r>
            <a:r>
              <a:rPr lang="hr-HR" dirty="0" err="1"/>
              <a:t>endurance</a:t>
            </a:r>
            <a:r>
              <a:rPr lang="hr-HR" dirty="0"/>
              <a:t>, </a:t>
            </a:r>
            <a:r>
              <a:rPr lang="hr-HR" dirty="0" err="1"/>
              <a:t>energy</a:t>
            </a:r>
            <a:r>
              <a:rPr lang="hr-HR" dirty="0"/>
              <a:t>, </a:t>
            </a:r>
            <a:r>
              <a:rPr lang="hr-HR" dirty="0" err="1"/>
              <a:t>sleep</a:t>
            </a:r>
            <a:r>
              <a:rPr lang="hr-HR" dirty="0"/>
              <a:t>, </a:t>
            </a:r>
            <a:r>
              <a:rPr lang="hr-HR" dirty="0" err="1"/>
              <a:t>emotional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, </a:t>
            </a:r>
            <a:r>
              <a:rPr lang="hr-HR" dirty="0" err="1"/>
              <a:t>exercise</a:t>
            </a:r>
            <a:r>
              <a:rPr lang="hr-HR" dirty="0"/>
              <a:t> </a:t>
            </a:r>
            <a:r>
              <a:rPr lang="hr-HR" dirty="0" err="1"/>
              <a:t>tolerance</a:t>
            </a:r>
            <a:r>
              <a:rPr lang="hr-HR" dirty="0"/>
              <a:t>, </a:t>
            </a:r>
            <a:r>
              <a:rPr lang="hr-HR" dirty="0" err="1"/>
              <a:t>gait</a:t>
            </a:r>
            <a:r>
              <a:rPr lang="hr-HR" dirty="0"/>
              <a:t> </a:t>
            </a:r>
            <a:r>
              <a:rPr lang="hr-HR" dirty="0" err="1"/>
              <a:t>pattern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sexual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Body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neurological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</a:t>
            </a:r>
            <a:r>
              <a:rPr lang="hr-HR" dirty="0" err="1"/>
              <a:t>should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include</a:t>
            </a:r>
            <a:r>
              <a:rPr lang="hr-HR" dirty="0"/>
              <a:t> </a:t>
            </a:r>
            <a:r>
              <a:rPr lang="hr-HR" dirty="0" err="1"/>
              <a:t>cognitive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, </a:t>
            </a:r>
            <a:r>
              <a:rPr lang="hr-HR" dirty="0" err="1"/>
              <a:t>sensory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, </a:t>
            </a:r>
            <a:r>
              <a:rPr lang="hr-HR" dirty="0" err="1"/>
              <a:t>voice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speech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, </a:t>
            </a:r>
            <a:r>
              <a:rPr lang="hr-HR" dirty="0" err="1"/>
              <a:t>control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voluntary</a:t>
            </a:r>
            <a:r>
              <a:rPr lang="hr-HR" dirty="0"/>
              <a:t> </a:t>
            </a:r>
            <a:r>
              <a:rPr lang="hr-HR" dirty="0" err="1"/>
              <a:t>movement</a:t>
            </a:r>
            <a:r>
              <a:rPr lang="hr-HR" dirty="0"/>
              <a:t>, </a:t>
            </a:r>
            <a:r>
              <a:rPr lang="hr-HR" dirty="0" err="1"/>
              <a:t>defecation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urination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Joint</a:t>
            </a:r>
            <a:r>
              <a:rPr lang="hr-HR" dirty="0"/>
              <a:t> </a:t>
            </a:r>
            <a:r>
              <a:rPr lang="hr-HR" dirty="0" err="1"/>
              <a:t>deformities</a:t>
            </a:r>
            <a:r>
              <a:rPr lang="hr-HR" dirty="0"/>
              <a:t>, </a:t>
            </a:r>
            <a:r>
              <a:rPr lang="hr-HR" dirty="0" err="1"/>
              <a:t>muscle</a:t>
            </a:r>
            <a:r>
              <a:rPr lang="hr-HR" dirty="0"/>
              <a:t> </a:t>
            </a:r>
            <a:r>
              <a:rPr lang="hr-HR" dirty="0" err="1"/>
              <a:t>atrophy</a:t>
            </a:r>
            <a:r>
              <a:rPr lang="hr-HR" dirty="0"/>
              <a:t>, </a:t>
            </a:r>
            <a:r>
              <a:rPr lang="hr-HR" dirty="0" err="1"/>
              <a:t>structural</a:t>
            </a:r>
            <a:r>
              <a:rPr lang="hr-HR" dirty="0"/>
              <a:t> </a:t>
            </a:r>
            <a:r>
              <a:rPr lang="hr-HR" dirty="0" err="1"/>
              <a:t>impairments</a:t>
            </a:r>
            <a:r>
              <a:rPr lang="hr-HR" dirty="0"/>
              <a:t> are </a:t>
            </a:r>
            <a:r>
              <a:rPr lang="hr-HR" dirty="0" err="1"/>
              <a:t>impairments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body</a:t>
            </a:r>
            <a:r>
              <a:rPr lang="hr-HR" dirty="0"/>
              <a:t> </a:t>
            </a:r>
            <a:r>
              <a:rPr lang="hr-HR" dirty="0" err="1"/>
              <a:t>structures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Assessments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performance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as </a:t>
            </a:r>
            <a:r>
              <a:rPr lang="hr-HR" dirty="0" err="1"/>
              <a:t>gait</a:t>
            </a:r>
            <a:r>
              <a:rPr lang="hr-HR" dirty="0"/>
              <a:t> </a:t>
            </a:r>
            <a:r>
              <a:rPr lang="hr-HR" dirty="0" err="1"/>
              <a:t>analysis</a:t>
            </a:r>
            <a:r>
              <a:rPr lang="hr-HR" dirty="0"/>
              <a:t>, </a:t>
            </a:r>
            <a:r>
              <a:rPr lang="hr-HR" dirty="0" err="1"/>
              <a:t>dynamometric</a:t>
            </a:r>
            <a:r>
              <a:rPr lang="hr-HR" dirty="0"/>
              <a:t> </a:t>
            </a:r>
            <a:r>
              <a:rPr lang="hr-HR" dirty="0" err="1"/>
              <a:t>muscle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movement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certain</a:t>
            </a:r>
            <a:r>
              <a:rPr lang="hr-HR" dirty="0"/>
              <a:t> </a:t>
            </a:r>
            <a:r>
              <a:rPr lang="hr-HR" dirty="0" err="1"/>
              <a:t>conditions,specialized</a:t>
            </a:r>
            <a:r>
              <a:rPr lang="hr-HR" dirty="0"/>
              <a:t> </a:t>
            </a:r>
            <a:r>
              <a:rPr lang="hr-HR" dirty="0" err="1"/>
              <a:t>diagnostic</a:t>
            </a:r>
            <a:r>
              <a:rPr lang="hr-HR" dirty="0"/>
              <a:t> </a:t>
            </a:r>
            <a:r>
              <a:rPr lang="hr-HR" dirty="0" err="1"/>
              <a:t>measures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required</a:t>
            </a:r>
            <a:r>
              <a:rPr lang="hr-HR" dirty="0"/>
              <a:t> </a:t>
            </a:r>
            <a:r>
              <a:rPr lang="hr-HR" i="1" dirty="0" err="1"/>
              <a:t>e.g</a:t>
            </a:r>
            <a:r>
              <a:rPr lang="hr-HR" i="1" dirty="0"/>
              <a:t>. </a:t>
            </a:r>
            <a:r>
              <a:rPr lang="hr-HR" dirty="0" err="1"/>
              <a:t>dysphagia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, </a:t>
            </a:r>
            <a:r>
              <a:rPr lang="hr-HR" dirty="0" err="1"/>
              <a:t>electro-diagnostic</a:t>
            </a:r>
            <a:r>
              <a:rPr lang="hr-HR" dirty="0"/>
              <a:t> </a:t>
            </a:r>
            <a:r>
              <a:rPr lang="hr-HR" dirty="0" err="1"/>
              <a:t>tests</a:t>
            </a:r>
            <a:r>
              <a:rPr lang="hr-HR" dirty="0"/>
              <a:t>, </a:t>
            </a:r>
            <a:r>
              <a:rPr lang="hr-HR" dirty="0" err="1"/>
              <a:t>urodynamic</a:t>
            </a:r>
            <a:r>
              <a:rPr lang="hr-HR" dirty="0"/>
              <a:t> </a:t>
            </a:r>
            <a:r>
              <a:rPr lang="hr-HR" dirty="0" err="1"/>
              <a:t>measurements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cognitive</a:t>
            </a:r>
            <a:r>
              <a:rPr lang="hr-HR" dirty="0"/>
              <a:t> </a:t>
            </a:r>
            <a:r>
              <a:rPr lang="hr-HR" dirty="0" err="1"/>
              <a:t>function</a:t>
            </a:r>
            <a:r>
              <a:rPr lang="hr-HR" dirty="0"/>
              <a:t> </a:t>
            </a:r>
            <a:r>
              <a:rPr lang="hr-HR" dirty="0" err="1"/>
              <a:t>tests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51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4756662"/>
          </a:xfrm>
        </p:spPr>
        <p:txBody>
          <a:bodyPr>
            <a:normAutofit fontScale="925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term</a:t>
            </a:r>
            <a:r>
              <a:rPr lang="hr-HR" dirty="0"/>
              <a:t> „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“ </a:t>
            </a:r>
            <a:r>
              <a:rPr lang="hr-HR" dirty="0" err="1"/>
              <a:t>used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literature </a:t>
            </a:r>
            <a:r>
              <a:rPr lang="hr-HR" dirty="0" err="1"/>
              <a:t>corresponds</a:t>
            </a:r>
            <a:r>
              <a:rPr lang="hr-HR" dirty="0"/>
              <a:t> to </a:t>
            </a:r>
            <a:r>
              <a:rPr lang="hr-HR" dirty="0" err="1"/>
              <a:t>assessing</a:t>
            </a:r>
            <a:r>
              <a:rPr lang="hr-HR" dirty="0"/>
              <a:t> „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“.</a:t>
            </a:r>
          </a:p>
          <a:p>
            <a:pPr lvl="0"/>
            <a:r>
              <a:rPr lang="hr-HR" dirty="0" err="1"/>
              <a:t>Assessments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performance</a:t>
            </a:r>
            <a:r>
              <a:rPr lang="hr-HR" dirty="0"/>
              <a:t> (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doing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environment</a:t>
            </a:r>
            <a:r>
              <a:rPr lang="hr-HR" dirty="0"/>
              <a:t>), </a:t>
            </a:r>
            <a:r>
              <a:rPr lang="hr-HR" dirty="0" err="1"/>
              <a:t>or</a:t>
            </a:r>
            <a:r>
              <a:rPr lang="hr-HR" dirty="0"/>
              <a:t> on </a:t>
            </a:r>
            <a:r>
              <a:rPr lang="hr-HR" dirty="0" err="1"/>
              <a:t>capacity</a:t>
            </a:r>
            <a:r>
              <a:rPr lang="hr-HR" dirty="0"/>
              <a:t> (</a:t>
            </a:r>
            <a:r>
              <a:rPr lang="hr-HR" dirty="0" err="1"/>
              <a:t>ability</a:t>
            </a:r>
            <a:r>
              <a:rPr lang="hr-HR" dirty="0"/>
              <a:t> to </a:t>
            </a:r>
            <a:r>
              <a:rPr lang="hr-HR" dirty="0" err="1"/>
              <a:t>execute</a:t>
            </a:r>
            <a:r>
              <a:rPr lang="hr-HR" dirty="0"/>
              <a:t> a </a:t>
            </a:r>
            <a:r>
              <a:rPr lang="hr-HR" dirty="0" err="1"/>
              <a:t>task</a:t>
            </a:r>
            <a:r>
              <a:rPr lang="hr-HR" dirty="0"/>
              <a:t>).</a:t>
            </a:r>
          </a:p>
          <a:p>
            <a:pPr lvl="0"/>
            <a:r>
              <a:rPr lang="hr-HR" dirty="0" err="1"/>
              <a:t>Environmental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personal </a:t>
            </a:r>
            <a:r>
              <a:rPr lang="hr-HR" dirty="0" err="1"/>
              <a:t>factors</a:t>
            </a:r>
            <a:r>
              <a:rPr lang="hr-HR" dirty="0"/>
              <a:t> (</a:t>
            </a:r>
            <a:r>
              <a:rPr lang="hr-HR" dirty="0" err="1"/>
              <a:t>such</a:t>
            </a:r>
            <a:r>
              <a:rPr lang="hr-HR" dirty="0"/>
              <a:t> as </a:t>
            </a:r>
            <a:r>
              <a:rPr lang="hr-HR" dirty="0" err="1"/>
              <a:t>motivation</a:t>
            </a:r>
            <a:r>
              <a:rPr lang="hr-HR" dirty="0"/>
              <a:t>)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great</a:t>
            </a:r>
            <a:r>
              <a:rPr lang="hr-HR" dirty="0"/>
              <a:t> </a:t>
            </a:r>
            <a:r>
              <a:rPr lang="hr-HR" dirty="0" err="1"/>
              <a:t>impact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performance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should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assessed</a:t>
            </a:r>
            <a:r>
              <a:rPr lang="hr-HR" dirty="0"/>
              <a:t> </a:t>
            </a:r>
            <a:r>
              <a:rPr lang="hr-HR" dirty="0" err="1"/>
              <a:t>either</a:t>
            </a:r>
            <a:r>
              <a:rPr lang="hr-HR" dirty="0"/>
              <a:t> as a </a:t>
            </a:r>
            <a:r>
              <a:rPr lang="hr-HR" dirty="0" err="1"/>
              <a:t>barrier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facilitator.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WHO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pursuing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integration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ICD </a:t>
            </a:r>
            <a:r>
              <a:rPr lang="hr-HR" dirty="0" err="1"/>
              <a:t>and</a:t>
            </a:r>
            <a:r>
              <a:rPr lang="hr-HR" dirty="0"/>
              <a:t> ICF </a:t>
            </a:r>
            <a:r>
              <a:rPr lang="hr-HR" dirty="0" err="1"/>
              <a:t>during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ICD </a:t>
            </a:r>
            <a:r>
              <a:rPr lang="hr-HR" dirty="0" err="1"/>
              <a:t>revision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(ICD-11);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make </a:t>
            </a:r>
            <a:r>
              <a:rPr lang="hr-HR" dirty="0" err="1"/>
              <a:t>holistic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available</a:t>
            </a:r>
            <a:r>
              <a:rPr lang="hr-HR" dirty="0"/>
              <a:t> </a:t>
            </a:r>
            <a:r>
              <a:rPr lang="hr-HR" dirty="0" err="1"/>
              <a:t>regarding</a:t>
            </a:r>
            <a:r>
              <a:rPr lang="hr-HR" dirty="0"/>
              <a:t> a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impact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(</a:t>
            </a:r>
            <a:r>
              <a:rPr lang="hr-HR" i="1" dirty="0" err="1"/>
              <a:t>i.e</a:t>
            </a:r>
            <a:r>
              <a:rPr lang="hr-HR" i="1" dirty="0"/>
              <a:t>.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) at </a:t>
            </a:r>
            <a:r>
              <a:rPr lang="hr-HR" dirty="0" err="1"/>
              <a:t>the</a:t>
            </a:r>
            <a:r>
              <a:rPr lang="hr-HR" dirty="0"/>
              <a:t> same time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framework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244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90524" y="168442"/>
            <a:ext cx="10064917" cy="582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TimesNewRomanPSMT-SC750"/>
                <a:ea typeface="Calibri" panose="020F0502020204030204" pitchFamily="34" charset="0"/>
                <a:cs typeface="TimesNewRomanPSMT-SC750"/>
              </a:rPr>
              <a:t>Table III.—_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Diagnostic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Tools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and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Assessments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in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Physical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and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Rehabilitation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Medicine: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activities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,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participation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and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contextual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 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factors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.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Special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clinical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technical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activities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participation</a:t>
            </a:r>
            <a:endParaRPr lang="hr-HR" sz="1200" dirty="0">
              <a:latin typeface="TimesNewRomanPSMT"/>
              <a:ea typeface="Calibri" panose="020F0502020204030204" pitchFamily="34" charset="0"/>
              <a:cs typeface="TimesNewRomanPSM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Dexterity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Nine Hole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Peg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Box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&amp;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Block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Jebsen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-Taylor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function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arm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use: Motor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Log, ABILHAND,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Research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Arm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Cochin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The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Disabilities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the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Arm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Shoulder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(DASH)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Score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other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Balance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Berg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Balance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Timed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“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Up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Go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Test”,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Functional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Reach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Balance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Subscale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the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Fugl-Meyer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Postural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for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Stroke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static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dynamic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posturography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wearable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inertial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sensors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other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performance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Mobility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Functional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Ambulation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Category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10-Meter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Walking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Test, 6-MinuteWalking Test,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Rivermead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Mobility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Index,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others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Activities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daily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living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Health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Questionnaire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Barthel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Index,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Functional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Independence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Measure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(FIM™)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Instrumental/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extended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activities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daily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living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Frenchay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Activities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Index,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Rivermead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ADL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others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.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Activities</a:t>
            </a:r>
            <a:r>
              <a:rPr lang="hr-HR" sz="1200" b="1" dirty="0">
                <a:latin typeface="TimesNewRomanPSMT"/>
                <a:ea typeface="Calibri" panose="020F0502020204030204" pitchFamily="34" charset="0"/>
                <a:cs typeface="TimesNewRomanPSMT"/>
              </a:rPr>
              <a:t> &amp;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participation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World Health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Organization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Disability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Schedule II (WHODAS II),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Modified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Rankin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London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Handicap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Impact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on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Participation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Autonomy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Questionnaire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Participation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Profile,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Participation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Keele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Participation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LIFE-H,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EuroQol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5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other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self-report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Telemonitoring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systems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for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rehabilitation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Electromyographic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devices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Diagnostic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ultrasounds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devices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Work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work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productive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activities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(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including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functional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capacity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evaluation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job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site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analysis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),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self-report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questionnaires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(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e.g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.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Work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Limitations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Questionnaire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World Health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Organization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Health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Work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Performance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Questionnaire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Workplace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Activity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Limitations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Scale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...)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Driving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Assessment</a:t>
            </a:r>
            <a:r>
              <a:rPr lang="hr-HR" sz="1200" b="1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b="1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contextual</a:t>
            </a:r>
            <a:r>
              <a:rPr lang="hr-HR" sz="1200" b="1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factors</a:t>
            </a:r>
            <a:r>
              <a:rPr lang="hr-HR" sz="1200" b="1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b="1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b="1" dirty="0" err="1">
                <a:latin typeface="TimesNewRomanPSMT"/>
                <a:ea typeface="Calibri" panose="020F0502020204030204" pitchFamily="34" charset="0"/>
                <a:cs typeface="TimesNewRomanPSMT"/>
              </a:rPr>
              <a:t>needs</a:t>
            </a:r>
            <a:endParaRPr lang="hr-H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Relevant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environmental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factors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Products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technology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for personal use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daily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living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indoor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/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outdoor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mobility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transportation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;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natural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physical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environment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;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support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from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family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friends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caregivers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community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health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professionals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employer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etc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.;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attitudes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of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individuals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society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services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systems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policies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Personal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factors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: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lifestyle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habits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education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race/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ethnicity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life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events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or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social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background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care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needs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Equipment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needs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personal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transportation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(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e.g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.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wheelchairs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Environmental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adaptation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needs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(</a:t>
            </a:r>
            <a:r>
              <a:rPr lang="hr-HR" sz="1200" i="1" dirty="0" err="1">
                <a:latin typeface="TimesNewRomanPS-ItalicMT"/>
                <a:ea typeface="Calibri" panose="020F0502020204030204" pitchFamily="34" charset="0"/>
                <a:cs typeface="TimesNewRomanPS-ItalicMT"/>
              </a:rPr>
              <a:t>e.g</a:t>
            </a:r>
            <a:r>
              <a:rPr lang="hr-HR" sz="1200" i="1" dirty="0">
                <a:latin typeface="TimesNewRomanPS-ItalicMT"/>
                <a:ea typeface="Calibri" panose="020F0502020204030204" pitchFamily="34" charset="0"/>
                <a:cs typeface="TimesNewRomanPS-ItalicMT"/>
              </a:rPr>
              <a:t>.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accommodation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latin typeface="LucidaGrande"/>
                <a:ea typeface="Calibri" panose="020F0502020204030204" pitchFamily="34" charset="0"/>
                <a:cs typeface="LucidaGrande"/>
              </a:rPr>
              <a:t>• 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Access to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information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technology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,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health</a:t>
            </a:r>
            <a:r>
              <a:rPr lang="hr-HR" sz="1200" dirty="0"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hr-HR" sz="1200" dirty="0" err="1">
                <a:latin typeface="TimesNewRomanPSMT"/>
                <a:ea typeface="Calibri" panose="020F0502020204030204" pitchFamily="34" charset="0"/>
                <a:cs typeface="TimesNewRomanPSMT"/>
              </a:rPr>
              <a:t>literacy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8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Interventions</a:t>
            </a:r>
            <a:r>
              <a:rPr lang="hr-HR" sz="4000" dirty="0"/>
              <a:t> </a:t>
            </a:r>
            <a:r>
              <a:rPr lang="hr-HR" sz="4000" dirty="0" err="1"/>
              <a:t>in</a:t>
            </a:r>
            <a:r>
              <a:rPr lang="hr-HR" sz="4000" dirty="0"/>
              <a:t> PRM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PRM </a:t>
            </a:r>
            <a:r>
              <a:rPr lang="hr-HR" dirty="0" err="1"/>
              <a:t>uses</a:t>
            </a:r>
            <a:r>
              <a:rPr lang="hr-HR" dirty="0"/>
              <a:t> a wide </a:t>
            </a:r>
            <a:r>
              <a:rPr lang="hr-HR" dirty="0" err="1"/>
              <a:t>range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biomedical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technological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r>
              <a:rPr lang="hr-HR" dirty="0"/>
              <a:t> (</a:t>
            </a:r>
            <a:r>
              <a:rPr lang="hr-HR" i="1" dirty="0" err="1"/>
              <a:t>e.g</a:t>
            </a:r>
            <a:r>
              <a:rPr lang="hr-HR" i="1" dirty="0"/>
              <a:t>. </a:t>
            </a:r>
            <a:r>
              <a:rPr lang="hr-HR" dirty="0" err="1"/>
              <a:t>medication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practical</a:t>
            </a:r>
            <a:r>
              <a:rPr lang="hr-HR" dirty="0"/>
              <a:t> </a:t>
            </a:r>
            <a:r>
              <a:rPr lang="hr-HR" dirty="0" err="1"/>
              <a:t>procedures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physical</a:t>
            </a:r>
            <a:r>
              <a:rPr lang="hr-HR" dirty="0"/>
              <a:t> </a:t>
            </a:r>
            <a:r>
              <a:rPr lang="hr-HR" dirty="0" err="1"/>
              <a:t>treatments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physiotherapy</a:t>
            </a:r>
            <a:endParaRPr lang="hr-HR" dirty="0"/>
          </a:p>
          <a:p>
            <a:pPr lvl="1"/>
            <a:r>
              <a:rPr lang="hr-HR" dirty="0" err="1"/>
              <a:t>occupational</a:t>
            </a:r>
            <a:r>
              <a:rPr lang="hr-HR" dirty="0"/>
              <a:t> therapy</a:t>
            </a:r>
          </a:p>
          <a:p>
            <a:pPr lvl="1"/>
            <a:r>
              <a:rPr lang="hr-HR" dirty="0" err="1"/>
              <a:t>speech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therapy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dysphagia</a:t>
            </a:r>
            <a:r>
              <a:rPr lang="hr-HR" dirty="0"/>
              <a:t> management</a:t>
            </a:r>
          </a:p>
          <a:p>
            <a:pPr lvl="1"/>
            <a:r>
              <a:rPr lang="hr-HR" dirty="0" err="1"/>
              <a:t>neuropsychological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r>
              <a:rPr lang="hr-HR" dirty="0"/>
              <a:t>, </a:t>
            </a:r>
            <a:r>
              <a:rPr lang="hr-HR" dirty="0" err="1"/>
              <a:t>psychological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endParaRPr lang="hr-HR" dirty="0"/>
          </a:p>
          <a:p>
            <a:pPr lvl="1"/>
            <a:r>
              <a:rPr lang="hr-HR" dirty="0" err="1"/>
              <a:t>nutritional</a:t>
            </a:r>
            <a:r>
              <a:rPr lang="hr-HR" dirty="0"/>
              <a:t> therapy</a:t>
            </a:r>
          </a:p>
          <a:p>
            <a:pPr lvl="1"/>
            <a:r>
              <a:rPr lang="hr-HR" dirty="0" err="1"/>
              <a:t>assistive</a:t>
            </a:r>
            <a:r>
              <a:rPr lang="hr-HR" dirty="0"/>
              <a:t> </a:t>
            </a:r>
            <a:r>
              <a:rPr lang="hr-HR" dirty="0" err="1"/>
              <a:t>technology</a:t>
            </a:r>
            <a:r>
              <a:rPr lang="hr-HR" dirty="0"/>
              <a:t>, </a:t>
            </a:r>
            <a:r>
              <a:rPr lang="hr-HR" dirty="0" err="1"/>
              <a:t>prosthetics</a:t>
            </a:r>
            <a:r>
              <a:rPr lang="hr-HR" dirty="0"/>
              <a:t>, </a:t>
            </a:r>
            <a:r>
              <a:rPr lang="hr-HR" dirty="0" err="1"/>
              <a:t>orthotics</a:t>
            </a:r>
            <a:r>
              <a:rPr lang="hr-HR" dirty="0"/>
              <a:t>, </a:t>
            </a:r>
            <a:r>
              <a:rPr lang="hr-HR" dirty="0" err="1"/>
              <a:t>technical</a:t>
            </a:r>
            <a:r>
              <a:rPr lang="hr-HR" dirty="0"/>
              <a:t> </a:t>
            </a:r>
            <a:r>
              <a:rPr lang="hr-HR" dirty="0" err="1"/>
              <a:t>supports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aids</a:t>
            </a:r>
            <a:endParaRPr lang="hr-HR" dirty="0"/>
          </a:p>
          <a:p>
            <a:pPr lvl="1"/>
            <a:r>
              <a:rPr lang="hr-HR" dirty="0" err="1"/>
              <a:t>patient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PRM/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nursing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31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6145" name="Bil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8"/>
          <a:stretch>
            <a:fillRect/>
          </a:stretch>
        </p:blipFill>
        <p:spPr bwMode="auto">
          <a:xfrm>
            <a:off x="1740568" y="0"/>
            <a:ext cx="8931442" cy="5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549316" y="5270548"/>
            <a:ext cx="3838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…</a:t>
            </a:r>
            <a:r>
              <a:rPr lang="hr-HR" dirty="0" err="1"/>
              <a:t>etc</a:t>
            </a:r>
            <a:r>
              <a:rPr lang="hr-HR" dirty="0"/>
              <a:t>..</a:t>
            </a:r>
          </a:p>
          <a:p>
            <a:r>
              <a:rPr lang="hr-HR" dirty="0"/>
              <a:t>.</a:t>
            </a:r>
          </a:p>
          <a:p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59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Standardized</a:t>
            </a:r>
            <a:r>
              <a:rPr lang="hr-HR" sz="4000" dirty="0"/>
              <a:t> PRM </a:t>
            </a:r>
            <a:r>
              <a:rPr lang="hr-HR" sz="4000" dirty="0" err="1"/>
              <a:t>programs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play</a:t>
            </a:r>
            <a:r>
              <a:rPr lang="hr-HR" dirty="0"/>
              <a:t> a complex role: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, a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definition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set-</a:t>
            </a:r>
            <a:r>
              <a:rPr lang="hr-HR" dirty="0" err="1"/>
              <a:t>up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comprehensive</a:t>
            </a:r>
            <a:r>
              <a:rPr lang="hr-HR" dirty="0"/>
              <a:t> </a:t>
            </a:r>
            <a:r>
              <a:rPr lang="hr-HR" dirty="0" err="1"/>
              <a:t>strategy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achievement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personal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supervision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network </a:t>
            </a:r>
            <a:r>
              <a:rPr lang="hr-HR" dirty="0" err="1"/>
              <a:t>cooperation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ends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a </a:t>
            </a:r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- „PRM Program </a:t>
            </a:r>
            <a:r>
              <a:rPr lang="hr-HR" dirty="0" err="1"/>
              <a:t>of</a:t>
            </a:r>
            <a:r>
              <a:rPr lang="hr-HR" dirty="0"/>
              <a:t> Care“.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Affairs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UEMS-PRM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developed</a:t>
            </a:r>
            <a:r>
              <a:rPr lang="hr-HR" dirty="0"/>
              <a:t> </a:t>
            </a:r>
            <a:r>
              <a:rPr lang="hr-HR" dirty="0" err="1"/>
              <a:t>standards</a:t>
            </a:r>
            <a:r>
              <a:rPr lang="hr-HR" dirty="0"/>
              <a:t> for </a:t>
            </a:r>
            <a:r>
              <a:rPr lang="hr-HR" dirty="0" err="1"/>
              <a:t>accreditation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Programs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Care are a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basis</a:t>
            </a:r>
            <a:r>
              <a:rPr lang="hr-HR" dirty="0"/>
              <a:t> for a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approach</a:t>
            </a:r>
            <a:r>
              <a:rPr lang="hr-HR" dirty="0"/>
              <a:t>. 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main</a:t>
            </a:r>
            <a:r>
              <a:rPr lang="hr-HR" dirty="0"/>
              <a:t> </a:t>
            </a:r>
            <a:r>
              <a:rPr lang="hr-HR" dirty="0" err="1"/>
              <a:t>entrance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program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impairment</a:t>
            </a:r>
            <a:r>
              <a:rPr lang="hr-HR" dirty="0"/>
              <a:t>,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 </a:t>
            </a:r>
            <a:r>
              <a:rPr lang="hr-HR" dirty="0" err="1"/>
              <a:t>limitation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restriction</a:t>
            </a:r>
            <a:r>
              <a:rPr lang="hr-HR" dirty="0"/>
              <a:t>, a </a:t>
            </a:r>
            <a:r>
              <a:rPr lang="hr-HR" dirty="0" err="1"/>
              <a:t>vocational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independent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, a period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life</a:t>
            </a:r>
            <a:r>
              <a:rPr lang="hr-HR" dirty="0"/>
              <a:t>, </a:t>
            </a:r>
            <a:r>
              <a:rPr lang="hr-HR" dirty="0" err="1"/>
              <a:t>with</a:t>
            </a:r>
            <a:r>
              <a:rPr lang="hr-HR" dirty="0"/>
              <a:t> some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features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Professional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hr-HR" dirty="0" err="1"/>
              <a:t>Committee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UEMS-PRM </a:t>
            </a:r>
            <a:r>
              <a:rPr lang="hr-HR" dirty="0" err="1"/>
              <a:t>Section</a:t>
            </a:r>
            <a:r>
              <a:rPr lang="hr-HR" dirty="0"/>
              <a:t> </a:t>
            </a:r>
            <a:r>
              <a:rPr lang="hr-HR" dirty="0" err="1"/>
              <a:t>describes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Competence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areas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825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7169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1262"/>
          <a:stretch>
            <a:fillRect/>
          </a:stretch>
        </p:blipFill>
        <p:spPr bwMode="auto">
          <a:xfrm>
            <a:off x="2646948" y="228600"/>
            <a:ext cx="54673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6948" y="5539115"/>
            <a:ext cx="6436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….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etc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…</a:t>
            </a:r>
            <a:endPara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.</a:t>
            </a:r>
            <a:endParaRPr kumimoji="0" lang="hr-HR" altLang="sr-Latn-R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NewRomanPSMT"/>
              </a:rPr>
              <a:t>.</a:t>
            </a:r>
            <a:endParaRPr kumimoji="0" lang="hr-HR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3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Management </a:t>
            </a:r>
            <a:r>
              <a:rPr lang="hr-HR" sz="4000" dirty="0" err="1"/>
              <a:t>skills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advisory</a:t>
            </a:r>
            <a:r>
              <a:rPr lang="hr-HR" sz="4000" dirty="0"/>
              <a:t> role </a:t>
            </a:r>
            <a:r>
              <a:rPr lang="hr-HR" sz="4000" dirty="0" err="1"/>
              <a:t>of</a:t>
            </a:r>
            <a:r>
              <a:rPr lang="hr-HR" sz="4000" dirty="0"/>
              <a:t> PRM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wide </a:t>
            </a:r>
            <a:r>
              <a:rPr lang="hr-HR" dirty="0" err="1"/>
              <a:t>range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management </a:t>
            </a:r>
            <a:r>
              <a:rPr lang="hr-HR" dirty="0" err="1"/>
              <a:t>skills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to </a:t>
            </a:r>
            <a:r>
              <a:rPr lang="hr-HR" dirty="0" err="1"/>
              <a:t>manage</a:t>
            </a:r>
            <a:r>
              <a:rPr lang="hr-HR" dirty="0"/>
              <a:t> a </a:t>
            </a:r>
            <a:r>
              <a:rPr lang="hr-HR" dirty="0" err="1"/>
              <a:t>patient-case</a:t>
            </a:r>
            <a:endParaRPr lang="hr-HR" dirty="0"/>
          </a:p>
          <a:p>
            <a:pPr lvl="1"/>
            <a:r>
              <a:rPr lang="hr-HR" dirty="0"/>
              <a:t>to </a:t>
            </a:r>
            <a:r>
              <a:rPr lang="hr-HR" dirty="0" err="1"/>
              <a:t>manage</a:t>
            </a:r>
            <a:r>
              <a:rPr lang="hr-HR" dirty="0"/>
              <a:t> a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hospital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service</a:t>
            </a:r>
            <a:endParaRPr lang="hr-HR" dirty="0"/>
          </a:p>
          <a:p>
            <a:pPr lvl="1"/>
            <a:r>
              <a:rPr lang="hr-HR" dirty="0"/>
              <a:t>to influence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policies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environmental</a:t>
            </a:r>
            <a:r>
              <a:rPr lang="hr-HR" dirty="0"/>
              <a:t> design to </a:t>
            </a:r>
            <a:r>
              <a:rPr lang="hr-HR" dirty="0" err="1"/>
              <a:t>facilitate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disabilities</a:t>
            </a:r>
            <a:endParaRPr lang="hr-HR" dirty="0"/>
          </a:p>
          <a:p>
            <a:pPr lvl="0"/>
            <a:r>
              <a:rPr lang="hr-HR" dirty="0"/>
              <a:t>To </a:t>
            </a:r>
            <a:r>
              <a:rPr lang="hr-HR" dirty="0" err="1"/>
              <a:t>fulfil</a:t>
            </a:r>
            <a:r>
              <a:rPr lang="hr-HR" dirty="0"/>
              <a:t>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tasks</a:t>
            </a:r>
            <a:r>
              <a:rPr lang="hr-HR" dirty="0"/>
              <a:t> PRM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management </a:t>
            </a:r>
            <a:r>
              <a:rPr lang="hr-HR" dirty="0" err="1"/>
              <a:t>skills</a:t>
            </a:r>
            <a:r>
              <a:rPr lang="hr-HR" dirty="0"/>
              <a:t>: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, </a:t>
            </a:r>
            <a:r>
              <a:rPr lang="hr-HR" dirty="0" err="1"/>
              <a:t>planning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,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, </a:t>
            </a:r>
            <a:r>
              <a:rPr lang="hr-HR" dirty="0" err="1"/>
              <a:t>process</a:t>
            </a:r>
            <a:r>
              <a:rPr lang="hr-HR" dirty="0"/>
              <a:t> management, </a:t>
            </a:r>
            <a:r>
              <a:rPr lang="hr-HR" dirty="0" err="1"/>
              <a:t>principles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service</a:t>
            </a:r>
            <a:r>
              <a:rPr lang="hr-HR" dirty="0"/>
              <a:t> </a:t>
            </a:r>
            <a:r>
              <a:rPr lang="hr-HR" dirty="0" err="1"/>
              <a:t>provision</a:t>
            </a:r>
            <a:r>
              <a:rPr lang="hr-HR" dirty="0"/>
              <a:t>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financial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, </a:t>
            </a:r>
            <a:r>
              <a:rPr lang="hr-HR" dirty="0" err="1"/>
              <a:t>basics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policies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7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48062-5295-4A59-9D0D-843E5404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err="1"/>
              <a:t>Introduction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8D67A1-9371-4DDB-BEBD-265AEAEC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17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050" dirty="0"/>
          </a:p>
          <a:p>
            <a:pPr lvl="0"/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paragraph</a:t>
            </a:r>
            <a:r>
              <a:rPr lang="hr-HR" dirty="0"/>
              <a:t> </a:t>
            </a:r>
            <a:r>
              <a:rPr lang="hr-HR" dirty="0" err="1"/>
              <a:t>systematically</a:t>
            </a:r>
            <a:r>
              <a:rPr lang="hr-HR" dirty="0"/>
              <a:t> </a:t>
            </a:r>
            <a:r>
              <a:rPr lang="hr-HR" dirty="0" err="1"/>
              <a:t>presents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practical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describing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scope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competencies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process</a:t>
            </a:r>
            <a:endParaRPr lang="hr-HR" dirty="0"/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spectrum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diseases</a:t>
            </a:r>
            <a:r>
              <a:rPr lang="hr-HR" dirty="0"/>
              <a:t> </a:t>
            </a:r>
            <a:r>
              <a:rPr lang="hr-HR" dirty="0" err="1"/>
              <a:t>treated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endParaRPr lang="hr-HR" dirty="0"/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 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</a:t>
            </a:r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multi-professional</a:t>
            </a:r>
            <a:r>
              <a:rPr lang="hr-HR" dirty="0"/>
              <a:t> PRM </a:t>
            </a:r>
            <a:r>
              <a:rPr lang="hr-HR" dirty="0" err="1"/>
              <a:t>team</a:t>
            </a:r>
            <a:endParaRPr lang="hr-HR" dirty="0"/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outcomes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interventions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programs</a:t>
            </a:r>
            <a:endParaRPr lang="hr-H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00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Multi-professional</a:t>
            </a:r>
            <a:r>
              <a:rPr lang="hr-HR" sz="4000" dirty="0"/>
              <a:t> </a:t>
            </a:r>
            <a:r>
              <a:rPr lang="hr-HR" sz="4000" dirty="0" err="1"/>
              <a:t>collaboration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collaborative</a:t>
            </a:r>
            <a:r>
              <a:rPr lang="hr-HR" sz="4000" dirty="0"/>
              <a:t> </a:t>
            </a:r>
            <a:r>
              <a:rPr lang="hr-HR" sz="4000" dirty="0" err="1"/>
              <a:t>teamwork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In PRM literature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terms</a:t>
            </a:r>
            <a:r>
              <a:rPr lang="hr-HR" dirty="0"/>
              <a:t> are </a:t>
            </a:r>
            <a:r>
              <a:rPr lang="hr-HR" dirty="0" err="1"/>
              <a:t>mostly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to </a:t>
            </a:r>
            <a:r>
              <a:rPr lang="hr-HR" dirty="0" err="1"/>
              <a:t>describe</a:t>
            </a:r>
            <a:r>
              <a:rPr lang="hr-HR" dirty="0"/>
              <a:t>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partners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together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multi-professional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: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consisting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multiple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professionals</a:t>
            </a:r>
            <a:r>
              <a:rPr lang="hr-HR" dirty="0"/>
              <a:t> (</a:t>
            </a:r>
            <a:r>
              <a:rPr lang="hr-HR" i="1" dirty="0" err="1"/>
              <a:t>e.g</a:t>
            </a:r>
            <a:r>
              <a:rPr lang="hr-HR" i="1" dirty="0"/>
              <a:t>. </a:t>
            </a:r>
            <a:r>
              <a:rPr lang="hr-HR" dirty="0"/>
              <a:t>PRM, PT, OT, SLT, </a:t>
            </a:r>
            <a:r>
              <a:rPr lang="hr-HR" dirty="0" err="1"/>
              <a:t>nurses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/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inter-disciplinary</a:t>
            </a:r>
            <a:r>
              <a:rPr lang="hr-HR" dirty="0"/>
              <a:t> </a:t>
            </a:r>
            <a:r>
              <a:rPr lang="hr-HR" dirty="0" err="1"/>
              <a:t>collaboration</a:t>
            </a:r>
            <a:r>
              <a:rPr lang="hr-HR" dirty="0"/>
              <a:t>: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among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specialties</a:t>
            </a:r>
            <a:r>
              <a:rPr lang="hr-HR" dirty="0"/>
              <a:t> (</a:t>
            </a:r>
            <a:r>
              <a:rPr lang="hr-HR" i="1" dirty="0" err="1"/>
              <a:t>e.g</a:t>
            </a:r>
            <a:r>
              <a:rPr lang="hr-HR" i="1" dirty="0"/>
              <a:t>. </a:t>
            </a:r>
            <a:r>
              <a:rPr lang="hr-HR" dirty="0"/>
              <a:t>PRM, trauma </a:t>
            </a:r>
            <a:r>
              <a:rPr lang="hr-HR" dirty="0" err="1"/>
              <a:t>surgeon</a:t>
            </a:r>
            <a:r>
              <a:rPr lang="hr-HR" dirty="0"/>
              <a:t>, </a:t>
            </a:r>
            <a:r>
              <a:rPr lang="hr-HR" dirty="0" err="1"/>
              <a:t>neurologist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/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).</a:t>
            </a:r>
          </a:p>
          <a:p>
            <a:r>
              <a:rPr lang="hr-HR" dirty="0"/>
              <a:t>In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theory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terms</a:t>
            </a:r>
            <a:r>
              <a:rPr lang="hr-HR" dirty="0"/>
              <a:t> are </a:t>
            </a:r>
            <a:r>
              <a:rPr lang="hr-HR" dirty="0" err="1"/>
              <a:t>used</a:t>
            </a:r>
            <a:r>
              <a:rPr lang="hr-HR" dirty="0"/>
              <a:t> to </a:t>
            </a:r>
            <a:r>
              <a:rPr lang="hr-HR" dirty="0" err="1"/>
              <a:t>describe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way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interaction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irrespective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/>
              <a:t>background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multi-disciplinary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: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without</a:t>
            </a:r>
            <a:r>
              <a:rPr lang="hr-HR" dirty="0"/>
              <a:t> </a:t>
            </a:r>
            <a:r>
              <a:rPr lang="hr-HR" dirty="0" err="1"/>
              <a:t>systematic</a:t>
            </a:r>
            <a:r>
              <a:rPr lang="hr-HR" dirty="0"/>
              <a:t> </a:t>
            </a:r>
            <a:r>
              <a:rPr lang="hr-HR" dirty="0" err="1"/>
              <a:t>structure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without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organized</a:t>
            </a:r>
            <a:r>
              <a:rPr lang="hr-HR" dirty="0"/>
              <a:t> </a:t>
            </a:r>
            <a:r>
              <a:rPr lang="hr-HR" dirty="0" err="1"/>
              <a:t>decisionmaking</a:t>
            </a:r>
            <a:r>
              <a:rPr lang="hr-HR" dirty="0"/>
              <a:t> </a:t>
            </a:r>
            <a:r>
              <a:rPr lang="hr-HR" dirty="0" err="1"/>
              <a:t>process</a:t>
            </a:r>
            <a:endParaRPr lang="hr-HR" dirty="0"/>
          </a:p>
          <a:p>
            <a:pPr lvl="1"/>
            <a:r>
              <a:rPr lang="hr-HR" dirty="0" err="1"/>
              <a:t>inter-disciplinary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: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backgrounds</a:t>
            </a:r>
            <a:r>
              <a:rPr lang="hr-HR" dirty="0"/>
              <a:t> </a:t>
            </a:r>
            <a:r>
              <a:rPr lang="hr-HR" dirty="0" err="1"/>
              <a:t>putting</a:t>
            </a:r>
            <a:r>
              <a:rPr lang="hr-HR" dirty="0"/>
              <a:t> </a:t>
            </a:r>
            <a:r>
              <a:rPr lang="hr-HR" dirty="0" err="1"/>
              <a:t>together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, </a:t>
            </a:r>
            <a:r>
              <a:rPr lang="hr-HR" dirty="0" err="1"/>
              <a:t>expertise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 to </a:t>
            </a:r>
            <a:r>
              <a:rPr lang="hr-HR" dirty="0" err="1"/>
              <a:t>solve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together</a:t>
            </a:r>
            <a:endParaRPr lang="hr-HR" dirty="0"/>
          </a:p>
          <a:p>
            <a:pPr lvl="1"/>
            <a:r>
              <a:rPr lang="hr-HR" dirty="0" err="1"/>
              <a:t>such</a:t>
            </a:r>
            <a:r>
              <a:rPr lang="hr-HR" dirty="0"/>
              <a:t> </a:t>
            </a:r>
            <a:r>
              <a:rPr lang="hr-HR" dirty="0" err="1"/>
              <a:t>teams</a:t>
            </a:r>
            <a:r>
              <a:rPr lang="hr-HR" dirty="0"/>
              <a:t> </a:t>
            </a:r>
            <a:r>
              <a:rPr lang="hr-HR" dirty="0" err="1"/>
              <a:t>gather</a:t>
            </a:r>
            <a:r>
              <a:rPr lang="hr-HR" dirty="0"/>
              <a:t> </a:t>
            </a:r>
            <a:r>
              <a:rPr lang="hr-HR" dirty="0" err="1"/>
              <a:t>regularly</a:t>
            </a:r>
            <a:r>
              <a:rPr lang="hr-HR" dirty="0"/>
              <a:t>, </a:t>
            </a:r>
            <a:r>
              <a:rPr lang="hr-HR" dirty="0" err="1"/>
              <a:t>discuss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equality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contribution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member</a:t>
            </a:r>
            <a:r>
              <a:rPr lang="hr-HR" dirty="0"/>
              <a:t>. </a:t>
            </a:r>
            <a:r>
              <a:rPr lang="hr-HR" dirty="0" err="1"/>
              <a:t>Decisions</a:t>
            </a:r>
            <a:r>
              <a:rPr lang="hr-HR" dirty="0"/>
              <a:t> are </a:t>
            </a:r>
            <a:r>
              <a:rPr lang="hr-HR" dirty="0" err="1"/>
              <a:t>taken</a:t>
            </a:r>
            <a:r>
              <a:rPr lang="hr-HR" dirty="0"/>
              <a:t> as a </a:t>
            </a:r>
            <a:r>
              <a:rPr lang="hr-HR" dirty="0" err="1"/>
              <a:t>team</a:t>
            </a:r>
            <a:r>
              <a:rPr lang="hr-HR" dirty="0"/>
              <a:t> (</a:t>
            </a:r>
            <a:r>
              <a:rPr lang="hr-HR" dirty="0" err="1"/>
              <a:t>mostly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consensus</a:t>
            </a:r>
            <a:r>
              <a:rPr lang="hr-HR" dirty="0"/>
              <a:t>). </a:t>
            </a:r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always</a:t>
            </a:r>
            <a:r>
              <a:rPr lang="hr-HR" dirty="0"/>
              <a:t> </a:t>
            </a:r>
            <a:r>
              <a:rPr lang="hr-HR" dirty="0" err="1"/>
              <a:t>multilateral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48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47725"/>
            <a:ext cx="10515600" cy="5061462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term</a:t>
            </a:r>
            <a:r>
              <a:rPr lang="hr-HR" dirty="0"/>
              <a:t> „</a:t>
            </a:r>
            <a:r>
              <a:rPr lang="hr-HR" dirty="0" err="1"/>
              <a:t>multi-professional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”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for a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consisting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professionals</a:t>
            </a:r>
            <a:r>
              <a:rPr lang="hr-HR" dirty="0"/>
              <a:t> </a:t>
            </a:r>
            <a:r>
              <a:rPr lang="hr-HR" dirty="0" err="1"/>
              <a:t>collaboratively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under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leadership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PRM </a:t>
            </a:r>
            <a:r>
              <a:rPr lang="hr-HR" dirty="0" err="1"/>
              <a:t>physician</a:t>
            </a:r>
            <a:r>
              <a:rPr lang="hr-HR" dirty="0"/>
              <a:t>,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term</a:t>
            </a:r>
            <a:r>
              <a:rPr lang="hr-HR" dirty="0"/>
              <a:t> „</a:t>
            </a:r>
            <a:r>
              <a:rPr lang="hr-HR" dirty="0" err="1"/>
              <a:t>interdisciplinary</a:t>
            </a:r>
            <a:r>
              <a:rPr lang="hr-HR" dirty="0"/>
              <a:t> </a:t>
            </a:r>
            <a:r>
              <a:rPr lang="hr-HR" dirty="0" err="1"/>
              <a:t>counselling</a:t>
            </a:r>
            <a:r>
              <a:rPr lang="hr-HR" dirty="0"/>
              <a:t>” for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specialists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term</a:t>
            </a:r>
            <a:r>
              <a:rPr lang="hr-HR" dirty="0"/>
              <a:t> „</a:t>
            </a:r>
            <a:r>
              <a:rPr lang="hr-HR" dirty="0" err="1"/>
              <a:t>collaborative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” for a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interdisciplinary</a:t>
            </a:r>
            <a:r>
              <a:rPr lang="hr-HR" dirty="0"/>
              <a:t>, </a:t>
            </a:r>
            <a:r>
              <a:rPr lang="hr-HR" dirty="0" err="1"/>
              <a:t>multidisciplinary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transdisciplinary</a:t>
            </a:r>
            <a:r>
              <a:rPr lang="hr-HR" dirty="0"/>
              <a:t> </a:t>
            </a:r>
            <a:r>
              <a:rPr lang="hr-HR" dirty="0" err="1"/>
              <a:t>way</a:t>
            </a:r>
            <a:r>
              <a:rPr lang="hr-HR" dirty="0"/>
              <a:t> </a:t>
            </a:r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setting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needs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/>
              <a:t>In most </a:t>
            </a:r>
            <a:r>
              <a:rPr lang="hr-HR" dirty="0" err="1"/>
              <a:t>cases</a:t>
            </a:r>
            <a:r>
              <a:rPr lang="hr-HR" dirty="0"/>
              <a:t>, </a:t>
            </a:r>
            <a:r>
              <a:rPr lang="hr-HR" dirty="0" err="1"/>
              <a:t>structured</a:t>
            </a:r>
            <a:r>
              <a:rPr lang="hr-HR" dirty="0"/>
              <a:t> </a:t>
            </a:r>
            <a:r>
              <a:rPr lang="hr-HR" dirty="0" err="1"/>
              <a:t>multi-professional</a:t>
            </a:r>
            <a:r>
              <a:rPr lang="hr-HR" dirty="0"/>
              <a:t> </a:t>
            </a:r>
            <a:r>
              <a:rPr lang="hr-HR" dirty="0" err="1"/>
              <a:t>teams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collaboratively</a:t>
            </a:r>
            <a:r>
              <a:rPr lang="hr-HR" dirty="0"/>
              <a:t> </a:t>
            </a:r>
            <a:r>
              <a:rPr lang="hr-HR" dirty="0" err="1"/>
              <a:t>under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leadership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, </a:t>
            </a: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shared</a:t>
            </a:r>
            <a:r>
              <a:rPr lang="hr-HR" dirty="0"/>
              <a:t> </a:t>
            </a:r>
            <a:r>
              <a:rPr lang="hr-HR" dirty="0" err="1"/>
              <a:t>ethical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bases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methodology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, are </a:t>
            </a:r>
            <a:r>
              <a:rPr lang="hr-HR" dirty="0" err="1"/>
              <a:t>needed</a:t>
            </a:r>
            <a:r>
              <a:rPr lang="hr-HR" dirty="0"/>
              <a:t> - </a:t>
            </a:r>
            <a:r>
              <a:rPr lang="hr-HR" dirty="0" err="1"/>
              <a:t>fundamental</a:t>
            </a:r>
            <a:r>
              <a:rPr lang="hr-HR" dirty="0"/>
              <a:t> to </a:t>
            </a:r>
            <a:r>
              <a:rPr lang="hr-HR" dirty="0" err="1"/>
              <a:t>achieve</a:t>
            </a:r>
            <a:r>
              <a:rPr lang="hr-HR" dirty="0"/>
              <a:t> </a:t>
            </a:r>
            <a:r>
              <a:rPr lang="hr-HR" dirty="0" err="1"/>
              <a:t>optimal</a:t>
            </a:r>
            <a:r>
              <a:rPr lang="hr-HR" dirty="0"/>
              <a:t> </a:t>
            </a:r>
            <a:r>
              <a:rPr lang="hr-HR" dirty="0" err="1"/>
              <a:t>level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37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781050"/>
            <a:ext cx="10515600" cy="5128137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Most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principles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successful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 are:</a:t>
            </a:r>
          </a:p>
          <a:p>
            <a:pPr lvl="1"/>
            <a:r>
              <a:rPr lang="hr-HR" dirty="0" err="1"/>
              <a:t>appropriate</a:t>
            </a:r>
            <a:r>
              <a:rPr lang="hr-HR" dirty="0"/>
              <a:t> </a:t>
            </a:r>
            <a:r>
              <a:rPr lang="hr-HR" dirty="0" err="1"/>
              <a:t>range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agreed</a:t>
            </a:r>
            <a:r>
              <a:rPr lang="hr-HR" dirty="0"/>
              <a:t> </a:t>
            </a:r>
            <a:r>
              <a:rPr lang="hr-HR" dirty="0" err="1"/>
              <a:t>task</a:t>
            </a:r>
            <a:endParaRPr lang="hr-HR" dirty="0"/>
          </a:p>
          <a:p>
            <a:pPr lvl="1"/>
            <a:r>
              <a:rPr lang="hr-HR" dirty="0" err="1"/>
              <a:t>mutual</a:t>
            </a:r>
            <a:r>
              <a:rPr lang="hr-HR" dirty="0"/>
              <a:t> trust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respect</a:t>
            </a:r>
            <a:endParaRPr lang="hr-HR" dirty="0"/>
          </a:p>
          <a:p>
            <a:pPr lvl="1"/>
            <a:r>
              <a:rPr lang="hr-HR" dirty="0" err="1"/>
              <a:t>willingness</a:t>
            </a:r>
            <a:r>
              <a:rPr lang="hr-HR" dirty="0"/>
              <a:t> to </a:t>
            </a:r>
            <a:r>
              <a:rPr lang="hr-HR" dirty="0" err="1"/>
              <a:t>share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expertise</a:t>
            </a:r>
            <a:endParaRPr lang="hr-HR" dirty="0"/>
          </a:p>
          <a:p>
            <a:pPr lvl="1"/>
            <a:r>
              <a:rPr lang="hr-HR" dirty="0" err="1"/>
              <a:t>speak</a:t>
            </a:r>
            <a:r>
              <a:rPr lang="hr-HR" dirty="0"/>
              <a:t> </a:t>
            </a:r>
            <a:r>
              <a:rPr lang="hr-HR" dirty="0" err="1"/>
              <a:t>openly</a:t>
            </a:r>
            <a:endParaRPr lang="hr-HR" dirty="0"/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involves</a:t>
            </a:r>
            <a:r>
              <a:rPr lang="hr-HR" dirty="0"/>
              <a:t> </a:t>
            </a:r>
            <a:r>
              <a:rPr lang="hr-HR" dirty="0" err="1"/>
              <a:t>directly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/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significant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/</a:t>
            </a:r>
            <a:r>
              <a:rPr lang="hr-HR" dirty="0" err="1"/>
              <a:t>family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Cooperation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ensured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structured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regular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meetings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duty</a:t>
            </a:r>
            <a:r>
              <a:rPr lang="hr-HR" dirty="0"/>
              <a:t> to provide </a:t>
            </a:r>
            <a:r>
              <a:rPr lang="hr-HR" dirty="0" err="1"/>
              <a:t>adequate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,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support</a:t>
            </a:r>
            <a:r>
              <a:rPr lang="hr-HR" dirty="0"/>
              <a:t>, but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professional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 </a:t>
            </a:r>
            <a:r>
              <a:rPr lang="hr-HR" dirty="0" err="1"/>
              <a:t>responsibility</a:t>
            </a:r>
            <a:r>
              <a:rPr lang="hr-HR" dirty="0"/>
              <a:t> to </a:t>
            </a:r>
            <a:r>
              <a:rPr lang="hr-HR" dirty="0" err="1"/>
              <a:t>uphold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profession’s</a:t>
            </a:r>
            <a:r>
              <a:rPr lang="hr-HR" dirty="0"/>
              <a:t> </a:t>
            </a:r>
            <a:r>
              <a:rPr lang="hr-HR" dirty="0" err="1"/>
              <a:t>standards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225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competencies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members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team</a:t>
            </a:r>
            <a:r>
              <a:rPr lang="hr-HR" sz="4000" dirty="0"/>
              <a:t> </a:t>
            </a:r>
            <a:r>
              <a:rPr lang="hr-HR" sz="4000" dirty="0" err="1"/>
              <a:t>should</a:t>
            </a:r>
            <a:r>
              <a:rPr lang="hr-HR" sz="4000" dirty="0"/>
              <a:t> </a:t>
            </a:r>
            <a:r>
              <a:rPr lang="hr-HR" sz="4000" dirty="0" err="1"/>
              <a:t>be</a:t>
            </a:r>
            <a:r>
              <a:rPr lang="hr-HR" sz="40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5189"/>
            <a:ext cx="10515600" cy="4343998"/>
          </a:xfrm>
        </p:spPr>
        <p:txBody>
          <a:bodyPr>
            <a:noAutofit/>
          </a:bodyPr>
          <a:lstStyle/>
          <a:p>
            <a:pPr lvl="0"/>
            <a:r>
              <a:rPr lang="hr-HR" sz="1600" b="1" dirty="0" err="1"/>
              <a:t>physicians</a:t>
            </a:r>
            <a:r>
              <a:rPr lang="hr-HR" sz="1600" dirty="0"/>
              <a:t>: </a:t>
            </a:r>
            <a:r>
              <a:rPr lang="hr-HR" sz="1600" dirty="0" err="1"/>
              <a:t>diagnosing</a:t>
            </a:r>
            <a:r>
              <a:rPr lang="hr-HR" sz="1600" dirty="0"/>
              <a:t>, </a:t>
            </a:r>
            <a:r>
              <a:rPr lang="hr-HR" sz="1600" dirty="0" err="1"/>
              <a:t>prognosis</a:t>
            </a:r>
            <a:r>
              <a:rPr lang="hr-HR" sz="1600" dirty="0"/>
              <a:t>, </a:t>
            </a:r>
            <a:r>
              <a:rPr lang="hr-HR" sz="1600" dirty="0" err="1"/>
              <a:t>medical</a:t>
            </a:r>
            <a:r>
              <a:rPr lang="hr-HR" sz="1600" dirty="0"/>
              <a:t> </a:t>
            </a:r>
            <a:r>
              <a:rPr lang="hr-HR" sz="1600" dirty="0" err="1"/>
              <a:t>assessment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treatment</a:t>
            </a:r>
            <a:r>
              <a:rPr lang="hr-HR" sz="1600" dirty="0"/>
              <a:t>, </a:t>
            </a:r>
            <a:r>
              <a:rPr lang="hr-HR" sz="1600" dirty="0" err="1"/>
              <a:t>setting-up</a:t>
            </a:r>
            <a:r>
              <a:rPr lang="hr-HR" sz="1600" dirty="0"/>
              <a:t> </a:t>
            </a:r>
            <a:r>
              <a:rPr lang="hr-HR" sz="1600" dirty="0" err="1"/>
              <a:t>treatment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rehabilitation</a:t>
            </a:r>
            <a:r>
              <a:rPr lang="hr-HR" sz="1600" dirty="0"/>
              <a:t> plan, </a:t>
            </a:r>
            <a:r>
              <a:rPr lang="hr-HR" sz="1600" dirty="0" err="1"/>
              <a:t>prescription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pharmacological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non-pharmacological</a:t>
            </a:r>
            <a:r>
              <a:rPr lang="hr-HR" sz="1600" dirty="0"/>
              <a:t> </a:t>
            </a:r>
            <a:r>
              <a:rPr lang="hr-HR" sz="1600" dirty="0" err="1"/>
              <a:t>treatments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assessment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response</a:t>
            </a:r>
            <a:r>
              <a:rPr lang="hr-HR" sz="1600" dirty="0"/>
              <a:t> to </a:t>
            </a:r>
            <a:r>
              <a:rPr lang="hr-HR" sz="1600" dirty="0" err="1"/>
              <a:t>these</a:t>
            </a:r>
            <a:endParaRPr lang="hr-HR" sz="1600" dirty="0"/>
          </a:p>
          <a:p>
            <a:pPr lvl="0"/>
            <a:r>
              <a:rPr lang="hr-HR" sz="1600" b="1" dirty="0" err="1"/>
              <a:t>rehabilitation</a:t>
            </a:r>
            <a:r>
              <a:rPr lang="hr-HR" sz="1600" b="1" dirty="0"/>
              <a:t> </a:t>
            </a:r>
            <a:r>
              <a:rPr lang="hr-HR" sz="1600" b="1" dirty="0" err="1"/>
              <a:t>nurses</a:t>
            </a:r>
            <a:r>
              <a:rPr lang="hr-HR" sz="1600" dirty="0"/>
              <a:t>: </a:t>
            </a:r>
            <a:r>
              <a:rPr lang="hr-HR" sz="1600" dirty="0" err="1"/>
              <a:t>day</a:t>
            </a:r>
            <a:r>
              <a:rPr lang="hr-HR" sz="1600" dirty="0"/>
              <a:t>-to-</a:t>
            </a:r>
            <a:r>
              <a:rPr lang="hr-HR" sz="1600" dirty="0" err="1"/>
              <a:t>day</a:t>
            </a:r>
            <a:r>
              <a:rPr lang="hr-HR" sz="1600" dirty="0"/>
              <a:t> care </a:t>
            </a:r>
            <a:r>
              <a:rPr lang="hr-HR" sz="1600" dirty="0" err="1"/>
              <a:t>needs</a:t>
            </a:r>
            <a:r>
              <a:rPr lang="hr-HR" sz="1600" dirty="0"/>
              <a:t>, </a:t>
            </a:r>
            <a:r>
              <a:rPr lang="hr-HR" sz="1600" dirty="0" err="1"/>
              <a:t>tissue</a:t>
            </a:r>
            <a:r>
              <a:rPr lang="hr-HR" sz="1600" dirty="0"/>
              <a:t> </a:t>
            </a:r>
            <a:r>
              <a:rPr lang="hr-HR" sz="1600" dirty="0" err="1"/>
              <a:t>viability</a:t>
            </a:r>
            <a:r>
              <a:rPr lang="hr-HR" sz="1600" dirty="0"/>
              <a:t>,  </a:t>
            </a:r>
            <a:r>
              <a:rPr lang="hr-HR" sz="1600" dirty="0" err="1"/>
              <a:t>continence</a:t>
            </a:r>
            <a:r>
              <a:rPr lang="hr-HR" sz="1600" dirty="0"/>
              <a:t> </a:t>
            </a:r>
            <a:r>
              <a:rPr lang="hr-HR" sz="1600" dirty="0" err="1"/>
              <a:t>problems</a:t>
            </a:r>
            <a:r>
              <a:rPr lang="hr-HR" sz="1600" dirty="0"/>
              <a:t>, </a:t>
            </a:r>
            <a:r>
              <a:rPr lang="hr-HR" sz="1600" dirty="0" err="1"/>
              <a:t>emotional</a:t>
            </a:r>
            <a:r>
              <a:rPr lang="hr-HR" sz="1600" dirty="0"/>
              <a:t> </a:t>
            </a:r>
            <a:r>
              <a:rPr lang="hr-HR" sz="1600" dirty="0" err="1"/>
              <a:t>support</a:t>
            </a:r>
            <a:r>
              <a:rPr lang="hr-HR" sz="1600" dirty="0"/>
              <a:t>, </a:t>
            </a:r>
            <a:r>
              <a:rPr lang="hr-HR" sz="1600" dirty="0" err="1"/>
              <a:t>education</a:t>
            </a:r>
            <a:endParaRPr lang="hr-HR" sz="1600" dirty="0"/>
          </a:p>
          <a:p>
            <a:pPr lvl="0"/>
            <a:r>
              <a:rPr lang="hr-HR" sz="1600" b="1" dirty="0" err="1"/>
              <a:t>physiotherapists</a:t>
            </a:r>
            <a:r>
              <a:rPr lang="hr-HR" sz="1600" dirty="0"/>
              <a:t>: </a:t>
            </a:r>
            <a:r>
              <a:rPr lang="hr-HR" sz="1600" dirty="0" err="1"/>
              <a:t>assessment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posture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movement</a:t>
            </a:r>
            <a:r>
              <a:rPr lang="hr-HR" sz="1600" dirty="0"/>
              <a:t> </a:t>
            </a:r>
            <a:r>
              <a:rPr lang="hr-HR" sz="1600" dirty="0" err="1"/>
              <a:t>problems</a:t>
            </a:r>
            <a:r>
              <a:rPr lang="hr-HR" sz="1600" dirty="0"/>
              <a:t>, </a:t>
            </a:r>
            <a:r>
              <a:rPr lang="hr-HR" sz="1600" dirty="0" err="1"/>
              <a:t>administering</a:t>
            </a:r>
            <a:r>
              <a:rPr lang="hr-HR" sz="1600" dirty="0"/>
              <a:t> </a:t>
            </a:r>
            <a:r>
              <a:rPr lang="hr-HR" sz="1600" dirty="0" err="1"/>
              <a:t>physical</a:t>
            </a:r>
            <a:r>
              <a:rPr lang="hr-HR" sz="1600" dirty="0"/>
              <a:t> </a:t>
            </a:r>
            <a:r>
              <a:rPr lang="hr-HR" sz="1600" dirty="0" err="1"/>
              <a:t>treatments</a:t>
            </a:r>
            <a:r>
              <a:rPr lang="hr-HR" sz="1600" dirty="0"/>
              <a:t> </a:t>
            </a:r>
            <a:r>
              <a:rPr lang="hr-HR" sz="1600" dirty="0" err="1"/>
              <a:t>including</a:t>
            </a:r>
            <a:r>
              <a:rPr lang="hr-HR" sz="1600" dirty="0"/>
              <a:t> </a:t>
            </a:r>
            <a:r>
              <a:rPr lang="hr-HR" sz="1600" dirty="0" err="1"/>
              <a:t>exercise</a:t>
            </a:r>
            <a:endParaRPr lang="hr-HR" sz="1600" dirty="0"/>
          </a:p>
          <a:p>
            <a:pPr lvl="0"/>
            <a:r>
              <a:rPr lang="hr-HR" sz="1600" b="1" dirty="0" err="1"/>
              <a:t>occupational</a:t>
            </a:r>
            <a:r>
              <a:rPr lang="hr-HR" sz="1600" b="1" dirty="0"/>
              <a:t> </a:t>
            </a:r>
            <a:r>
              <a:rPr lang="hr-HR" sz="1600" b="1" dirty="0" err="1"/>
              <a:t>therapists</a:t>
            </a:r>
            <a:r>
              <a:rPr lang="hr-HR" sz="1600" dirty="0"/>
              <a:t>: </a:t>
            </a:r>
            <a:r>
              <a:rPr lang="hr-HR" sz="1600" dirty="0" err="1"/>
              <a:t>assessing</a:t>
            </a:r>
            <a:r>
              <a:rPr lang="hr-HR" sz="1600" dirty="0"/>
              <a:t>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impact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physical</a:t>
            </a:r>
            <a:r>
              <a:rPr lang="hr-HR" sz="1600" dirty="0"/>
              <a:t> </a:t>
            </a:r>
            <a:r>
              <a:rPr lang="hr-HR" sz="1600" dirty="0" err="1"/>
              <a:t>or</a:t>
            </a:r>
            <a:r>
              <a:rPr lang="hr-HR" sz="1600" dirty="0"/>
              <a:t> </a:t>
            </a:r>
            <a:r>
              <a:rPr lang="hr-HR" sz="1600" dirty="0" err="1"/>
              <a:t>cognitive</a:t>
            </a:r>
            <a:r>
              <a:rPr lang="hr-HR" sz="1600" dirty="0"/>
              <a:t> </a:t>
            </a:r>
            <a:r>
              <a:rPr lang="hr-HR" sz="1600" dirty="0" err="1"/>
              <a:t>problems</a:t>
            </a:r>
            <a:r>
              <a:rPr lang="hr-HR" sz="1600" dirty="0"/>
              <a:t> on </a:t>
            </a:r>
            <a:r>
              <a:rPr lang="hr-HR" sz="1600" dirty="0" err="1"/>
              <a:t>activities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daily</a:t>
            </a:r>
            <a:r>
              <a:rPr lang="hr-HR" sz="1600" dirty="0"/>
              <a:t> </a:t>
            </a:r>
            <a:r>
              <a:rPr lang="hr-HR" sz="1600" dirty="0" err="1"/>
              <a:t>living</a:t>
            </a:r>
            <a:r>
              <a:rPr lang="hr-HR" sz="1600" dirty="0"/>
              <a:t>, </a:t>
            </a:r>
            <a:r>
              <a:rPr lang="hr-HR" sz="1600" dirty="0" err="1"/>
              <a:t>return</a:t>
            </a:r>
            <a:r>
              <a:rPr lang="hr-HR" sz="1600" dirty="0"/>
              <a:t> to </a:t>
            </a:r>
            <a:r>
              <a:rPr lang="hr-HR" sz="1600" dirty="0" err="1"/>
              <a:t>work</a:t>
            </a:r>
            <a:r>
              <a:rPr lang="hr-HR" sz="1600" dirty="0"/>
              <a:t>, </a:t>
            </a:r>
            <a:r>
              <a:rPr lang="hr-HR" sz="1600" dirty="0" err="1"/>
              <a:t>education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/</a:t>
            </a:r>
            <a:r>
              <a:rPr lang="hr-HR" sz="1600" dirty="0" err="1"/>
              <a:t>or</a:t>
            </a:r>
            <a:r>
              <a:rPr lang="hr-HR" sz="1600" dirty="0"/>
              <a:t> </a:t>
            </a:r>
            <a:r>
              <a:rPr lang="hr-HR" sz="1600" dirty="0" err="1"/>
              <a:t>leisure</a:t>
            </a:r>
            <a:r>
              <a:rPr lang="hr-HR" sz="1600" dirty="0"/>
              <a:t> </a:t>
            </a:r>
            <a:r>
              <a:rPr lang="hr-HR" sz="1600" dirty="0" err="1"/>
              <a:t>activities</a:t>
            </a:r>
            <a:r>
              <a:rPr lang="hr-HR" sz="1600" dirty="0"/>
              <a:t>, </a:t>
            </a:r>
            <a:r>
              <a:rPr lang="hr-HR" sz="1600" dirty="0" err="1"/>
              <a:t>strategies</a:t>
            </a:r>
            <a:r>
              <a:rPr lang="hr-HR" sz="1600" dirty="0"/>
              <a:t> </a:t>
            </a:r>
            <a:r>
              <a:rPr lang="hr-HR" sz="1600" dirty="0" err="1"/>
              <a:t>that</a:t>
            </a:r>
            <a:r>
              <a:rPr lang="hr-HR" sz="1600" dirty="0"/>
              <a:t> </a:t>
            </a:r>
            <a:r>
              <a:rPr lang="hr-HR" sz="1600" dirty="0" err="1"/>
              <a:t>can</a:t>
            </a:r>
            <a:r>
              <a:rPr lang="hr-HR" sz="1600" dirty="0"/>
              <a:t> </a:t>
            </a:r>
            <a:r>
              <a:rPr lang="hr-HR" sz="1600" dirty="0" err="1"/>
              <a:t>be</a:t>
            </a:r>
            <a:r>
              <a:rPr lang="hr-HR" sz="1600" dirty="0"/>
              <a:t> </a:t>
            </a:r>
            <a:r>
              <a:rPr lang="hr-HR" sz="1600" dirty="0" err="1"/>
              <a:t>used</a:t>
            </a:r>
            <a:r>
              <a:rPr lang="hr-HR" sz="1600" dirty="0"/>
              <a:t> </a:t>
            </a:r>
            <a:r>
              <a:rPr lang="hr-HR" sz="1600" dirty="0" err="1"/>
              <a:t>by</a:t>
            </a:r>
            <a:r>
              <a:rPr lang="hr-HR" sz="1600" dirty="0"/>
              <a:t>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patient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his</a:t>
            </a:r>
            <a:r>
              <a:rPr lang="hr-HR" sz="1600" dirty="0"/>
              <a:t>/</a:t>
            </a:r>
            <a:r>
              <a:rPr lang="hr-HR" sz="1600" dirty="0" err="1"/>
              <a:t>her</a:t>
            </a:r>
            <a:r>
              <a:rPr lang="hr-HR" sz="1600" dirty="0"/>
              <a:t> </a:t>
            </a:r>
            <a:r>
              <a:rPr lang="hr-HR" sz="1600" dirty="0" err="1"/>
              <a:t>family</a:t>
            </a:r>
            <a:r>
              <a:rPr lang="hr-HR" sz="1600" dirty="0"/>
              <a:t>, use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assistive</a:t>
            </a:r>
            <a:r>
              <a:rPr lang="hr-HR" sz="1600" dirty="0"/>
              <a:t> </a:t>
            </a:r>
            <a:r>
              <a:rPr lang="hr-HR" sz="1600" dirty="0" err="1"/>
              <a:t>technology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environmental</a:t>
            </a:r>
            <a:r>
              <a:rPr lang="hr-HR" sz="1600" dirty="0"/>
              <a:t> </a:t>
            </a:r>
            <a:r>
              <a:rPr lang="hr-HR" sz="1600" dirty="0" err="1"/>
              <a:t>adaptations</a:t>
            </a:r>
            <a:endParaRPr lang="hr-HR" sz="1600" dirty="0"/>
          </a:p>
          <a:p>
            <a:pPr lvl="0"/>
            <a:r>
              <a:rPr lang="hr-HR" sz="1600" b="1" dirty="0" err="1"/>
              <a:t>speech</a:t>
            </a:r>
            <a:r>
              <a:rPr lang="hr-HR" sz="1600" b="1" dirty="0"/>
              <a:t> </a:t>
            </a:r>
            <a:r>
              <a:rPr lang="hr-HR" sz="1600" b="1" dirty="0" err="1"/>
              <a:t>and</a:t>
            </a:r>
            <a:r>
              <a:rPr lang="hr-HR" sz="1600" b="1" dirty="0"/>
              <a:t> </a:t>
            </a:r>
            <a:r>
              <a:rPr lang="hr-HR" sz="1600" b="1" dirty="0" err="1"/>
              <a:t>language</a:t>
            </a:r>
            <a:r>
              <a:rPr lang="hr-HR" sz="1600" b="1" dirty="0"/>
              <a:t> </a:t>
            </a:r>
            <a:r>
              <a:rPr lang="hr-HR" sz="1600" b="1" dirty="0" err="1"/>
              <a:t>therapists</a:t>
            </a:r>
            <a:r>
              <a:rPr lang="hr-HR" sz="1600" dirty="0"/>
              <a:t>: </a:t>
            </a:r>
            <a:r>
              <a:rPr lang="hr-HR" sz="1600" dirty="0" err="1"/>
              <a:t>assessing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treating</a:t>
            </a:r>
            <a:r>
              <a:rPr lang="hr-HR" sz="1600" dirty="0"/>
              <a:t> </a:t>
            </a:r>
            <a:r>
              <a:rPr lang="hr-HR" sz="1600" dirty="0" err="1"/>
              <a:t>cognitive</a:t>
            </a:r>
            <a:r>
              <a:rPr lang="hr-HR" sz="1600" dirty="0"/>
              <a:t>, </a:t>
            </a:r>
            <a:r>
              <a:rPr lang="hr-HR" sz="1600" dirty="0" err="1"/>
              <a:t>communication</a:t>
            </a:r>
            <a:r>
              <a:rPr lang="hr-HR" sz="1600" dirty="0"/>
              <a:t>, </a:t>
            </a:r>
            <a:r>
              <a:rPr lang="hr-HR" sz="1600" dirty="0" err="1"/>
              <a:t>orofacial</a:t>
            </a:r>
            <a:r>
              <a:rPr lang="hr-HR" sz="1600" dirty="0"/>
              <a:t> </a:t>
            </a:r>
            <a:r>
              <a:rPr lang="hr-HR" sz="1600" dirty="0" err="1"/>
              <a:t>motility</a:t>
            </a:r>
            <a:r>
              <a:rPr lang="hr-HR" sz="1600" dirty="0"/>
              <a:t> </a:t>
            </a:r>
            <a:r>
              <a:rPr lang="hr-HR" sz="1600" dirty="0" err="1"/>
              <a:t>problems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swallowing</a:t>
            </a:r>
            <a:r>
              <a:rPr lang="hr-HR" sz="1600" dirty="0"/>
              <a:t> </a:t>
            </a:r>
            <a:r>
              <a:rPr lang="hr-HR" sz="1600" dirty="0" err="1"/>
              <a:t>disorders</a:t>
            </a:r>
            <a:endParaRPr lang="hr-HR" sz="1600" dirty="0"/>
          </a:p>
          <a:p>
            <a:pPr lvl="0"/>
            <a:r>
              <a:rPr lang="hr-HR" sz="1600" b="1" dirty="0" err="1"/>
              <a:t>clinical</a:t>
            </a:r>
            <a:r>
              <a:rPr lang="hr-HR" sz="1600" b="1" dirty="0"/>
              <a:t> </a:t>
            </a:r>
            <a:r>
              <a:rPr lang="hr-HR" sz="1600" b="1" dirty="0" err="1"/>
              <a:t>psychologists</a:t>
            </a:r>
            <a:r>
              <a:rPr lang="hr-HR" sz="1600" dirty="0"/>
              <a:t>: </a:t>
            </a:r>
            <a:r>
              <a:rPr lang="hr-HR" sz="1600" dirty="0" err="1"/>
              <a:t>assessment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cognitive</a:t>
            </a:r>
            <a:r>
              <a:rPr lang="hr-HR" sz="1600" dirty="0"/>
              <a:t>, </a:t>
            </a:r>
            <a:r>
              <a:rPr lang="hr-HR" sz="1600" dirty="0" err="1"/>
              <a:t>perceptual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emotional</a:t>
            </a:r>
            <a:r>
              <a:rPr lang="hr-HR" sz="1600" dirty="0"/>
              <a:t>/ </a:t>
            </a:r>
            <a:r>
              <a:rPr lang="hr-HR" sz="1600" dirty="0" err="1"/>
              <a:t>behavioral</a:t>
            </a:r>
            <a:r>
              <a:rPr lang="hr-HR" sz="1600" dirty="0"/>
              <a:t> </a:t>
            </a:r>
            <a:r>
              <a:rPr lang="hr-HR" sz="1600" dirty="0" err="1"/>
              <a:t>problems</a:t>
            </a:r>
            <a:r>
              <a:rPr lang="hr-HR" sz="1600" dirty="0"/>
              <a:t>, </a:t>
            </a:r>
            <a:r>
              <a:rPr lang="hr-HR" sz="1600" dirty="0" err="1"/>
              <a:t>strategies</a:t>
            </a:r>
            <a:r>
              <a:rPr lang="hr-HR" sz="1600" dirty="0"/>
              <a:t> to </a:t>
            </a:r>
            <a:r>
              <a:rPr lang="hr-HR" sz="1600" dirty="0" err="1"/>
              <a:t>manage</a:t>
            </a:r>
            <a:r>
              <a:rPr lang="hr-HR" sz="1600" dirty="0"/>
              <a:t> </a:t>
            </a:r>
            <a:r>
              <a:rPr lang="hr-HR" sz="1600" dirty="0" err="1"/>
              <a:t>these</a:t>
            </a:r>
            <a:r>
              <a:rPr lang="hr-HR" sz="1600" dirty="0"/>
              <a:t> </a:t>
            </a:r>
            <a:r>
              <a:rPr lang="hr-HR" sz="1600" dirty="0" err="1"/>
              <a:t>with</a:t>
            </a:r>
            <a:r>
              <a:rPr lang="hr-HR" sz="1600" dirty="0"/>
              <a:t>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patient</a:t>
            </a:r>
            <a:r>
              <a:rPr lang="hr-HR" sz="1600" dirty="0"/>
              <a:t>, </a:t>
            </a:r>
            <a:r>
              <a:rPr lang="hr-HR" sz="1600" dirty="0" err="1"/>
              <a:t>his</a:t>
            </a:r>
            <a:r>
              <a:rPr lang="hr-HR" sz="1600" dirty="0"/>
              <a:t>/</a:t>
            </a:r>
            <a:r>
              <a:rPr lang="hr-HR" sz="1600" dirty="0" err="1"/>
              <a:t>her</a:t>
            </a:r>
            <a:r>
              <a:rPr lang="hr-HR" sz="1600" dirty="0"/>
              <a:t> </a:t>
            </a:r>
            <a:r>
              <a:rPr lang="hr-HR" sz="1600" dirty="0" err="1"/>
              <a:t>family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with</a:t>
            </a:r>
            <a:r>
              <a:rPr lang="hr-HR" sz="1600" dirty="0"/>
              <a:t> </a:t>
            </a:r>
            <a:r>
              <a:rPr lang="hr-HR" sz="1600" dirty="0" err="1"/>
              <a:t>other</a:t>
            </a:r>
            <a:r>
              <a:rPr lang="hr-HR" sz="1600" dirty="0"/>
              <a:t> </a:t>
            </a:r>
            <a:r>
              <a:rPr lang="hr-HR" sz="1600" dirty="0" err="1"/>
              <a:t>health</a:t>
            </a:r>
            <a:r>
              <a:rPr lang="hr-HR" sz="1600" dirty="0"/>
              <a:t> </a:t>
            </a:r>
            <a:r>
              <a:rPr lang="hr-HR" sz="1600" dirty="0" err="1"/>
              <a:t>professionals</a:t>
            </a:r>
            <a:endParaRPr lang="hr-HR" sz="1600" dirty="0"/>
          </a:p>
          <a:p>
            <a:pPr lvl="0"/>
            <a:r>
              <a:rPr lang="hr-HR" sz="1600" b="1" dirty="0" err="1"/>
              <a:t>social</a:t>
            </a:r>
            <a:r>
              <a:rPr lang="hr-HR" sz="1600" b="1" dirty="0"/>
              <a:t> </a:t>
            </a:r>
            <a:r>
              <a:rPr lang="hr-HR" sz="1600" b="1" dirty="0" err="1"/>
              <a:t>workers</a:t>
            </a:r>
            <a:r>
              <a:rPr lang="hr-HR" sz="1600" dirty="0"/>
              <a:t>: </a:t>
            </a:r>
            <a:r>
              <a:rPr lang="hr-HR" sz="1600" dirty="0" err="1"/>
              <a:t>promoting</a:t>
            </a:r>
            <a:r>
              <a:rPr lang="hr-HR" sz="1600" dirty="0"/>
              <a:t> </a:t>
            </a:r>
            <a:r>
              <a:rPr lang="hr-HR" sz="1600" dirty="0" err="1"/>
              <a:t>participation</a:t>
            </a:r>
            <a:r>
              <a:rPr lang="hr-HR" sz="1600" dirty="0"/>
              <a:t>, </a:t>
            </a:r>
            <a:r>
              <a:rPr lang="hr-HR" sz="1600" dirty="0" err="1"/>
              <a:t>community</a:t>
            </a:r>
            <a:r>
              <a:rPr lang="hr-HR" sz="1600" dirty="0"/>
              <a:t> </a:t>
            </a:r>
            <a:r>
              <a:rPr lang="hr-HR" sz="1600" dirty="0" err="1"/>
              <a:t>reintegration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social</a:t>
            </a:r>
            <a:r>
              <a:rPr lang="hr-HR" sz="1600" dirty="0"/>
              <a:t> </a:t>
            </a:r>
            <a:r>
              <a:rPr lang="hr-HR" sz="1600" dirty="0" err="1"/>
              <a:t>support</a:t>
            </a:r>
            <a:endParaRPr lang="hr-HR" sz="1600" dirty="0"/>
          </a:p>
          <a:p>
            <a:pPr lvl="0"/>
            <a:r>
              <a:rPr lang="hr-HR" sz="1600" b="1" dirty="0" err="1"/>
              <a:t>prosthetists</a:t>
            </a:r>
            <a:r>
              <a:rPr lang="hr-HR" sz="1600" b="1" dirty="0"/>
              <a:t> </a:t>
            </a:r>
            <a:r>
              <a:rPr lang="hr-HR" sz="1600" b="1" dirty="0" err="1"/>
              <a:t>and</a:t>
            </a:r>
            <a:r>
              <a:rPr lang="hr-HR" sz="1600" b="1" dirty="0"/>
              <a:t> </a:t>
            </a:r>
            <a:r>
              <a:rPr lang="hr-HR" sz="1600" b="1" dirty="0" err="1"/>
              <a:t>orthotists</a:t>
            </a:r>
            <a:r>
              <a:rPr lang="hr-HR" sz="1600" dirty="0"/>
              <a:t>: </a:t>
            </a:r>
            <a:r>
              <a:rPr lang="hr-HR" sz="1600" dirty="0" err="1"/>
              <a:t>provision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technologies</a:t>
            </a:r>
            <a:endParaRPr lang="hr-HR" sz="1600" dirty="0"/>
          </a:p>
          <a:p>
            <a:pPr lvl="0"/>
            <a:r>
              <a:rPr lang="hr-HR" sz="1600" b="1" dirty="0" err="1"/>
              <a:t>bioengineers</a:t>
            </a:r>
            <a:r>
              <a:rPr lang="hr-HR" sz="1600" b="1" dirty="0"/>
              <a:t> </a:t>
            </a:r>
            <a:r>
              <a:rPr lang="hr-HR" sz="1600" b="1" dirty="0" err="1"/>
              <a:t>and</a:t>
            </a:r>
            <a:r>
              <a:rPr lang="hr-HR" sz="1600" b="1" dirty="0"/>
              <a:t> </a:t>
            </a:r>
            <a:r>
              <a:rPr lang="hr-HR" sz="1600" b="1" dirty="0" err="1"/>
              <a:t>rehabilitation</a:t>
            </a:r>
            <a:r>
              <a:rPr lang="hr-HR" sz="1600" b="1" dirty="0"/>
              <a:t> </a:t>
            </a:r>
            <a:r>
              <a:rPr lang="hr-HR" sz="1600" b="1" dirty="0" err="1"/>
              <a:t>engineers</a:t>
            </a:r>
            <a:r>
              <a:rPr lang="hr-HR" sz="1600" dirty="0"/>
              <a:t>: </a:t>
            </a:r>
            <a:r>
              <a:rPr lang="hr-HR" sz="1600" dirty="0" err="1"/>
              <a:t>regarding</a:t>
            </a:r>
            <a:r>
              <a:rPr lang="hr-HR" sz="1600" dirty="0"/>
              <a:t> </a:t>
            </a:r>
            <a:r>
              <a:rPr lang="hr-HR" sz="1600" dirty="0" err="1"/>
              <a:t>technologies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data </a:t>
            </a:r>
            <a:r>
              <a:rPr lang="hr-HR" sz="1600" dirty="0" err="1"/>
              <a:t>collection</a:t>
            </a:r>
            <a:endParaRPr lang="hr-HR" sz="1600" dirty="0"/>
          </a:p>
          <a:p>
            <a:pPr lvl="0"/>
            <a:r>
              <a:rPr lang="hr-HR" sz="1600" b="1" dirty="0" err="1"/>
              <a:t>dieticians</a:t>
            </a:r>
            <a:r>
              <a:rPr lang="hr-HR" sz="1600" dirty="0"/>
              <a:t>: </a:t>
            </a:r>
            <a:r>
              <a:rPr lang="hr-HR" sz="1600" dirty="0" err="1"/>
              <a:t>assessing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promoting</a:t>
            </a:r>
            <a:r>
              <a:rPr lang="hr-HR" sz="1600" dirty="0"/>
              <a:t> </a:t>
            </a:r>
            <a:r>
              <a:rPr lang="hr-HR" sz="1600" dirty="0" err="1"/>
              <a:t>adequate</a:t>
            </a:r>
            <a:r>
              <a:rPr lang="hr-HR" sz="1600" dirty="0"/>
              <a:t> </a:t>
            </a:r>
            <a:r>
              <a:rPr lang="hr-HR" sz="1600" dirty="0" err="1"/>
              <a:t>nutrition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56033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4756662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PRM </a:t>
            </a:r>
            <a:r>
              <a:rPr lang="hr-HR" dirty="0" err="1"/>
              <a:t>physician’s</a:t>
            </a:r>
            <a:r>
              <a:rPr lang="hr-HR" dirty="0"/>
              <a:t> role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essential</a:t>
            </a:r>
            <a:r>
              <a:rPr lang="hr-HR" dirty="0"/>
              <a:t> for </a:t>
            </a:r>
            <a:r>
              <a:rPr lang="hr-HR" dirty="0" err="1"/>
              <a:t>establishing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prescription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treatment</a:t>
            </a:r>
            <a:r>
              <a:rPr lang="hr-HR" dirty="0"/>
              <a:t> plan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leadership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to </a:t>
            </a:r>
            <a:r>
              <a:rPr lang="hr-HR" dirty="0" err="1"/>
              <a:t>address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condition</a:t>
            </a:r>
            <a:r>
              <a:rPr lang="hr-HR" dirty="0"/>
              <a:t>, </a:t>
            </a:r>
            <a:r>
              <a:rPr lang="hr-HR" dirty="0" err="1"/>
              <a:t>impairments</a:t>
            </a:r>
            <a:r>
              <a:rPr lang="hr-HR" dirty="0"/>
              <a:t>, </a:t>
            </a:r>
            <a:r>
              <a:rPr lang="hr-HR" dirty="0" err="1"/>
              <a:t>activity</a:t>
            </a:r>
            <a:r>
              <a:rPr lang="hr-HR" dirty="0"/>
              <a:t> </a:t>
            </a:r>
            <a:r>
              <a:rPr lang="hr-HR" dirty="0" err="1"/>
              <a:t>limitations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restrictions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However</a:t>
            </a:r>
            <a:r>
              <a:rPr lang="hr-HR" dirty="0"/>
              <a:t>, </a:t>
            </a:r>
            <a:r>
              <a:rPr lang="hr-HR" dirty="0" err="1"/>
              <a:t>virtually</a:t>
            </a:r>
            <a:r>
              <a:rPr lang="hr-HR" dirty="0"/>
              <a:t>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risks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must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assumed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responsibility</a:t>
            </a:r>
            <a:r>
              <a:rPr lang="hr-HR" dirty="0"/>
              <a:t>. For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reason</a:t>
            </a:r>
            <a:r>
              <a:rPr lang="hr-HR" dirty="0"/>
              <a:t>, a </a:t>
            </a:r>
            <a:r>
              <a:rPr lang="hr-HR" dirty="0" err="1"/>
              <a:t>thorough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diagnosis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essential</a:t>
            </a:r>
            <a:r>
              <a:rPr lang="hr-HR" dirty="0"/>
              <a:t> prior to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intervention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responsibility</a:t>
            </a:r>
            <a:r>
              <a:rPr lang="hr-HR" dirty="0"/>
              <a:t> for </a:t>
            </a:r>
            <a:r>
              <a:rPr lang="hr-HR" dirty="0" err="1"/>
              <a:t>providing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integrated</a:t>
            </a:r>
            <a:r>
              <a:rPr lang="hr-HR" dirty="0"/>
              <a:t> </a:t>
            </a:r>
            <a:r>
              <a:rPr lang="hr-HR" dirty="0" err="1"/>
              <a:t>description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individual’s</a:t>
            </a:r>
            <a:r>
              <a:rPr lang="hr-HR" dirty="0"/>
              <a:t> </a:t>
            </a:r>
            <a:r>
              <a:rPr lang="hr-HR" dirty="0" err="1"/>
              <a:t>pattern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care </a:t>
            </a:r>
            <a:r>
              <a:rPr lang="hr-HR" dirty="0" err="1"/>
              <a:t>pathway</a:t>
            </a:r>
            <a:r>
              <a:rPr lang="hr-HR" dirty="0"/>
              <a:t>, </a:t>
            </a:r>
            <a:r>
              <a:rPr lang="hr-HR" dirty="0" err="1"/>
              <a:t>leading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decision-making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648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Ethics</a:t>
            </a:r>
            <a:r>
              <a:rPr lang="hr-HR" sz="4000" dirty="0"/>
              <a:t> </a:t>
            </a:r>
            <a:r>
              <a:rPr lang="hr-HR" sz="4000" dirty="0" err="1"/>
              <a:t>in</a:t>
            </a:r>
            <a:r>
              <a:rPr lang="hr-HR" sz="4000" dirty="0"/>
              <a:t> </a:t>
            </a:r>
            <a:r>
              <a:rPr lang="hr-HR" sz="4000" dirty="0" err="1"/>
              <a:t>clinical</a:t>
            </a:r>
            <a:r>
              <a:rPr lang="hr-HR" sz="4000" dirty="0"/>
              <a:t> PRM </a:t>
            </a:r>
            <a:r>
              <a:rPr lang="hr-HR" sz="4000" dirty="0" err="1"/>
              <a:t>practice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/>
              <a:t>PRM </a:t>
            </a:r>
            <a:r>
              <a:rPr lang="hr-HR" dirty="0" err="1"/>
              <a:t>professionals</a:t>
            </a:r>
            <a:r>
              <a:rPr lang="hr-HR" dirty="0"/>
              <a:t> </a:t>
            </a:r>
            <a:r>
              <a:rPr lang="hr-HR" dirty="0" err="1"/>
              <a:t>centrally</a:t>
            </a:r>
            <a:r>
              <a:rPr lang="hr-HR" dirty="0"/>
              <a:t> </a:t>
            </a:r>
            <a:r>
              <a:rPr lang="hr-HR" dirty="0" err="1"/>
              <a:t>involve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, </a:t>
            </a:r>
            <a:r>
              <a:rPr lang="hr-HR" dirty="0" err="1"/>
              <a:t>families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caregivers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setting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address</a:t>
            </a:r>
            <a:r>
              <a:rPr lang="hr-HR" dirty="0"/>
              <a:t> </a:t>
            </a:r>
            <a:r>
              <a:rPr lang="hr-HR" dirty="0" err="1"/>
              <a:t>ethical</a:t>
            </a:r>
            <a:r>
              <a:rPr lang="hr-HR" dirty="0"/>
              <a:t> </a:t>
            </a:r>
            <a:r>
              <a:rPr lang="hr-HR" dirty="0" err="1"/>
              <a:t>dilemmas</a:t>
            </a:r>
            <a:r>
              <a:rPr lang="hr-HR" dirty="0"/>
              <a:t> as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Ethical</a:t>
            </a:r>
            <a:r>
              <a:rPr lang="hr-HR" dirty="0"/>
              <a:t> </a:t>
            </a:r>
            <a:r>
              <a:rPr lang="hr-HR" dirty="0" err="1"/>
              <a:t>issues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settings</a:t>
            </a:r>
            <a:r>
              <a:rPr lang="hr-HR" dirty="0"/>
              <a:t> </a:t>
            </a:r>
            <a:r>
              <a:rPr lang="hr-HR" dirty="0" err="1"/>
              <a:t>commonly</a:t>
            </a:r>
            <a:r>
              <a:rPr lang="hr-HR" dirty="0"/>
              <a:t> </a:t>
            </a:r>
            <a:r>
              <a:rPr lang="hr-HR" dirty="0" err="1"/>
              <a:t>encountered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are: </a:t>
            </a:r>
          </a:p>
          <a:p>
            <a:pPr lvl="1"/>
            <a:r>
              <a:rPr lang="hr-HR" dirty="0" err="1"/>
              <a:t>resource</a:t>
            </a:r>
            <a:r>
              <a:rPr lang="hr-HR" dirty="0"/>
              <a:t> </a:t>
            </a:r>
            <a:r>
              <a:rPr lang="hr-HR" dirty="0" err="1"/>
              <a:t>allocation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 </a:t>
            </a:r>
            <a:r>
              <a:rPr lang="hr-HR" dirty="0" err="1"/>
              <a:t>selection</a:t>
            </a:r>
            <a:endParaRPr lang="hr-HR" dirty="0"/>
          </a:p>
          <a:p>
            <a:pPr lvl="1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ethics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team</a:t>
            </a:r>
            <a:r>
              <a:rPr lang="hr-HR" dirty="0"/>
              <a:t> care</a:t>
            </a:r>
          </a:p>
          <a:p>
            <a:pPr lvl="1"/>
            <a:r>
              <a:rPr lang="hr-HR" dirty="0" err="1"/>
              <a:t>ethical</a:t>
            </a:r>
            <a:r>
              <a:rPr lang="hr-HR" dirty="0"/>
              <a:t> </a:t>
            </a:r>
            <a:r>
              <a:rPr lang="hr-HR" dirty="0" err="1"/>
              <a:t>issues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setting</a:t>
            </a:r>
            <a:endParaRPr lang="hr-HR" dirty="0"/>
          </a:p>
          <a:p>
            <a:pPr lvl="0"/>
            <a:r>
              <a:rPr lang="hr-HR" dirty="0" err="1"/>
              <a:t>Ultimately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medicine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ensure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 </a:t>
            </a:r>
            <a:r>
              <a:rPr lang="hr-HR" dirty="0" err="1"/>
              <a:t>autonomy</a:t>
            </a:r>
            <a:r>
              <a:rPr lang="hr-HR" dirty="0"/>
              <a:t>, </a:t>
            </a:r>
            <a:r>
              <a:rPr lang="hr-HR" dirty="0" err="1"/>
              <a:t>beneficence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justice</a:t>
            </a:r>
            <a:r>
              <a:rPr lang="hr-HR" dirty="0"/>
              <a:t>, </a:t>
            </a:r>
            <a:r>
              <a:rPr lang="hr-HR" dirty="0" err="1"/>
              <a:t>while</a:t>
            </a:r>
            <a:r>
              <a:rPr lang="hr-HR" dirty="0"/>
              <a:t> </a:t>
            </a:r>
            <a:r>
              <a:rPr lang="hr-HR" dirty="0" err="1"/>
              <a:t>striving</a:t>
            </a:r>
            <a:r>
              <a:rPr lang="hr-HR" dirty="0"/>
              <a:t> to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best</a:t>
            </a:r>
            <a:r>
              <a:rPr lang="hr-HR" dirty="0"/>
              <a:t> care </a:t>
            </a:r>
            <a:r>
              <a:rPr lang="hr-HR" dirty="0" err="1"/>
              <a:t>possible</a:t>
            </a:r>
            <a:r>
              <a:rPr lang="hr-HR" dirty="0"/>
              <a:t>, at </a:t>
            </a:r>
            <a:r>
              <a:rPr lang="hr-HR" dirty="0" err="1"/>
              <a:t>the</a:t>
            </a:r>
            <a:r>
              <a:rPr lang="hr-HR" dirty="0"/>
              <a:t> same time as </a:t>
            </a:r>
            <a:r>
              <a:rPr lang="hr-HR" dirty="0" err="1"/>
              <a:t>respecting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wishes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guidelines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society</a:t>
            </a:r>
            <a:r>
              <a:rPr lang="hr-HR" dirty="0"/>
              <a:t> as a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restraints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available</a:t>
            </a:r>
            <a:r>
              <a:rPr lang="hr-HR" dirty="0"/>
              <a:t> </a:t>
            </a:r>
            <a:r>
              <a:rPr lang="hr-HR" dirty="0" err="1"/>
              <a:t>resources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292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Outcomes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interventions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:</a:t>
            </a:r>
            <a:br>
              <a:rPr lang="hr-HR" dirty="0"/>
            </a:b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importance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outcomes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experienced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humans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person</a:t>
            </a:r>
            <a:r>
              <a:rPr lang="hr-HR" dirty="0"/>
              <a:t>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, </a:t>
            </a:r>
            <a:r>
              <a:rPr lang="hr-HR" dirty="0" err="1"/>
              <a:t>ranging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mild</a:t>
            </a:r>
            <a:r>
              <a:rPr lang="hr-HR" dirty="0"/>
              <a:t> to </a:t>
            </a:r>
            <a:r>
              <a:rPr lang="hr-HR" dirty="0" err="1"/>
              <a:t>severe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/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lifespan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Evidence</a:t>
            </a:r>
            <a:r>
              <a:rPr lang="hr-HR" dirty="0"/>
              <a:t> </a:t>
            </a:r>
            <a:r>
              <a:rPr lang="hr-HR" dirty="0" err="1"/>
              <a:t>suggests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individual’s</a:t>
            </a:r>
            <a:r>
              <a:rPr lang="hr-HR" dirty="0"/>
              <a:t> </a:t>
            </a:r>
            <a:r>
              <a:rPr lang="hr-HR" dirty="0" err="1"/>
              <a:t>level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interaction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environment</a:t>
            </a:r>
            <a:r>
              <a:rPr lang="hr-HR" dirty="0"/>
              <a:t>, </a:t>
            </a:r>
            <a:r>
              <a:rPr lang="hr-HR" dirty="0" err="1"/>
              <a:t>termed</a:t>
            </a:r>
            <a:r>
              <a:rPr lang="hr-HR" dirty="0"/>
              <a:t> as „</a:t>
            </a:r>
            <a:r>
              <a:rPr lang="hr-HR" dirty="0" err="1"/>
              <a:t>lived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“ </a:t>
            </a:r>
            <a:r>
              <a:rPr lang="hr-HR" dirty="0" err="1"/>
              <a:t>is</a:t>
            </a:r>
            <a:r>
              <a:rPr lang="hr-HR" dirty="0"/>
              <a:t> more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biological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Findings</a:t>
            </a:r>
            <a:r>
              <a:rPr lang="hr-HR" dirty="0"/>
              <a:t> </a:t>
            </a:r>
            <a:r>
              <a:rPr lang="hr-HR" dirty="0" err="1"/>
              <a:t>clearly</a:t>
            </a:r>
            <a:r>
              <a:rPr lang="hr-HR" dirty="0"/>
              <a:t> </a:t>
            </a:r>
            <a:r>
              <a:rPr lang="hr-HR" dirty="0" err="1"/>
              <a:t>point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value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importance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outcomes</a:t>
            </a:r>
            <a:r>
              <a:rPr lang="hr-HR" dirty="0"/>
              <a:t> </a:t>
            </a:r>
            <a:r>
              <a:rPr lang="hr-HR" dirty="0" err="1"/>
              <a:t>specifically</a:t>
            </a:r>
            <a:r>
              <a:rPr lang="hr-HR" dirty="0"/>
              <a:t> </a:t>
            </a:r>
            <a:r>
              <a:rPr lang="hr-HR" dirty="0" err="1"/>
              <a:t>relevant</a:t>
            </a:r>
            <a:r>
              <a:rPr lang="hr-HR" dirty="0"/>
              <a:t> to PRM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perspectives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individuals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793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Person-centered</a:t>
            </a:r>
            <a:r>
              <a:rPr lang="hr-HR" sz="4000" dirty="0"/>
              <a:t> </a:t>
            </a:r>
            <a:r>
              <a:rPr lang="hr-HR" sz="4000" dirty="0" err="1"/>
              <a:t>outcomes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821" y="1690688"/>
            <a:ext cx="10515600" cy="437694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primary</a:t>
            </a:r>
            <a:r>
              <a:rPr lang="hr-HR" dirty="0"/>
              <a:t> </a:t>
            </a:r>
            <a:r>
              <a:rPr lang="hr-HR" dirty="0" err="1"/>
              <a:t>responsibility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to </a:t>
            </a:r>
            <a:r>
              <a:rPr lang="hr-HR" dirty="0" err="1"/>
              <a:t>produce</a:t>
            </a:r>
            <a:r>
              <a:rPr lang="hr-HR" dirty="0"/>
              <a:t> </a:t>
            </a:r>
            <a:r>
              <a:rPr lang="hr-HR" dirty="0" err="1"/>
              <a:t>treatment</a:t>
            </a:r>
            <a:r>
              <a:rPr lang="hr-HR" dirty="0"/>
              <a:t> </a:t>
            </a:r>
            <a:r>
              <a:rPr lang="hr-HR" dirty="0" err="1"/>
              <a:t>outcomes</a:t>
            </a:r>
            <a:r>
              <a:rPr lang="hr-HR" dirty="0"/>
              <a:t> to </a:t>
            </a:r>
            <a:r>
              <a:rPr lang="hr-HR" dirty="0" err="1"/>
              <a:t>affect</a:t>
            </a:r>
            <a:r>
              <a:rPr lang="hr-HR" dirty="0"/>
              <a:t> </a:t>
            </a:r>
            <a:r>
              <a:rPr lang="hr-HR" dirty="0" err="1"/>
              <a:t>persons’lives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accordance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valued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outcomes</a:t>
            </a:r>
            <a:r>
              <a:rPr lang="hr-HR" dirty="0"/>
              <a:t> are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various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health-related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life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Demonstrating</a:t>
            </a:r>
            <a:r>
              <a:rPr lang="hr-HR" dirty="0"/>
              <a:t> a </a:t>
            </a:r>
            <a:r>
              <a:rPr lang="hr-HR" dirty="0" err="1"/>
              <a:t>person’s</a:t>
            </a:r>
            <a:r>
              <a:rPr lang="hr-HR" dirty="0"/>
              <a:t> </a:t>
            </a:r>
            <a:r>
              <a:rPr lang="hr-HR" dirty="0" err="1"/>
              <a:t>well-being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feature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fundamental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patient-centered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Shared</a:t>
            </a:r>
            <a:r>
              <a:rPr lang="hr-HR" dirty="0"/>
              <a:t> </a:t>
            </a:r>
            <a:r>
              <a:rPr lang="hr-HR" dirty="0" err="1"/>
              <a:t>goal-setting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central</a:t>
            </a:r>
            <a:r>
              <a:rPr lang="hr-HR" dirty="0"/>
              <a:t> </a:t>
            </a:r>
            <a:r>
              <a:rPr lang="hr-HR" dirty="0" err="1"/>
              <a:t>issue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PRM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core</a:t>
            </a:r>
            <a:r>
              <a:rPr lang="hr-HR" dirty="0"/>
              <a:t> </a:t>
            </a:r>
            <a:r>
              <a:rPr lang="hr-HR" dirty="0" err="1"/>
              <a:t>competency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PRM.</a:t>
            </a:r>
          </a:p>
          <a:p>
            <a:pPr lvl="0"/>
            <a:r>
              <a:rPr lang="hr-HR" dirty="0"/>
              <a:t>ICF </a:t>
            </a:r>
            <a:r>
              <a:rPr lang="hr-HR" dirty="0" err="1"/>
              <a:t>tools</a:t>
            </a:r>
            <a:r>
              <a:rPr lang="hr-HR" dirty="0"/>
              <a:t> (ICF </a:t>
            </a:r>
            <a:r>
              <a:rPr lang="hr-HR" dirty="0" err="1"/>
              <a:t>Categorical</a:t>
            </a:r>
            <a:r>
              <a:rPr lang="hr-HR" dirty="0"/>
              <a:t> Profile, ICF </a:t>
            </a:r>
            <a:r>
              <a:rPr lang="hr-HR" dirty="0" err="1"/>
              <a:t>Evaluation</a:t>
            </a:r>
            <a:r>
              <a:rPr lang="hr-HR" dirty="0"/>
              <a:t> Display, </a:t>
            </a:r>
            <a:r>
              <a:rPr lang="hr-HR" dirty="0" err="1"/>
              <a:t>and</a:t>
            </a:r>
            <a:r>
              <a:rPr lang="hr-HR" dirty="0"/>
              <a:t> ICF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Sheets</a:t>
            </a:r>
            <a:r>
              <a:rPr lang="hr-HR" dirty="0"/>
              <a:t>)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identification</a:t>
            </a:r>
            <a:r>
              <a:rPr lang="hr-HR" dirty="0"/>
              <a:t>, </a:t>
            </a:r>
            <a:r>
              <a:rPr lang="hr-HR" dirty="0" err="1"/>
              <a:t>definition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illustration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,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targets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achievement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changes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a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 </a:t>
            </a:r>
            <a:r>
              <a:rPr lang="hr-HR" dirty="0" err="1"/>
              <a:t>oriented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intervention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achievement</a:t>
            </a:r>
            <a:r>
              <a:rPr lang="hr-HR" dirty="0"/>
              <a:t> are </a:t>
            </a:r>
            <a:r>
              <a:rPr lang="hr-HR" dirty="0" err="1"/>
              <a:t>significant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 </a:t>
            </a:r>
            <a:r>
              <a:rPr lang="hr-HR" dirty="0" err="1"/>
              <a:t>measures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settings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0029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15546"/>
            <a:ext cx="10515600" cy="50936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fundamental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disease-orientated</a:t>
            </a:r>
            <a:r>
              <a:rPr lang="hr-HR" dirty="0"/>
              <a:t>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treatments</a:t>
            </a:r>
            <a:r>
              <a:rPr lang="hr-HR" dirty="0"/>
              <a:t> </a:t>
            </a:r>
            <a:r>
              <a:rPr lang="hr-HR" dirty="0" err="1"/>
              <a:t>aimed</a:t>
            </a:r>
            <a:r>
              <a:rPr lang="hr-HR" dirty="0"/>
              <a:t> at </a:t>
            </a:r>
            <a:r>
              <a:rPr lang="hr-HR" dirty="0" err="1"/>
              <a:t>limiting</a:t>
            </a:r>
            <a:r>
              <a:rPr lang="hr-HR" dirty="0"/>
              <a:t> </a:t>
            </a:r>
            <a:r>
              <a:rPr lang="hr-HR" dirty="0" err="1"/>
              <a:t>pathology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curing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problem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impaired</a:t>
            </a:r>
            <a:r>
              <a:rPr lang="hr-HR" dirty="0"/>
              <a:t> </a:t>
            </a:r>
            <a:r>
              <a:rPr lang="hr-HR" dirty="0" err="1"/>
              <a:t>function</a:t>
            </a:r>
            <a:r>
              <a:rPr lang="hr-HR" dirty="0"/>
              <a:t>,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primary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 </a:t>
            </a:r>
            <a:r>
              <a:rPr lang="hr-HR" dirty="0" err="1"/>
              <a:t>should</a:t>
            </a:r>
            <a:r>
              <a:rPr lang="hr-HR" dirty="0"/>
              <a:t> </a:t>
            </a:r>
            <a:r>
              <a:rPr lang="hr-HR" dirty="0" err="1"/>
              <a:t>relate</a:t>
            </a:r>
            <a:r>
              <a:rPr lang="hr-HR" dirty="0"/>
              <a:t> to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function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achievement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„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society</a:t>
            </a:r>
            <a:r>
              <a:rPr lang="hr-HR" dirty="0"/>
              <a:t>”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ultimate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,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restrictions</a:t>
            </a:r>
            <a:r>
              <a:rPr lang="hr-HR" dirty="0"/>
              <a:t> </a:t>
            </a:r>
            <a:r>
              <a:rPr lang="hr-HR" dirty="0" err="1"/>
              <a:t>should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measured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primary</a:t>
            </a:r>
            <a:r>
              <a:rPr lang="hr-HR" dirty="0"/>
              <a:t> </a:t>
            </a:r>
            <a:r>
              <a:rPr lang="hr-HR" dirty="0" err="1"/>
              <a:t>outcome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Evidence-based</a:t>
            </a:r>
            <a:r>
              <a:rPr lang="hr-HR" dirty="0"/>
              <a:t> </a:t>
            </a:r>
            <a:r>
              <a:rPr lang="hr-HR" dirty="0" err="1"/>
              <a:t>practices</a:t>
            </a:r>
            <a:r>
              <a:rPr lang="hr-HR" dirty="0"/>
              <a:t> do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outcomes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care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best</a:t>
            </a:r>
            <a:r>
              <a:rPr lang="hr-HR" dirty="0"/>
              <a:t> </a:t>
            </a:r>
            <a:r>
              <a:rPr lang="hr-HR" dirty="0" err="1"/>
              <a:t>compromise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person</a:t>
            </a:r>
            <a:r>
              <a:rPr lang="hr-HR" dirty="0"/>
              <a:t> </a:t>
            </a:r>
            <a:r>
              <a:rPr lang="hr-HR" dirty="0" err="1"/>
              <a:t>deemed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 (</a:t>
            </a:r>
            <a:r>
              <a:rPr lang="hr-HR" dirty="0" err="1"/>
              <a:t>goals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are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meaningful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persons</a:t>
            </a:r>
            <a:r>
              <a:rPr lang="hr-HR" dirty="0"/>
              <a:t>)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plan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achieved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ability</a:t>
            </a:r>
            <a:r>
              <a:rPr lang="hr-HR" dirty="0"/>
              <a:t> to </a:t>
            </a:r>
            <a:r>
              <a:rPr lang="hr-HR" dirty="0" err="1"/>
              <a:t>reduce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burden</a:t>
            </a:r>
            <a:r>
              <a:rPr lang="hr-HR" dirty="0"/>
              <a:t> on </a:t>
            </a:r>
            <a:r>
              <a:rPr lang="hr-HR" dirty="0" err="1"/>
              <a:t>disability</a:t>
            </a:r>
            <a:r>
              <a:rPr lang="hr-HR" dirty="0"/>
              <a:t> </a:t>
            </a:r>
            <a:r>
              <a:rPr lang="hr-HR" dirty="0" err="1"/>
              <a:t>both</a:t>
            </a:r>
            <a:r>
              <a:rPr lang="hr-HR" dirty="0"/>
              <a:t> for </a:t>
            </a:r>
            <a:r>
              <a:rPr lang="hr-HR" dirty="0" err="1"/>
              <a:t>individuals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for </a:t>
            </a:r>
            <a:r>
              <a:rPr lang="hr-HR" dirty="0" err="1"/>
              <a:t>society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shown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effective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enhancing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independent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achieving</a:t>
            </a:r>
            <a:r>
              <a:rPr lang="hr-HR" dirty="0"/>
              <a:t> </a:t>
            </a:r>
            <a:r>
              <a:rPr lang="hr-HR" dirty="0" err="1"/>
              <a:t>greater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, </a:t>
            </a:r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reducing</a:t>
            </a:r>
            <a:r>
              <a:rPr lang="hr-HR" dirty="0"/>
              <a:t> </a:t>
            </a:r>
            <a:r>
              <a:rPr lang="hr-HR" dirty="0" err="1"/>
              <a:t>complications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effects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comorbidities</a:t>
            </a:r>
            <a:r>
              <a:rPr lang="hr-HR" dirty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5857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3628" cy="1325563"/>
          </a:xfrm>
        </p:spPr>
        <p:txBody>
          <a:bodyPr>
            <a:normAutofit/>
          </a:bodyPr>
          <a:lstStyle/>
          <a:p>
            <a:r>
              <a:rPr lang="hr-HR" sz="4000" dirty="0" err="1"/>
              <a:t>Cost-effectiveness</a:t>
            </a:r>
            <a:r>
              <a:rPr lang="hr-HR" sz="4000" dirty="0"/>
              <a:t> </a:t>
            </a:r>
            <a:r>
              <a:rPr lang="hr-HR" sz="4000" dirty="0" err="1"/>
              <a:t>outcomes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Survival</a:t>
            </a:r>
            <a:r>
              <a:rPr lang="hr-HR" sz="4000" dirty="0"/>
              <a:t> </a:t>
            </a:r>
            <a:r>
              <a:rPr lang="hr-HR" sz="4000" dirty="0" err="1"/>
              <a:t>outcomes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9903"/>
            <a:ext cx="10515600" cy="43192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effectiveness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enhanced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independently</a:t>
            </a:r>
            <a:r>
              <a:rPr lang="hr-HR" dirty="0"/>
              <a:t> but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reduced</a:t>
            </a:r>
            <a:r>
              <a:rPr lang="hr-HR" dirty="0"/>
              <a:t> </a:t>
            </a:r>
            <a:r>
              <a:rPr lang="hr-HR" dirty="0" err="1"/>
              <a:t>costs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dependency</a:t>
            </a:r>
            <a:r>
              <a:rPr lang="hr-HR" dirty="0"/>
              <a:t> </a:t>
            </a:r>
            <a:r>
              <a:rPr lang="hr-HR" dirty="0" err="1"/>
              <a:t>due</a:t>
            </a:r>
            <a:r>
              <a:rPr lang="hr-HR" dirty="0"/>
              <a:t> to </a:t>
            </a:r>
            <a:r>
              <a:rPr lang="hr-HR" dirty="0" err="1"/>
              <a:t>disability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outcomes</a:t>
            </a:r>
            <a:r>
              <a:rPr lang="hr-HR" dirty="0"/>
              <a:t> are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survival</a:t>
            </a:r>
            <a:r>
              <a:rPr lang="hr-HR" dirty="0"/>
              <a:t>;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reduces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mortality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successfully</a:t>
            </a:r>
            <a:r>
              <a:rPr lang="hr-HR" dirty="0"/>
              <a:t> </a:t>
            </a:r>
            <a:r>
              <a:rPr lang="hr-HR" dirty="0" err="1"/>
              <a:t>achieved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no </a:t>
            </a:r>
            <a:r>
              <a:rPr lang="hr-HR" dirty="0" err="1"/>
              <a:t>biological</a:t>
            </a:r>
            <a:r>
              <a:rPr lang="hr-HR" dirty="0"/>
              <a:t> </a:t>
            </a:r>
            <a:r>
              <a:rPr lang="hr-HR" dirty="0" err="1"/>
              <a:t>recovery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are </a:t>
            </a:r>
            <a:r>
              <a:rPr lang="hr-HR" dirty="0" err="1"/>
              <a:t>deteriorating</a:t>
            </a:r>
            <a:r>
              <a:rPr lang="hr-HR" dirty="0"/>
              <a:t>. </a:t>
            </a:r>
          </a:p>
          <a:p>
            <a:pPr lvl="0"/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latter</a:t>
            </a:r>
            <a:r>
              <a:rPr lang="hr-HR" dirty="0"/>
              <a:t>,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delivered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continuing</a:t>
            </a:r>
            <a:r>
              <a:rPr lang="hr-HR" dirty="0"/>
              <a:t> program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enables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 to </a:t>
            </a:r>
            <a:r>
              <a:rPr lang="hr-HR" dirty="0" err="1"/>
              <a:t>maintain</a:t>
            </a:r>
            <a:r>
              <a:rPr lang="hr-HR" dirty="0"/>
              <a:t> </a:t>
            </a:r>
            <a:r>
              <a:rPr lang="hr-HR" dirty="0" err="1"/>
              <a:t>levels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well-being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programs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 for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disabilities</a:t>
            </a:r>
            <a:r>
              <a:rPr lang="hr-HR" dirty="0"/>
              <a:t> </a:t>
            </a:r>
            <a:r>
              <a:rPr lang="hr-HR" dirty="0" err="1"/>
              <a:t>produce</a:t>
            </a:r>
            <a:r>
              <a:rPr lang="hr-HR" dirty="0"/>
              <a:t> </a:t>
            </a:r>
            <a:r>
              <a:rPr lang="hr-HR" dirty="0" err="1"/>
              <a:t>concrete</a:t>
            </a:r>
            <a:r>
              <a:rPr lang="hr-HR" dirty="0"/>
              <a:t> </a:t>
            </a:r>
            <a:r>
              <a:rPr lang="hr-HR" dirty="0" err="1"/>
              <a:t>benefits</a:t>
            </a:r>
            <a:r>
              <a:rPr lang="hr-HR" dirty="0"/>
              <a:t>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improvement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reduction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costs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decrease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mortality</a:t>
            </a:r>
            <a:r>
              <a:rPr lang="hr-HR" dirty="0"/>
              <a:t> for </a:t>
            </a:r>
            <a:r>
              <a:rPr lang="hr-HR" dirty="0" err="1"/>
              <a:t>certain</a:t>
            </a:r>
            <a:r>
              <a:rPr lang="hr-HR" dirty="0"/>
              <a:t> </a:t>
            </a:r>
            <a:r>
              <a:rPr lang="hr-HR" dirty="0" err="1"/>
              <a:t>groups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justify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importance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PRM </a:t>
            </a:r>
            <a:r>
              <a:rPr lang="hr-HR" dirty="0" err="1"/>
              <a:t>outcomes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33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Scope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competencies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PRM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are </a:t>
            </a:r>
            <a:r>
              <a:rPr lang="hr-HR" dirty="0" err="1"/>
              <a:t>involved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management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multitude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impact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on personal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for PRM to </a:t>
            </a:r>
            <a:r>
              <a:rPr lang="hr-HR" dirty="0" err="1"/>
              <a:t>combine</a:t>
            </a:r>
            <a:r>
              <a:rPr lang="hr-HR" dirty="0"/>
              <a:t> </a:t>
            </a:r>
            <a:r>
              <a:rPr lang="hr-HR" dirty="0" err="1"/>
              <a:t>therefore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curative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rehabilitative</a:t>
            </a:r>
            <a:r>
              <a:rPr lang="hr-HR" dirty="0"/>
              <a:t> </a:t>
            </a:r>
            <a:r>
              <a:rPr lang="hr-HR" dirty="0" err="1"/>
              <a:t>strategy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PRM </a:t>
            </a:r>
            <a:r>
              <a:rPr lang="hr-HR" dirty="0" err="1"/>
              <a:t>treatments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programs</a:t>
            </a:r>
            <a:r>
              <a:rPr lang="hr-HR" dirty="0"/>
              <a:t>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</a:t>
            </a:r>
            <a:r>
              <a:rPr lang="hr-HR" dirty="0" err="1"/>
              <a:t>refer</a:t>
            </a:r>
            <a:r>
              <a:rPr lang="hr-HR" dirty="0"/>
              <a:t> to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strategies</a:t>
            </a:r>
            <a:r>
              <a:rPr lang="hr-HR" dirty="0"/>
              <a:t>, </a:t>
            </a:r>
            <a:r>
              <a:rPr lang="hr-HR" dirty="0" err="1"/>
              <a:t>such</a:t>
            </a:r>
            <a:r>
              <a:rPr lang="hr-HR" dirty="0"/>
              <a:t> as </a:t>
            </a:r>
            <a:r>
              <a:rPr lang="hr-HR" dirty="0" err="1"/>
              <a:t>prevention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</a:t>
            </a:r>
            <a:r>
              <a:rPr lang="hr-HR" dirty="0" err="1"/>
              <a:t>maintenance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support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competence</a:t>
            </a:r>
            <a:r>
              <a:rPr lang="hr-HR" dirty="0"/>
              <a:t> 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training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management, </a:t>
            </a:r>
            <a:r>
              <a:rPr lang="hr-HR" dirty="0" err="1"/>
              <a:t>coordination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advice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2888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BD2B1-F6E4-4D1C-8458-F51672B2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, the </a:t>
            </a:r>
            <a:r>
              <a:rPr lang="it-IT" dirty="0" err="1"/>
              <a:t>collective</a:t>
            </a:r>
            <a:r>
              <a:rPr lang="it-IT" dirty="0"/>
              <a:t> </a:t>
            </a:r>
            <a:r>
              <a:rPr lang="it-IT" dirty="0" err="1"/>
              <a:t>authorship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of </a:t>
            </a:r>
            <a:r>
              <a:rPr lang="it-IT" b="1" dirty="0" err="1"/>
              <a:t>European</a:t>
            </a:r>
            <a:r>
              <a:rPr lang="it-IT" b="1" dirty="0"/>
              <a:t> PRM </a:t>
            </a:r>
            <a:r>
              <a:rPr lang="it-IT" b="1" dirty="0" err="1"/>
              <a:t>Bodies</a:t>
            </a:r>
            <a:r>
              <a:rPr lang="it-IT" b="1" dirty="0"/>
              <a:t> </a:t>
            </a:r>
            <a:r>
              <a:rPr lang="it-IT" b="1" dirty="0" err="1"/>
              <a:t>Alliance</a:t>
            </a:r>
            <a:r>
              <a:rPr lang="it-IT" b="1" dirty="0"/>
              <a:t> </a:t>
            </a:r>
            <a:r>
              <a:rPr lang="it-IT" dirty="0" err="1"/>
              <a:t>includes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7B23C-EE7F-49E4-97BF-8B949DD7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b="1" dirty="0"/>
              <a:t>Academy</a:t>
            </a:r>
            <a:r>
              <a:rPr lang="it-IT" dirty="0"/>
              <a:t> of </a:t>
            </a:r>
            <a:r>
              <a:rPr lang="it-IT" dirty="0" err="1"/>
              <a:t>Rehabilitation</a:t>
            </a:r>
            <a:r>
              <a:rPr lang="it-IT" dirty="0"/>
              <a:t> Medicine (EARM), </a:t>
            </a:r>
          </a:p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b="1" dirty="0"/>
              <a:t>Society</a:t>
            </a:r>
            <a:r>
              <a:rPr lang="it-IT" dirty="0"/>
              <a:t> of </a:t>
            </a:r>
            <a:r>
              <a:rPr lang="it-IT" dirty="0" err="1"/>
              <a:t>Physical</a:t>
            </a:r>
            <a:r>
              <a:rPr lang="it-IT" dirty="0"/>
              <a:t> and </a:t>
            </a:r>
            <a:r>
              <a:rPr lang="it-IT" dirty="0" err="1"/>
              <a:t>Rehabilitation</a:t>
            </a:r>
            <a:r>
              <a:rPr lang="it-IT" dirty="0"/>
              <a:t> Medicine (ESPRM),</a:t>
            </a:r>
          </a:p>
          <a:p>
            <a:r>
              <a:rPr lang="it-IT" dirty="0" err="1"/>
              <a:t>European</a:t>
            </a:r>
            <a:r>
              <a:rPr lang="it-IT" dirty="0"/>
              <a:t> Union of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Specialists</a:t>
            </a:r>
            <a:r>
              <a:rPr lang="it-IT" dirty="0"/>
              <a:t> PRM </a:t>
            </a:r>
            <a:r>
              <a:rPr lang="it-IT" b="1" dirty="0" err="1"/>
              <a:t>section</a:t>
            </a:r>
            <a:r>
              <a:rPr lang="it-IT" dirty="0"/>
              <a:t> (UEMS-PRM </a:t>
            </a:r>
            <a:r>
              <a:rPr lang="it-IT" dirty="0" err="1"/>
              <a:t>section</a:t>
            </a:r>
            <a:r>
              <a:rPr lang="it-IT" dirty="0"/>
              <a:t>),</a:t>
            </a:r>
          </a:p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b="1" dirty="0"/>
              <a:t>College</a:t>
            </a:r>
            <a:r>
              <a:rPr lang="it-IT" dirty="0"/>
              <a:t> of </a:t>
            </a:r>
            <a:r>
              <a:rPr lang="it-IT" dirty="0" err="1"/>
              <a:t>Physical</a:t>
            </a:r>
            <a:r>
              <a:rPr lang="it-IT" dirty="0"/>
              <a:t> and </a:t>
            </a:r>
            <a:r>
              <a:rPr lang="it-IT" dirty="0" err="1"/>
              <a:t>Rehabilitation</a:t>
            </a:r>
            <a:r>
              <a:rPr lang="it-IT" dirty="0"/>
              <a:t> Medicine (</a:t>
            </a:r>
            <a:r>
              <a:rPr lang="it-IT" dirty="0" err="1"/>
              <a:t>served</a:t>
            </a:r>
            <a:r>
              <a:rPr lang="it-IT" dirty="0"/>
              <a:t> by the UEMS-PRM Board).</a:t>
            </a:r>
          </a:p>
          <a:p>
            <a:r>
              <a:rPr lang="it-IT" dirty="0"/>
              <a:t>The </a:t>
            </a:r>
            <a:r>
              <a:rPr lang="it-IT" b="1" dirty="0" err="1"/>
              <a:t>Editors</a:t>
            </a:r>
            <a:r>
              <a:rPr lang="it-IT" dirty="0"/>
              <a:t>: </a:t>
            </a:r>
            <a:r>
              <a:rPr lang="it-IT" dirty="0" err="1"/>
              <a:t>Christoph</a:t>
            </a:r>
            <a:r>
              <a:rPr lang="it-IT" dirty="0"/>
              <a:t> </a:t>
            </a:r>
            <a:r>
              <a:rPr lang="it-IT" dirty="0" err="1"/>
              <a:t>Gutenbrunner</a:t>
            </a:r>
            <a:r>
              <a:rPr lang="it-IT" dirty="0"/>
              <a:t>, Pedro </a:t>
            </a:r>
            <a:r>
              <a:rPr lang="it-IT" dirty="0" err="1"/>
              <a:t>Cantista</a:t>
            </a:r>
            <a:r>
              <a:rPr lang="it-IT" dirty="0"/>
              <a:t>, Maria Gabriella Ceravolo, Nicolas </a:t>
            </a:r>
            <a:r>
              <a:rPr lang="it-IT" dirty="0" err="1"/>
              <a:t>Christodoulou</a:t>
            </a:r>
            <a:r>
              <a:rPr lang="it-IT" dirty="0"/>
              <a:t>, Alain </a:t>
            </a:r>
            <a:r>
              <a:rPr lang="it-IT" dirty="0" err="1"/>
              <a:t>Delarque</a:t>
            </a:r>
            <a:r>
              <a:rPr lang="it-IT" dirty="0"/>
              <a:t>, </a:t>
            </a:r>
            <a:r>
              <a:rPr lang="it-IT" dirty="0" err="1"/>
              <a:t>Carlotte</a:t>
            </a:r>
            <a:r>
              <a:rPr lang="it-IT" dirty="0"/>
              <a:t> </a:t>
            </a:r>
            <a:r>
              <a:rPr lang="it-IT" dirty="0" err="1"/>
              <a:t>Kiekens</a:t>
            </a:r>
            <a:r>
              <a:rPr lang="it-IT" dirty="0"/>
              <a:t>, </a:t>
            </a:r>
            <a:r>
              <a:rPr lang="it-IT" dirty="0" err="1"/>
              <a:t>Saša</a:t>
            </a:r>
            <a:r>
              <a:rPr lang="it-IT" dirty="0"/>
              <a:t> </a:t>
            </a:r>
            <a:r>
              <a:rPr lang="it-IT" dirty="0" err="1"/>
              <a:t>Moslavac</a:t>
            </a:r>
            <a:r>
              <a:rPr lang="it-IT" dirty="0"/>
              <a:t>, Enrique </a:t>
            </a:r>
            <a:r>
              <a:rPr lang="it-IT" dirty="0" err="1"/>
              <a:t>Varela-Donoso</a:t>
            </a:r>
            <a:r>
              <a:rPr lang="it-IT" dirty="0"/>
              <a:t>, Anthony B </a:t>
            </a:r>
            <a:r>
              <a:rPr lang="it-IT" dirty="0" err="1"/>
              <a:t>Ward</a:t>
            </a:r>
            <a:r>
              <a:rPr lang="it-IT" dirty="0"/>
              <a:t>, Mauro Zampolini, Stefano </a:t>
            </a:r>
            <a:r>
              <a:rPr lang="it-IT" dirty="0" err="1"/>
              <a:t>Negrini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b="1" dirty="0" err="1"/>
              <a:t>contributors</a:t>
            </a:r>
            <a:r>
              <a:rPr lang="it-IT" dirty="0"/>
              <a:t>: </a:t>
            </a:r>
            <a:r>
              <a:rPr lang="it-IT" dirty="0" err="1"/>
              <a:t>Filipe</a:t>
            </a:r>
            <a:r>
              <a:rPr lang="it-IT" dirty="0"/>
              <a:t> </a:t>
            </a:r>
            <a:r>
              <a:rPr lang="it-IT" dirty="0" err="1"/>
              <a:t>Antunes</a:t>
            </a:r>
            <a:r>
              <a:rPr lang="it-IT" dirty="0"/>
              <a:t>, </a:t>
            </a:r>
            <a:r>
              <a:rPr lang="it-IT" dirty="0" err="1"/>
              <a:t>Ayşe</a:t>
            </a:r>
            <a:r>
              <a:rPr lang="it-IT" dirty="0"/>
              <a:t> A. </a:t>
            </a:r>
            <a:r>
              <a:rPr lang="it-IT" dirty="0" err="1"/>
              <a:t>Küçükdeveci</a:t>
            </a:r>
            <a:r>
              <a:rPr lang="it-IT" dirty="0"/>
              <a:t>, </a:t>
            </a:r>
            <a:r>
              <a:rPr lang="it-IT" dirty="0" err="1"/>
              <a:t>Aydan</a:t>
            </a:r>
            <a:r>
              <a:rPr lang="it-IT" dirty="0"/>
              <a:t> </a:t>
            </a:r>
            <a:r>
              <a:rPr lang="it-IT" dirty="0" err="1"/>
              <a:t>Oral</a:t>
            </a:r>
            <a:r>
              <a:rPr lang="it-IT" dirty="0"/>
              <a:t>, Peter </a:t>
            </a:r>
            <a:r>
              <a:rPr lang="it-IT" dirty="0" err="1"/>
              <a:t>Takáč</a:t>
            </a:r>
            <a:r>
              <a:rPr lang="it-IT" dirty="0"/>
              <a:t>, Catarina Aguiar Branco, Mark </a:t>
            </a:r>
            <a:r>
              <a:rPr lang="it-IT" dirty="0" err="1"/>
              <a:t>Delargy</a:t>
            </a:r>
            <a:r>
              <a:rPr lang="it-IT" dirty="0"/>
              <a:t>, Alessandro </a:t>
            </a:r>
            <a:r>
              <a:rPr lang="it-IT" dirty="0" err="1"/>
              <a:t>Giustini</a:t>
            </a:r>
            <a:r>
              <a:rPr lang="it-IT" dirty="0"/>
              <a:t>, Jean-Jacques </a:t>
            </a:r>
            <a:r>
              <a:rPr lang="it-IT" dirty="0" err="1"/>
              <a:t>Glaesener</a:t>
            </a:r>
            <a:r>
              <a:rPr lang="it-IT" dirty="0"/>
              <a:t>, </a:t>
            </a:r>
            <a:r>
              <a:rPr lang="it-IT" dirty="0" err="1"/>
              <a:t>Klemen</a:t>
            </a:r>
            <a:r>
              <a:rPr lang="it-IT" dirty="0"/>
              <a:t> </a:t>
            </a:r>
            <a:r>
              <a:rPr lang="it-IT" dirty="0" err="1"/>
              <a:t>Grabljevec</a:t>
            </a:r>
            <a:r>
              <a:rPr lang="it-IT" dirty="0"/>
              <a:t>, Karol </a:t>
            </a:r>
            <a:r>
              <a:rPr lang="it-IT" dirty="0" err="1"/>
              <a:t>Hornáček</a:t>
            </a:r>
            <a:r>
              <a:rPr lang="it-IT" dirty="0"/>
              <a:t>, </a:t>
            </a:r>
            <a:r>
              <a:rPr lang="it-IT" dirty="0" err="1"/>
              <a:t>Slavica</a:t>
            </a:r>
            <a:r>
              <a:rPr lang="it-IT" dirty="0"/>
              <a:t> Dj. </a:t>
            </a:r>
            <a:r>
              <a:rPr lang="it-IT" dirty="0" err="1"/>
              <a:t>Jandrić</a:t>
            </a:r>
            <a:r>
              <a:rPr lang="it-IT" dirty="0"/>
              <a:t>, </a:t>
            </a:r>
            <a:r>
              <a:rPr lang="it-IT" dirty="0" err="1"/>
              <a:t>Wim</a:t>
            </a:r>
            <a:r>
              <a:rPr lang="it-IT" dirty="0"/>
              <a:t> G.M. </a:t>
            </a:r>
            <a:r>
              <a:rPr lang="it-IT" dirty="0" err="1"/>
              <a:t>Janssen</a:t>
            </a:r>
            <a:r>
              <a:rPr lang="it-IT" dirty="0"/>
              <a:t>, </a:t>
            </a:r>
            <a:r>
              <a:rPr lang="it-IT" dirty="0" err="1"/>
              <a:t>Jolanta</a:t>
            </a:r>
            <a:r>
              <a:rPr lang="it-IT" dirty="0"/>
              <a:t> </a:t>
            </a:r>
            <a:r>
              <a:rPr lang="it-IT" dirty="0" err="1"/>
              <a:t>Kujawa</a:t>
            </a:r>
            <a:r>
              <a:rPr lang="it-IT" dirty="0"/>
              <a:t>, Renato </a:t>
            </a:r>
            <a:r>
              <a:rPr lang="it-IT" dirty="0" err="1"/>
              <a:t>Nunes</a:t>
            </a:r>
            <a:r>
              <a:rPr lang="it-IT" dirty="0"/>
              <a:t>, </a:t>
            </a:r>
            <a:r>
              <a:rPr lang="it-IT" dirty="0" err="1"/>
              <a:t>Rajiv</a:t>
            </a:r>
            <a:r>
              <a:rPr lang="it-IT" dirty="0"/>
              <a:t> K </a:t>
            </a:r>
            <a:r>
              <a:rPr lang="it-IT" dirty="0" err="1"/>
              <a:t>Singh</a:t>
            </a:r>
            <a:r>
              <a:rPr lang="it-IT" dirty="0"/>
              <a:t>, </a:t>
            </a:r>
            <a:r>
              <a:rPr lang="it-IT" dirty="0" err="1"/>
              <a:t>Aivars</a:t>
            </a:r>
            <a:r>
              <a:rPr lang="it-IT" dirty="0"/>
              <a:t> </a:t>
            </a:r>
            <a:r>
              <a:rPr lang="it-IT" dirty="0" err="1"/>
              <a:t>Vetra</a:t>
            </a:r>
            <a:r>
              <a:rPr lang="it-IT" dirty="0"/>
              <a:t>, Jiri Votava, Mauro Zampolini, Alain </a:t>
            </a:r>
            <a:r>
              <a:rPr lang="it-IT" dirty="0" err="1"/>
              <a:t>Delarque</a:t>
            </a:r>
            <a:r>
              <a:rPr lang="it-IT" dirty="0"/>
              <a:t>, </a:t>
            </a:r>
            <a:r>
              <a:rPr lang="it-IT" dirty="0" err="1"/>
              <a:t>Gabor</a:t>
            </a:r>
            <a:r>
              <a:rPr lang="it-IT" dirty="0"/>
              <a:t> </a:t>
            </a:r>
            <a:r>
              <a:rPr lang="it-IT" dirty="0" err="1"/>
              <a:t>Fazekas</a:t>
            </a:r>
            <a:r>
              <a:rPr lang="it-IT" dirty="0"/>
              <a:t>, Francesca Gimigliano, Vera Neumann, </a:t>
            </a:r>
            <a:r>
              <a:rPr lang="it-IT" dirty="0" err="1"/>
              <a:t>Tatjana</a:t>
            </a:r>
            <a:r>
              <a:rPr lang="it-IT" dirty="0"/>
              <a:t> Paternostro-</a:t>
            </a:r>
            <a:r>
              <a:rPr lang="it-IT" dirty="0" err="1"/>
              <a:t>Sluga</a:t>
            </a:r>
            <a:r>
              <a:rPr lang="it-IT" dirty="0"/>
              <a:t>, </a:t>
            </a:r>
            <a:r>
              <a:rPr lang="it-IT" dirty="0" err="1"/>
              <a:t>Othmar</a:t>
            </a:r>
            <a:r>
              <a:rPr lang="it-IT" dirty="0"/>
              <a:t> </a:t>
            </a:r>
            <a:r>
              <a:rPr lang="it-IT" dirty="0" err="1"/>
              <a:t>Schuhfried</a:t>
            </a:r>
            <a:r>
              <a:rPr lang="it-IT" dirty="0"/>
              <a:t>, Luigi Tesio, </a:t>
            </a:r>
            <a:r>
              <a:rPr lang="it-IT" dirty="0" err="1"/>
              <a:t>Tonko</a:t>
            </a:r>
            <a:r>
              <a:rPr lang="it-IT" dirty="0"/>
              <a:t> </a:t>
            </a:r>
            <a:r>
              <a:rPr lang="it-IT" dirty="0" err="1"/>
              <a:t>Vlak</a:t>
            </a:r>
            <a:r>
              <a:rPr lang="it-IT" dirty="0"/>
              <a:t>, Alain </a:t>
            </a:r>
            <a:r>
              <a:rPr lang="it-IT" dirty="0" err="1"/>
              <a:t>Yelnik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0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0919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59" y="348143"/>
            <a:ext cx="8685477" cy="55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3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0" y="-247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549"/>
            <a:ext cx="7488994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38525" y="4814501"/>
            <a:ext cx="84561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Interactions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of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the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curative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and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rehabilitative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strategies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and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the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integrative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role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of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PRM (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modified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from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Reinhardt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et</a:t>
            </a:r>
            <a:r>
              <a:rPr kumimoji="0" lang="hr-HR" altLang="sr-Latn-R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al</a:t>
            </a:r>
            <a:r>
              <a:rPr kumimoji="0" lang="hr-HR" altLang="sr-Latn-R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.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NewRomanPSMT"/>
              </a:rPr>
              <a:t>)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10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28600"/>
            <a:ext cx="6467475" cy="46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23974" y="5092168"/>
            <a:ext cx="9801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Pyramid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of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the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levels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of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specialization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in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health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related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rehabilitation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as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well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as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the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role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of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PRM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in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service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delivery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,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coordination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of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services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,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and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education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and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training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(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from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Gutenbrunner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 charset="-128"/>
                <a:cs typeface="TimesNewRomanPS-ItalicMT" charset="0"/>
              </a:rPr>
              <a:t>et</a:t>
            </a:r>
            <a:r>
              <a:rPr kumimoji="0" lang="hr-HR" altLang="sr-Latn-R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 charset="-128"/>
                <a:cs typeface="TimesNewRomanPS-ItalicMT" charset="0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 charset="-128"/>
                <a:cs typeface="TimesNewRomanPS-ItalicMT" charset="0"/>
              </a:rPr>
              <a:t>al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 charset="-128"/>
              </a:rPr>
              <a:t>.)</a:t>
            </a:r>
            <a:endPara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53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rehabilitation</a:t>
            </a:r>
            <a:r>
              <a:rPr lang="hr-HR" sz="4000" dirty="0"/>
              <a:t> </a:t>
            </a:r>
            <a:r>
              <a:rPr lang="hr-HR" sz="4000" dirty="0" err="1"/>
              <a:t>process</a:t>
            </a:r>
            <a:r>
              <a:rPr lang="hr-HR" sz="4000" dirty="0"/>
              <a:t>: </a:t>
            </a:r>
            <a:r>
              <a:rPr lang="hr-HR" sz="4000" dirty="0" err="1"/>
              <a:t>assessment</a:t>
            </a:r>
            <a:r>
              <a:rPr lang="hr-HR" sz="4000" dirty="0"/>
              <a:t>, </a:t>
            </a:r>
            <a:r>
              <a:rPr lang="hr-HR" sz="4000" dirty="0" err="1"/>
              <a:t>goal-setting</a:t>
            </a:r>
            <a:r>
              <a:rPr lang="hr-HR" sz="4000" dirty="0"/>
              <a:t>, </a:t>
            </a:r>
            <a:r>
              <a:rPr lang="hr-HR" sz="4000" dirty="0" err="1"/>
              <a:t>intervention</a:t>
            </a:r>
            <a:r>
              <a:rPr lang="hr-HR" sz="4000" dirty="0"/>
              <a:t>,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evaluation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PRM </a:t>
            </a:r>
            <a:r>
              <a:rPr lang="hr-HR" dirty="0" err="1"/>
              <a:t>physicians</a:t>
            </a:r>
            <a:r>
              <a:rPr lang="hr-HR" dirty="0"/>
              <a:t> </a:t>
            </a:r>
            <a:r>
              <a:rPr lang="hr-HR" dirty="0" err="1"/>
              <a:t>manage</a:t>
            </a:r>
            <a:r>
              <a:rPr lang="hr-HR" dirty="0"/>
              <a:t>, </a:t>
            </a:r>
            <a:r>
              <a:rPr lang="hr-HR" dirty="0" err="1"/>
              <a:t>lead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coordinate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a problem-</a:t>
            </a:r>
            <a:r>
              <a:rPr lang="hr-HR" dirty="0" err="1"/>
              <a:t>oriented</a:t>
            </a:r>
            <a:r>
              <a:rPr lang="hr-HR" dirty="0"/>
              <a:t>, </a:t>
            </a:r>
            <a:r>
              <a:rPr lang="hr-HR" dirty="0" err="1"/>
              <a:t>patient-centered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holistic</a:t>
            </a:r>
            <a:r>
              <a:rPr lang="hr-HR" dirty="0"/>
              <a:t> </a:t>
            </a:r>
            <a:r>
              <a:rPr lang="hr-HR" dirty="0" err="1"/>
              <a:t>approach</a:t>
            </a:r>
            <a:r>
              <a:rPr lang="hr-HR" dirty="0"/>
              <a:t>, </a:t>
            </a:r>
            <a:r>
              <a:rPr lang="hr-HR" dirty="0" err="1"/>
              <a:t>alone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a </a:t>
            </a:r>
            <a:r>
              <a:rPr lang="hr-HR" dirty="0" err="1"/>
              <a:t>team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professionals</a:t>
            </a:r>
            <a:r>
              <a:rPr lang="hr-HR" dirty="0"/>
              <a:t>.</a:t>
            </a:r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regularly</a:t>
            </a:r>
            <a:r>
              <a:rPr lang="hr-HR" dirty="0"/>
              <a:t> </a:t>
            </a:r>
            <a:r>
              <a:rPr lang="hr-HR" dirty="0" err="1"/>
              <a:t>comprises</a:t>
            </a:r>
            <a:r>
              <a:rPr lang="hr-HR" dirty="0"/>
              <a:t> 4 </a:t>
            </a:r>
            <a:r>
              <a:rPr lang="hr-HR" dirty="0" err="1"/>
              <a:t>stages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assessment</a:t>
            </a:r>
            <a:r>
              <a:rPr lang="hr-HR" dirty="0"/>
              <a:t> (</a:t>
            </a:r>
            <a:r>
              <a:rPr lang="hr-HR" dirty="0" err="1"/>
              <a:t>includes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goal-setting</a:t>
            </a:r>
            <a:r>
              <a:rPr lang="hr-HR" dirty="0"/>
              <a:t> (</a:t>
            </a:r>
            <a:r>
              <a:rPr lang="hr-HR" dirty="0" err="1"/>
              <a:t>within</a:t>
            </a:r>
            <a:r>
              <a:rPr lang="hr-HR" dirty="0"/>
              <a:t> </a:t>
            </a:r>
            <a:r>
              <a:rPr lang="hr-HR" dirty="0" err="1"/>
              <a:t>rehabilitation</a:t>
            </a:r>
            <a:r>
              <a:rPr lang="hr-HR" dirty="0"/>
              <a:t> plan, short-</a:t>
            </a:r>
            <a:r>
              <a:rPr lang="hr-HR" dirty="0" err="1"/>
              <a:t>term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long-term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, </a:t>
            </a:r>
            <a:r>
              <a:rPr lang="hr-HR" dirty="0" err="1"/>
              <a:t>involvement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patient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/</a:t>
            </a:r>
            <a:r>
              <a:rPr lang="hr-HR" dirty="0" err="1"/>
              <a:t>carer</a:t>
            </a:r>
            <a:r>
              <a:rPr lang="hr-HR" dirty="0"/>
              <a:t>, </a:t>
            </a:r>
            <a:r>
              <a:rPr lang="hr-HR" dirty="0" err="1"/>
              <a:t>assignment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established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 to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interventions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subsequently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responsible</a:t>
            </a:r>
            <a:r>
              <a:rPr lang="hr-HR" dirty="0"/>
              <a:t> </a:t>
            </a:r>
            <a:r>
              <a:rPr lang="hr-HR" dirty="0" err="1"/>
              <a:t>member</a:t>
            </a:r>
            <a:r>
              <a:rPr lang="hr-HR" dirty="0"/>
              <a:t>(s)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multi-professional</a:t>
            </a:r>
            <a:r>
              <a:rPr lang="hr-HR" dirty="0"/>
              <a:t> PRM </a:t>
            </a:r>
            <a:r>
              <a:rPr lang="hr-HR" dirty="0" err="1"/>
              <a:t>team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intervention</a:t>
            </a:r>
            <a:r>
              <a:rPr lang="hr-HR" dirty="0"/>
              <a:t> (to </a:t>
            </a:r>
            <a:r>
              <a:rPr lang="hr-HR" dirty="0" err="1"/>
              <a:t>prevent</a:t>
            </a:r>
            <a:r>
              <a:rPr lang="hr-HR" dirty="0"/>
              <a:t>, </a:t>
            </a:r>
            <a:r>
              <a:rPr lang="hr-HR" dirty="0" err="1"/>
              <a:t>stabilize</a:t>
            </a:r>
            <a:r>
              <a:rPr lang="hr-HR" dirty="0"/>
              <a:t>,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restore</a:t>
            </a:r>
            <a:r>
              <a:rPr lang="hr-HR" dirty="0"/>
              <a:t> </a:t>
            </a:r>
            <a:r>
              <a:rPr lang="hr-HR" dirty="0" err="1"/>
              <a:t>impairments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body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structures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to </a:t>
            </a:r>
            <a:r>
              <a:rPr lang="hr-HR" dirty="0" err="1"/>
              <a:t>optimize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evaluation</a:t>
            </a:r>
            <a:r>
              <a:rPr lang="hr-HR" dirty="0"/>
              <a:t> (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goal</a:t>
            </a:r>
            <a:r>
              <a:rPr lang="hr-HR" dirty="0"/>
              <a:t> </a:t>
            </a:r>
            <a:r>
              <a:rPr lang="hr-HR" dirty="0" err="1"/>
              <a:t>achievements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informing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further</a:t>
            </a:r>
            <a:r>
              <a:rPr lang="hr-HR" dirty="0"/>
              <a:t> </a:t>
            </a:r>
            <a:r>
              <a:rPr lang="hr-HR" dirty="0" err="1"/>
              <a:t>maintenance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, </a:t>
            </a:r>
            <a:r>
              <a:rPr lang="hr-HR" dirty="0" err="1"/>
              <a:t>follow-up</a:t>
            </a:r>
            <a:r>
              <a:rPr lang="hr-HR" dirty="0"/>
              <a:t> </a:t>
            </a:r>
            <a:r>
              <a:rPr lang="hr-HR" dirty="0" err="1"/>
              <a:t>visits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needed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how to </a:t>
            </a:r>
            <a:r>
              <a:rPr lang="hr-HR" dirty="0" err="1"/>
              <a:t>re-access</a:t>
            </a:r>
            <a:r>
              <a:rPr lang="hr-HR" dirty="0"/>
              <a:t> </a:t>
            </a:r>
            <a:r>
              <a:rPr lang="hr-HR" dirty="0" err="1"/>
              <a:t>services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97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3924"/>
            <a:ext cx="8410575" cy="41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48989" y="5227698"/>
            <a:ext cx="61674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The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rehabilitation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cycle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(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modified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from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Stucki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et</a:t>
            </a:r>
            <a:r>
              <a:rPr kumimoji="0" lang="hr-HR" altLang="sr-Latn-R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al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and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Rauch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et</a:t>
            </a:r>
            <a:r>
              <a:rPr kumimoji="0" lang="hr-HR" altLang="sr-Latn-R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 </a:t>
            </a:r>
            <a:r>
              <a:rPr kumimoji="0" lang="hr-HR" altLang="sr-Latn-RS" sz="1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PSMT"/>
                <a:cs typeface="TimesNewRomanPS-ItalicMT"/>
              </a:rPr>
              <a:t>al</a:t>
            </a:r>
            <a:r>
              <a:rPr kumimoji="0" lang="hr-HR" altLang="sr-Latn-R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NewRomanPSMT"/>
              </a:rPr>
              <a:t>).</a:t>
            </a:r>
            <a:endPara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06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Spectrum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health</a:t>
            </a:r>
            <a:r>
              <a:rPr lang="hr-HR" sz="4000" dirty="0"/>
              <a:t> </a:t>
            </a:r>
            <a:r>
              <a:rPr lang="hr-HR" sz="4000" dirty="0" err="1"/>
              <a:t>conditions</a:t>
            </a:r>
            <a:r>
              <a:rPr lang="hr-HR" sz="4000" dirty="0"/>
              <a:t> </a:t>
            </a:r>
            <a:r>
              <a:rPr lang="hr-HR" sz="4000" dirty="0" err="1"/>
              <a:t>treated</a:t>
            </a:r>
            <a:r>
              <a:rPr lang="hr-HR" sz="4000" dirty="0"/>
              <a:t> </a:t>
            </a:r>
            <a:r>
              <a:rPr lang="hr-HR" sz="4000" dirty="0" err="1"/>
              <a:t>by</a:t>
            </a:r>
            <a:r>
              <a:rPr lang="hr-HR" sz="4000" dirty="0"/>
              <a:t> PRM </a:t>
            </a:r>
            <a:r>
              <a:rPr lang="hr-HR" sz="4000" dirty="0" err="1"/>
              <a:t>physicians</a:t>
            </a:r>
            <a:r>
              <a:rPr lang="hr-HR" sz="40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1849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, </a:t>
            </a:r>
            <a:r>
              <a:rPr lang="hr-HR" dirty="0" err="1"/>
              <a:t>pathology</a:t>
            </a:r>
            <a:r>
              <a:rPr lang="hr-HR" dirty="0"/>
              <a:t>,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condition</a:t>
            </a:r>
            <a:r>
              <a:rPr lang="hr-HR" dirty="0"/>
              <a:t> </a:t>
            </a:r>
            <a:r>
              <a:rPr lang="hr-HR" dirty="0" err="1"/>
              <a:t>causing</a:t>
            </a:r>
            <a:r>
              <a:rPr lang="hr-HR" dirty="0"/>
              <a:t> </a:t>
            </a:r>
            <a:r>
              <a:rPr lang="hr-HR" dirty="0" err="1"/>
              <a:t>impairments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body</a:t>
            </a:r>
            <a:r>
              <a:rPr lang="hr-HR" dirty="0"/>
              <a:t> </a:t>
            </a:r>
            <a:r>
              <a:rPr lang="hr-HR" dirty="0" err="1"/>
              <a:t>functions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/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structures</a:t>
            </a:r>
            <a:r>
              <a:rPr lang="hr-HR" dirty="0"/>
              <a:t>, </a:t>
            </a:r>
            <a:r>
              <a:rPr lang="hr-HR" dirty="0" err="1"/>
              <a:t>activity</a:t>
            </a:r>
            <a:r>
              <a:rPr lang="hr-HR" dirty="0"/>
              <a:t> </a:t>
            </a:r>
            <a:r>
              <a:rPr lang="hr-HR" dirty="0" err="1"/>
              <a:t>limitations</a:t>
            </a:r>
            <a:r>
              <a:rPr lang="hr-HR" dirty="0"/>
              <a:t>,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participation</a:t>
            </a:r>
            <a:r>
              <a:rPr lang="hr-HR" dirty="0"/>
              <a:t> </a:t>
            </a:r>
            <a:r>
              <a:rPr lang="hr-HR" dirty="0" err="1"/>
              <a:t>restrictions</a:t>
            </a:r>
            <a:r>
              <a:rPr lang="hr-HR" dirty="0"/>
              <a:t>. </a:t>
            </a:r>
          </a:p>
          <a:p>
            <a:pPr lvl="0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promotion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functioning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reduction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unfavorable</a:t>
            </a:r>
            <a:r>
              <a:rPr lang="hr-HR" dirty="0"/>
              <a:t> </a:t>
            </a:r>
            <a:r>
              <a:rPr lang="hr-HR" dirty="0" err="1"/>
              <a:t>functional</a:t>
            </a:r>
            <a:r>
              <a:rPr lang="hr-HR" dirty="0"/>
              <a:t> </a:t>
            </a:r>
            <a:r>
              <a:rPr lang="hr-HR" dirty="0" err="1"/>
              <a:t>consequences</a:t>
            </a:r>
            <a:r>
              <a:rPr lang="hr-HR" dirty="0"/>
              <a:t> </a:t>
            </a:r>
            <a:r>
              <a:rPr lang="hr-HR" dirty="0" err="1"/>
              <a:t>arising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acute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post-</a:t>
            </a:r>
            <a:r>
              <a:rPr lang="hr-HR" dirty="0" err="1"/>
              <a:t>acute</a:t>
            </a:r>
            <a:r>
              <a:rPr lang="hr-HR" dirty="0"/>
              <a:t> </a:t>
            </a:r>
            <a:r>
              <a:rPr lang="hr-HR" dirty="0" err="1"/>
              <a:t>phases</a:t>
            </a:r>
            <a:r>
              <a:rPr lang="hr-HR" dirty="0"/>
              <a:t> as </a:t>
            </a:r>
            <a:r>
              <a:rPr lang="hr-HR" dirty="0" err="1"/>
              <a:t>well</a:t>
            </a:r>
            <a:r>
              <a:rPr lang="hr-HR" dirty="0"/>
              <a:t> as for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long-term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.</a:t>
            </a:r>
          </a:p>
          <a:p>
            <a:pPr lvl="0"/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general </a:t>
            </a:r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across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, </a:t>
            </a:r>
            <a:r>
              <a:rPr lang="hr-HR" dirty="0" err="1"/>
              <a:t>e.g</a:t>
            </a:r>
            <a:r>
              <a:rPr lang="hr-HR" dirty="0"/>
              <a:t>:</a:t>
            </a:r>
          </a:p>
          <a:p>
            <a:pPr lvl="1"/>
            <a:r>
              <a:rPr lang="hr-HR" dirty="0" err="1"/>
              <a:t>prolonged</a:t>
            </a:r>
            <a:r>
              <a:rPr lang="hr-HR" dirty="0"/>
              <a:t> bed </a:t>
            </a:r>
            <a:r>
              <a:rPr lang="hr-HR" dirty="0" err="1"/>
              <a:t>rest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immobilization</a:t>
            </a:r>
            <a:endParaRPr lang="hr-HR" dirty="0"/>
          </a:p>
          <a:p>
            <a:pPr lvl="1"/>
            <a:r>
              <a:rPr lang="hr-HR" dirty="0"/>
              <a:t>motor </a:t>
            </a:r>
            <a:r>
              <a:rPr lang="hr-HR" dirty="0" err="1"/>
              <a:t>deficits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/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sensory</a:t>
            </a:r>
            <a:r>
              <a:rPr lang="hr-HR" dirty="0"/>
              <a:t> </a:t>
            </a:r>
            <a:r>
              <a:rPr lang="hr-HR" dirty="0" err="1"/>
              <a:t>deficits</a:t>
            </a:r>
            <a:endParaRPr lang="hr-HR" dirty="0"/>
          </a:p>
          <a:p>
            <a:pPr lvl="1"/>
            <a:r>
              <a:rPr lang="hr-HR" dirty="0" err="1"/>
              <a:t>spasticity</a:t>
            </a:r>
            <a:endParaRPr lang="hr-HR" dirty="0"/>
          </a:p>
          <a:p>
            <a:pPr lvl="1"/>
            <a:r>
              <a:rPr lang="hr-HR" dirty="0" err="1"/>
              <a:t>pain</a:t>
            </a:r>
            <a:r>
              <a:rPr lang="hr-HR" dirty="0"/>
              <a:t> </a:t>
            </a:r>
            <a:r>
              <a:rPr lang="hr-HR" dirty="0" err="1"/>
              <a:t>syndromes</a:t>
            </a:r>
            <a:endParaRPr lang="hr-HR" dirty="0"/>
          </a:p>
          <a:p>
            <a:pPr lvl="1"/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difficulties</a:t>
            </a:r>
            <a:endParaRPr lang="hr-HR" dirty="0"/>
          </a:p>
          <a:p>
            <a:pPr lvl="1"/>
            <a:r>
              <a:rPr lang="hr-HR" dirty="0" err="1"/>
              <a:t>mood</a:t>
            </a:r>
            <a:r>
              <a:rPr lang="hr-HR" dirty="0"/>
              <a:t>, </a:t>
            </a:r>
            <a:r>
              <a:rPr lang="hr-HR" dirty="0" err="1"/>
              <a:t>behavior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personality</a:t>
            </a:r>
            <a:r>
              <a:rPr lang="hr-HR" dirty="0"/>
              <a:t> </a:t>
            </a:r>
            <a:r>
              <a:rPr lang="hr-HR" dirty="0" err="1"/>
              <a:t>changes</a:t>
            </a:r>
            <a:endParaRPr lang="hr-HR" dirty="0"/>
          </a:p>
          <a:p>
            <a:pPr lvl="1"/>
            <a:r>
              <a:rPr lang="hr-HR" dirty="0" err="1"/>
              <a:t>bladder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bowel</a:t>
            </a:r>
            <a:r>
              <a:rPr lang="hr-HR" dirty="0"/>
              <a:t> </a:t>
            </a:r>
            <a:r>
              <a:rPr lang="hr-HR" dirty="0" err="1"/>
              <a:t>dysfunctions</a:t>
            </a:r>
            <a:endParaRPr lang="hr-HR" dirty="0"/>
          </a:p>
          <a:p>
            <a:pPr lvl="1"/>
            <a:r>
              <a:rPr lang="hr-HR" dirty="0" err="1"/>
              <a:t>pressure</a:t>
            </a:r>
            <a:r>
              <a:rPr lang="hr-HR" dirty="0"/>
              <a:t> </a:t>
            </a:r>
            <a:r>
              <a:rPr lang="hr-HR" dirty="0" err="1"/>
              <a:t>ulcers</a:t>
            </a:r>
            <a:endParaRPr lang="hr-HR" dirty="0"/>
          </a:p>
          <a:p>
            <a:pPr lvl="1"/>
            <a:r>
              <a:rPr lang="hr-HR" dirty="0" err="1"/>
              <a:t>dysphagia</a:t>
            </a:r>
            <a:endParaRPr lang="hr-HR" dirty="0"/>
          </a:p>
          <a:p>
            <a:pPr lvl="1"/>
            <a:r>
              <a:rPr lang="hr-HR" dirty="0" err="1"/>
              <a:t>sexual</a:t>
            </a:r>
            <a:r>
              <a:rPr lang="hr-HR" dirty="0"/>
              <a:t> </a:t>
            </a:r>
            <a:r>
              <a:rPr lang="hr-HR" dirty="0" err="1"/>
              <a:t>dysfunction</a:t>
            </a:r>
            <a:endParaRPr lang="hr-HR" dirty="0"/>
          </a:p>
          <a:p>
            <a:pPr lvl="1"/>
            <a:r>
              <a:rPr lang="hr-HR" dirty="0" err="1"/>
              <a:t>changes</a:t>
            </a:r>
            <a:r>
              <a:rPr lang="hr-HR" dirty="0"/>
              <a:t> to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dynamics</a:t>
            </a:r>
            <a:r>
              <a:rPr lang="hr-HR" dirty="0"/>
              <a:t>, personal </a:t>
            </a:r>
            <a:r>
              <a:rPr lang="hr-HR" dirty="0" err="1"/>
              <a:t>relations</a:t>
            </a:r>
            <a:r>
              <a:rPr lang="hr-HR" dirty="0"/>
              <a:t>, </a:t>
            </a:r>
            <a:r>
              <a:rPr lang="hr-HR" dirty="0" err="1"/>
              <a:t>career</a:t>
            </a:r>
            <a:r>
              <a:rPr lang="hr-HR" dirty="0"/>
              <a:t> </a:t>
            </a:r>
            <a:r>
              <a:rPr lang="hr-HR" dirty="0" err="1"/>
              <a:t>opportunities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financial</a:t>
            </a:r>
            <a:r>
              <a:rPr lang="hr-HR" dirty="0"/>
              <a:t> </a:t>
            </a:r>
            <a:r>
              <a:rPr lang="hr-HR" dirty="0" err="1"/>
              <a:t>security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226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3174</Words>
  <Application>Microsoft Office PowerPoint</Application>
  <PresentationFormat>Widescreen</PresentationFormat>
  <Paragraphs>185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LucidaGrande</vt:lpstr>
      <vt:lpstr>Times New Roman</vt:lpstr>
      <vt:lpstr>TimesNewRomanPS-ItalicMT</vt:lpstr>
      <vt:lpstr>TimesNewRomanPSMT</vt:lpstr>
      <vt:lpstr>TimesNewRomanPSMT-SC750</vt:lpstr>
      <vt:lpstr>Tema di Office</vt:lpstr>
      <vt:lpstr>Presentazione standard di PowerPoint</vt:lpstr>
      <vt:lpstr>Introduction</vt:lpstr>
      <vt:lpstr>Scope of competencies of PRM</vt:lpstr>
      <vt:lpstr>Presentazione standard di PowerPoint</vt:lpstr>
      <vt:lpstr>Presentazione standard di PowerPoint</vt:lpstr>
      <vt:lpstr>Presentazione standard di PowerPoint</vt:lpstr>
      <vt:lpstr>The rehabilitation process: assessment, goal-setting, intervention, and evaluation</vt:lpstr>
      <vt:lpstr>Presentazione standard di PowerPoint</vt:lpstr>
      <vt:lpstr>Spectrum of health conditions treated by PRM physicians:</vt:lpstr>
      <vt:lpstr>Presentazione standard di PowerPoint</vt:lpstr>
      <vt:lpstr>Diagnosis of diseases in PRM (medical diagnosis)</vt:lpstr>
      <vt:lpstr>Multidimensional assessment of functioning (functional assessment)</vt:lpstr>
      <vt:lpstr>Presentazione standard di PowerPoint</vt:lpstr>
      <vt:lpstr>Presentazione standard di PowerPoint</vt:lpstr>
      <vt:lpstr>Interventions in PRM</vt:lpstr>
      <vt:lpstr>Presentazione standard di PowerPoint</vt:lpstr>
      <vt:lpstr>Standardized PRM programs</vt:lpstr>
      <vt:lpstr>Presentazione standard di PowerPoint</vt:lpstr>
      <vt:lpstr>Management skills and advisory role of PRM</vt:lpstr>
      <vt:lpstr>Multi-professional collaboration and collaborative teamwork</vt:lpstr>
      <vt:lpstr>Presentazione standard di PowerPoint</vt:lpstr>
      <vt:lpstr>Presentazione standard di PowerPoint</vt:lpstr>
      <vt:lpstr>The competencies of the members of the team should be:</vt:lpstr>
      <vt:lpstr>Presentazione standard di PowerPoint</vt:lpstr>
      <vt:lpstr>Ethics in clinical PRM practice</vt:lpstr>
      <vt:lpstr>Outcomes of PRM interventions and programs: The importance of functional outcomes</vt:lpstr>
      <vt:lpstr>Person-centered outcomes</vt:lpstr>
      <vt:lpstr>Presentazione standard di PowerPoint</vt:lpstr>
      <vt:lpstr>Cost-effectiveness outcomes and Survival outcomes</vt:lpstr>
      <vt:lpstr>For this paper, the collective authorship name of European PRM Bodies Alliance includes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Rehabilitation Medicine A primary medical specialty</dc:title>
  <dc:creator>Stefano</dc:creator>
  <cp:lastModifiedBy>Stefano</cp:lastModifiedBy>
  <cp:revision>19</cp:revision>
  <dcterms:created xsi:type="dcterms:W3CDTF">2018-08-21T19:55:07Z</dcterms:created>
  <dcterms:modified xsi:type="dcterms:W3CDTF">2018-08-23T18:42:40Z</dcterms:modified>
</cp:coreProperties>
</file>