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F38D4-0097-4C1A-B254-34D89D432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480AF1-266C-42DF-BAEE-755D9C2F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2668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A2E14-7DC0-4CE0-B953-02DFDD07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4E8A8D-9048-4E6A-9CFC-261F0EEF7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2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7D585C-1136-479E-92DA-DDD896A6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9D73FF-9547-4BDF-AA25-0AB991288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B2581-691E-48FA-9F4A-365785A1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8DB68D-9EA3-4BFF-9F30-F3C97FE13E24}" type="datetimeFigureOut">
              <a:rPr lang="it-IT" smtClean="0"/>
              <a:t>23/08/2018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DB025-D77B-48B5-A07F-D257CCA0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DF084-8AB8-46CA-B764-653FC2F1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EFD83-644E-4759-9443-7753250423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F4ACF-88CB-42FD-A8E7-28FE03400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284"/>
            <a:ext cx="10515600" cy="1238404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BD5817-EFE9-4D8D-BA35-0DCCFB39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39F59E4-F5B3-476B-ABAC-5CDF0F7A300A}"/>
              </a:ext>
            </a:extLst>
          </p:cNvPr>
          <p:cNvSpPr/>
          <p:nvPr userDrawn="1"/>
        </p:nvSpPr>
        <p:spPr>
          <a:xfrm>
            <a:off x="147484" y="0"/>
            <a:ext cx="120445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European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PRM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Bodies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Alliance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 White Book on PRM in Europe.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Chapter 6. Knowledge and skills of PRM physicians. Eur J Phys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Rehabil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Med. 2018 Apr;54(2):214-229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70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E04FBC-3DCE-46F9-A41E-98C3778B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96086-C3E6-4A51-A113-2C96E0FD7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60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533AA-CA80-434C-A021-D65708EC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B4C77-85C2-44BB-91BB-D02143A37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5F402D-36AB-4467-902E-50EB0570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1758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0EAE8-94DB-464B-9D72-D535C184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F6375F-8A4E-4A6D-A135-61CF7D4F7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FE1C0E-E4A7-4A34-BFAD-9C46C575A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E077FB-0F22-4317-A644-38415E1F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CFAB31-F993-423A-85F0-223C02EFA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626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4DF3C-CD77-43E1-BA59-3BB933D6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2915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34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B6E73-F4ED-4F41-86D7-A78B4C57C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B5CC47-E428-45C3-9393-555221B2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8C1511-F156-4E10-A038-EBDB4E134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4976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22C9C-7EA6-473C-B4F2-780619BA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3CB919B-22D6-4005-93EB-16DD84C87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605956-EA1A-4474-8D30-AC1454FDE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9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061244-6FAF-4A61-917C-8141707E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E50918-F9B2-49C8-B730-C99A8DE09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8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383A341-73CF-4F01-AEE7-769E48DA093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47485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3136C95-B57D-4321-9555-2915F628888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424" y="5887347"/>
            <a:ext cx="998813" cy="1079446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050C582-1B93-4853-BDB1-6EC93D5EE91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662" y="5992654"/>
            <a:ext cx="891496" cy="868831"/>
          </a:xfrm>
          <a:prstGeom prst="rect">
            <a:avLst/>
          </a:prstGeom>
        </p:spPr>
      </p:pic>
      <p:pic>
        <p:nvPicPr>
          <p:cNvPr id="10" name="Picture 4" descr="esprm_logo">
            <a:extLst>
              <a:ext uri="{FF2B5EF4-FFF2-40B4-BE49-F238E27FC236}">
                <a16:creationId xmlns:a16="http://schemas.microsoft.com/office/drawing/2014/main" id="{A4C94679-9DAC-4A68-8FB5-80AB825EC6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134" y="5981700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Description: letter">
            <a:extLst>
              <a:ext uri="{FF2B5EF4-FFF2-40B4-BE49-F238E27FC236}">
                <a16:creationId xmlns:a16="http://schemas.microsoft.com/office/drawing/2014/main" id="{05E7C588-485E-4D31-8220-120DFEBAAA5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58207" y="5981700"/>
            <a:ext cx="916190" cy="890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4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9FD95CE-79B3-4FEF-971F-36C95901C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705" y="264836"/>
            <a:ext cx="3134269" cy="4110519"/>
          </a:xfrm>
          <a:prstGeom prst="rect">
            <a:avLst/>
          </a:prstGeom>
        </p:spPr>
      </p:pic>
      <p:sp>
        <p:nvSpPr>
          <p:cNvPr id="8" name="Ottagono 7">
            <a:extLst>
              <a:ext uri="{FF2B5EF4-FFF2-40B4-BE49-F238E27FC236}">
                <a16:creationId xmlns:a16="http://schemas.microsoft.com/office/drawing/2014/main" id="{FF607082-F2DE-404E-9444-5398EA724A58}"/>
              </a:ext>
            </a:extLst>
          </p:cNvPr>
          <p:cNvSpPr/>
          <p:nvPr/>
        </p:nvSpPr>
        <p:spPr>
          <a:xfrm>
            <a:off x="10797025" y="38694"/>
            <a:ext cx="1189703" cy="1189703"/>
          </a:xfrm>
          <a:prstGeom prst="octagon">
            <a:avLst/>
          </a:prstGeom>
          <a:solidFill>
            <a:schemeClr val="accent6">
              <a:lumMod val="75000"/>
            </a:scheme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>
                <a:solidFill>
                  <a:schemeClr val="bg1"/>
                </a:solidFill>
              </a:rPr>
              <a:t>6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700E29C-6069-46D9-BFA7-03CB4227A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4" y="1608432"/>
            <a:ext cx="1395295" cy="150793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327FCF4-F3CA-4DAE-B1C2-EA5D3D032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" y="3372313"/>
            <a:ext cx="1255072" cy="1223163"/>
          </a:xfrm>
          <a:prstGeom prst="rect">
            <a:avLst/>
          </a:prstGeom>
        </p:spPr>
      </p:pic>
      <p:pic>
        <p:nvPicPr>
          <p:cNvPr id="1028" name="Picture 4" descr="esprm_logo">
            <a:extLst>
              <a:ext uri="{FF2B5EF4-FFF2-40B4-BE49-F238E27FC236}">
                <a16:creationId xmlns:a16="http://schemas.microsoft.com/office/drawing/2014/main" id="{C35BFDCB-9250-4944-AFD2-071D0A7B9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" y="4851421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Description: letter">
            <a:extLst>
              <a:ext uri="{FF2B5EF4-FFF2-40B4-BE49-F238E27FC236}">
                <a16:creationId xmlns:a16="http://schemas.microsoft.com/office/drawing/2014/main" id="{DF41B451-0A49-4720-A82A-63D8FADF90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3383" y="136337"/>
            <a:ext cx="1250897" cy="121615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itolo 1">
            <a:extLst>
              <a:ext uri="{FF2B5EF4-FFF2-40B4-BE49-F238E27FC236}">
                <a16:creationId xmlns:a16="http://schemas.microsoft.com/office/drawing/2014/main" id="{3BC69EAA-C193-4920-80EB-47A63B77B5CD}"/>
              </a:ext>
            </a:extLst>
          </p:cNvPr>
          <p:cNvSpPr txBox="1">
            <a:spLocks/>
          </p:cNvSpPr>
          <p:nvPr/>
        </p:nvSpPr>
        <p:spPr>
          <a:xfrm>
            <a:off x="6392971" y="1962307"/>
            <a:ext cx="5407434" cy="2889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</a:rPr>
              <a:t>PRACTICE OF PHYSICAL AND REHABILITATION MEDICINE IN EUROPE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Knowledge and skills of PRM physicians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BB6E015-5AC1-49AD-BE40-74AE942F0616}"/>
              </a:ext>
            </a:extLst>
          </p:cNvPr>
          <p:cNvSpPr txBox="1"/>
          <p:nvPr/>
        </p:nvSpPr>
        <p:spPr>
          <a:xfrm>
            <a:off x="0" y="6337662"/>
            <a:ext cx="12178617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European Physical and Rehabilitation Medicine Bodies Alliance. White Book on Physical and Rehabilitation Medicine in Europe. Chapter 6. Knowledge and skills of PRM physicians. Eur J Phys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Med. 2018 Apr;54(2):214-229.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doi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: 10.23736/S1973-9087.18.05150-X-X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83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Sensorimotor</a:t>
            </a:r>
            <a:r>
              <a:rPr lang="hr-HR" sz="4000" dirty="0"/>
              <a:t> </a:t>
            </a:r>
            <a:r>
              <a:rPr lang="hr-HR" sz="4000" dirty="0" err="1"/>
              <a:t>adaptation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cognitive</a:t>
            </a:r>
            <a:r>
              <a:rPr lang="hr-HR" sz="4000" dirty="0"/>
              <a:t> </a:t>
            </a:r>
            <a:r>
              <a:rPr lang="hr-HR" sz="4000" dirty="0" err="1"/>
              <a:t>expansion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Motor </a:t>
            </a:r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induced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response</a:t>
            </a:r>
            <a:r>
              <a:rPr lang="hr-HR" dirty="0"/>
              <a:t> to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external</a:t>
            </a:r>
            <a:r>
              <a:rPr lang="hr-HR" dirty="0"/>
              <a:t> </a:t>
            </a:r>
            <a:r>
              <a:rPr lang="hr-HR" dirty="0" err="1"/>
              <a:t>perturbation</a:t>
            </a:r>
            <a:r>
              <a:rPr lang="hr-HR" dirty="0"/>
              <a:t> as a </a:t>
            </a:r>
            <a:r>
              <a:rPr lang="hr-HR" dirty="0" err="1"/>
              <a:t>sensory</a:t>
            </a:r>
            <a:r>
              <a:rPr lang="hr-HR" dirty="0"/>
              <a:t> </a:t>
            </a:r>
            <a:r>
              <a:rPr lang="hr-HR" dirty="0" err="1"/>
              <a:t>conflict</a:t>
            </a:r>
            <a:r>
              <a:rPr lang="hr-HR" dirty="0"/>
              <a:t> </a:t>
            </a:r>
            <a:r>
              <a:rPr lang="hr-HR" dirty="0" err="1"/>
              <a:t>induced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prismatic</a:t>
            </a:r>
            <a:r>
              <a:rPr lang="hr-HR" dirty="0"/>
              <a:t> </a:t>
            </a:r>
            <a:r>
              <a:rPr lang="hr-HR" dirty="0" err="1"/>
              <a:t>lenses</a:t>
            </a:r>
            <a:r>
              <a:rPr lang="hr-HR" dirty="0"/>
              <a:t> </a:t>
            </a:r>
            <a:r>
              <a:rPr lang="hr-HR" dirty="0" err="1"/>
              <a:t>creating</a:t>
            </a:r>
            <a:r>
              <a:rPr lang="hr-HR" dirty="0"/>
              <a:t> a </a:t>
            </a:r>
            <a:r>
              <a:rPr lang="hr-HR" dirty="0" err="1"/>
              <a:t>shift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visual</a:t>
            </a:r>
            <a:r>
              <a:rPr lang="hr-HR" dirty="0"/>
              <a:t>  </a:t>
            </a:r>
            <a:r>
              <a:rPr lang="hr-HR" dirty="0" err="1"/>
              <a:t>environment</a:t>
            </a:r>
            <a:r>
              <a:rPr lang="hr-HR" dirty="0"/>
              <a:t> </a:t>
            </a: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repeated</a:t>
            </a:r>
            <a:r>
              <a:rPr lang="hr-HR" dirty="0"/>
              <a:t> </a:t>
            </a:r>
            <a:r>
              <a:rPr lang="hr-HR" dirty="0" err="1"/>
              <a:t>rapid</a:t>
            </a:r>
            <a:r>
              <a:rPr lang="hr-HR" dirty="0"/>
              <a:t> </a:t>
            </a:r>
            <a:r>
              <a:rPr lang="hr-HR" dirty="0" err="1"/>
              <a:t>pointing</a:t>
            </a:r>
            <a:r>
              <a:rPr lang="hr-HR" dirty="0"/>
              <a:t> </a:t>
            </a:r>
            <a:r>
              <a:rPr lang="hr-HR" dirty="0" err="1"/>
              <a:t>movements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direction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visual</a:t>
            </a:r>
            <a:r>
              <a:rPr lang="hr-HR" dirty="0"/>
              <a:t> </a:t>
            </a:r>
            <a:r>
              <a:rPr lang="hr-HR" dirty="0" err="1"/>
              <a:t>targets</a:t>
            </a:r>
            <a:r>
              <a:rPr lang="hr-HR" dirty="0"/>
              <a:t>.  </a:t>
            </a:r>
          </a:p>
          <a:p>
            <a:pPr lvl="0"/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even</a:t>
            </a:r>
            <a:r>
              <a:rPr lang="hr-HR" dirty="0"/>
              <a:t>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imagined</a:t>
            </a:r>
            <a:r>
              <a:rPr lang="hr-HR" dirty="0"/>
              <a:t> </a:t>
            </a:r>
            <a:r>
              <a:rPr lang="hr-HR" dirty="0" err="1"/>
              <a:t>visuo</a:t>
            </a:r>
            <a:r>
              <a:rPr lang="hr-HR" dirty="0"/>
              <a:t>-manual </a:t>
            </a:r>
            <a:r>
              <a:rPr lang="hr-HR" dirty="0" err="1"/>
              <a:t>pointing</a:t>
            </a:r>
            <a:r>
              <a:rPr lang="hr-HR" dirty="0"/>
              <a:t> </a:t>
            </a:r>
            <a:r>
              <a:rPr lang="hr-HR" dirty="0" err="1"/>
              <a:t>movements</a:t>
            </a:r>
            <a:r>
              <a:rPr lang="hr-HR" dirty="0"/>
              <a:t> (</a:t>
            </a:r>
            <a:r>
              <a:rPr lang="hr-HR" dirty="0" err="1"/>
              <a:t>without</a:t>
            </a:r>
            <a:r>
              <a:rPr lang="hr-HR" dirty="0"/>
              <a:t> </a:t>
            </a:r>
            <a:r>
              <a:rPr lang="hr-HR" dirty="0" err="1"/>
              <a:t>any</a:t>
            </a:r>
            <a:r>
              <a:rPr lang="hr-HR" dirty="0"/>
              <a:t> </a:t>
            </a:r>
            <a:r>
              <a:rPr lang="hr-HR" dirty="0" err="1"/>
              <a:t>overt</a:t>
            </a:r>
            <a:r>
              <a:rPr lang="hr-HR" dirty="0"/>
              <a:t> </a:t>
            </a:r>
            <a:r>
              <a:rPr lang="hr-HR" dirty="0" err="1"/>
              <a:t>execution</a:t>
            </a:r>
            <a:r>
              <a:rPr lang="hr-HR" dirty="0"/>
              <a:t>) 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prism</a:t>
            </a:r>
            <a:r>
              <a:rPr lang="hr-HR" dirty="0"/>
              <a:t> </a:t>
            </a:r>
            <a:r>
              <a:rPr lang="hr-HR" dirty="0" err="1"/>
              <a:t>exposure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Therefore</a:t>
            </a:r>
            <a:r>
              <a:rPr lang="hr-HR" dirty="0"/>
              <a:t>,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intersensory</a:t>
            </a:r>
            <a:r>
              <a:rPr lang="hr-HR" dirty="0"/>
              <a:t> </a:t>
            </a:r>
            <a:r>
              <a:rPr lang="hr-HR" dirty="0" err="1"/>
              <a:t>spatial</a:t>
            </a:r>
            <a:r>
              <a:rPr lang="hr-HR" dirty="0"/>
              <a:t> </a:t>
            </a:r>
            <a:r>
              <a:rPr lang="hr-HR" dirty="0" err="1"/>
              <a:t>discrepancy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hand</a:t>
            </a:r>
            <a:r>
              <a:rPr lang="hr-HR" dirty="0"/>
              <a:t> </a:t>
            </a:r>
            <a:r>
              <a:rPr lang="hr-HR" dirty="0" err="1"/>
              <a:t>location</a:t>
            </a:r>
            <a:r>
              <a:rPr lang="hr-HR" dirty="0"/>
              <a:t> (</a:t>
            </a:r>
            <a:r>
              <a:rPr lang="hr-HR" dirty="0" err="1"/>
              <a:t>visual</a:t>
            </a:r>
            <a:r>
              <a:rPr lang="hr-HR" dirty="0"/>
              <a:t> </a:t>
            </a:r>
            <a:r>
              <a:rPr lang="hr-HR" dirty="0" err="1"/>
              <a:t>shifted</a:t>
            </a:r>
            <a:r>
              <a:rPr lang="hr-HR" dirty="0"/>
              <a:t> </a:t>
            </a:r>
            <a:r>
              <a:rPr lang="hr-HR" dirty="0" err="1"/>
              <a:t>location</a:t>
            </a:r>
            <a:r>
              <a:rPr lang="hr-HR" dirty="0"/>
              <a:t> vs </a:t>
            </a:r>
            <a:r>
              <a:rPr lang="hr-HR" dirty="0" err="1"/>
              <a:t>proprioceptive</a:t>
            </a:r>
            <a:r>
              <a:rPr lang="hr-HR" dirty="0"/>
              <a:t> </a:t>
            </a:r>
            <a:r>
              <a:rPr lang="hr-HR" dirty="0" err="1"/>
              <a:t>non-shifted</a:t>
            </a:r>
            <a:r>
              <a:rPr lang="hr-HR" dirty="0"/>
              <a:t> </a:t>
            </a:r>
            <a:r>
              <a:rPr lang="hr-HR" dirty="0" err="1"/>
              <a:t>location</a:t>
            </a:r>
            <a:r>
              <a:rPr lang="hr-HR" dirty="0"/>
              <a:t>)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, motor </a:t>
            </a:r>
            <a:r>
              <a:rPr lang="hr-HR" dirty="0" err="1"/>
              <a:t>preparation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sufficient</a:t>
            </a:r>
            <a:r>
              <a:rPr lang="hr-HR" dirty="0"/>
              <a:t> to </a:t>
            </a:r>
            <a:r>
              <a:rPr lang="hr-HR" dirty="0" err="1"/>
              <a:t>drive</a:t>
            </a:r>
            <a:r>
              <a:rPr lang="hr-HR" dirty="0"/>
              <a:t> </a:t>
            </a:r>
            <a:r>
              <a:rPr lang="hr-HR" dirty="0" err="1"/>
              <a:t>realignment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visomotor</a:t>
            </a:r>
            <a:r>
              <a:rPr lang="hr-HR" dirty="0"/>
              <a:t> </a:t>
            </a:r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induced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i="1" dirty="0"/>
              <a:t> </a:t>
            </a:r>
            <a:r>
              <a:rPr lang="hr-HR" dirty="0" err="1"/>
              <a:t>prismatic</a:t>
            </a:r>
            <a:r>
              <a:rPr lang="hr-HR" dirty="0"/>
              <a:t> </a:t>
            </a:r>
            <a:r>
              <a:rPr lang="hr-HR" dirty="0" err="1"/>
              <a:t>exposure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interact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higher</a:t>
            </a:r>
            <a:r>
              <a:rPr lang="hr-HR" dirty="0"/>
              <a:t> brain </a:t>
            </a:r>
            <a:r>
              <a:rPr lang="hr-HR" dirty="0" err="1"/>
              <a:t>functions</a:t>
            </a:r>
            <a:r>
              <a:rPr lang="hr-HR" dirty="0"/>
              <a:t> </a:t>
            </a:r>
            <a:r>
              <a:rPr lang="hr-HR" dirty="0" err="1"/>
              <a:t>related</a:t>
            </a:r>
            <a:r>
              <a:rPr lang="hr-HR" dirty="0"/>
              <a:t> to </a:t>
            </a:r>
            <a:r>
              <a:rPr lang="hr-HR" dirty="0" err="1"/>
              <a:t>multisensory</a:t>
            </a:r>
            <a:r>
              <a:rPr lang="hr-HR" dirty="0"/>
              <a:t> </a:t>
            </a:r>
            <a:r>
              <a:rPr lang="hr-HR" dirty="0" err="1"/>
              <a:t>integration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9022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160" y="0"/>
            <a:ext cx="57531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886943"/>
            <a:ext cx="1171942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Prism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adaptation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.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Prism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adaptation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phases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(A):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subject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wears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pair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goggles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fitted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with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prismatic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lenses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creating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rightward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optical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shift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10°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-test).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shelf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was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placed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under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patient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NewRomanPSMT"/>
              </a:rPr>
              <a:t>’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chin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to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prevent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viewing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hand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at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its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starting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position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, but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allowing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unobstructed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view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targets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and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terminal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pointing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errors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suppression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visual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feedforward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movement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). At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start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process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,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subject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asked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to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made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rapid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pointing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movements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suppression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visual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feedback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movement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direction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visual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target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Exposure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).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Pointings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movements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are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shifted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to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side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optical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deviation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black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arrow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and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towards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virtual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target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Initial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errors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).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motor system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can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take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into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account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spatial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error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consecutive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to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prism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deviation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adaptation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),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regardless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whether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subject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shows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phenomenological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awareness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error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,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and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finally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compensate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for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optical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deviation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Compensation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).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Following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removal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prismatic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glasses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,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when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subject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asked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to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once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again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rapidly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point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towards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target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,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movement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shifted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direction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opposed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to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optical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deviation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leftward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: red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arrow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 (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After-effects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).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relevant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point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for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neglect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rehabilitation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that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after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rightward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optical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deviation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visual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field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,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subjects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thus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show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systematic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leftward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deviation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visuo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-motor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responses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with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adapted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limb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without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implication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voluntary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attention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the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patient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NewRomanPSMT"/>
                <a:cs typeface="TimesNewRomanPS-ItalicMT"/>
              </a:rPr>
              <a:t>i.e</a:t>
            </a:r>
            <a:r>
              <a:rPr kumimoji="0" lang="hr-HR" altLang="sr-Latn-R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NewRomanPSMT"/>
                <a:cs typeface="TimesNewRomanPS-ItalicMT"/>
              </a:rPr>
              <a:t>.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according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to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bottom-up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track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.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Improvement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spatial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cognition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deficits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after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prismatic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adaptation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right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-brain-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damaged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patients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(B):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visual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neglect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in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drawing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tasks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from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memory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daisy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(1)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and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by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copy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(2);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representational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neglect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assessed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by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mental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evocation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map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of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France (3);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auditory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neglect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assessed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by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a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listening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task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(4);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wheelchair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navigation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(5)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and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spatial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dysgraphia</a:t>
            </a:r>
            <a:r>
              <a:rPr kumimoji="0" lang="hr-HR" altLang="sr-Latn-R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NewRomanPSMT"/>
              </a:rPr>
              <a:t> (6).</a:t>
            </a:r>
            <a:endParaRPr kumimoji="0" lang="hr-HR" altLang="sr-Latn-R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20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Other</a:t>
            </a:r>
            <a:r>
              <a:rPr lang="hr-HR" sz="4000" dirty="0"/>
              <a:t> </a:t>
            </a:r>
            <a:r>
              <a:rPr lang="hr-HR" sz="4000" dirty="0" err="1"/>
              <a:t>mechanisms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adaptation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/>
              <a:t>the</a:t>
            </a:r>
            <a:r>
              <a:rPr lang="hr-HR" dirty="0"/>
              <a:t> 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body</a:t>
            </a:r>
            <a:r>
              <a:rPr lang="hr-HR" dirty="0"/>
              <a:t> </a:t>
            </a:r>
            <a:r>
              <a:rPr lang="hr-HR" dirty="0" err="1"/>
              <a:t>structures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functions</a:t>
            </a:r>
            <a:r>
              <a:rPr lang="hr-HR" dirty="0"/>
              <a:t> to </a:t>
            </a:r>
            <a:r>
              <a:rPr lang="hr-HR" dirty="0" err="1"/>
              <a:t>vicariate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damaged</a:t>
            </a:r>
            <a:r>
              <a:rPr lang="hr-HR" dirty="0"/>
              <a:t> one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prosthesis</a:t>
            </a:r>
            <a:r>
              <a:rPr lang="hr-HR" dirty="0"/>
              <a:t>/</a:t>
            </a:r>
            <a:r>
              <a:rPr lang="hr-HR" dirty="0" err="1"/>
              <a:t>orthosis</a:t>
            </a:r>
            <a:r>
              <a:rPr lang="hr-HR" dirty="0"/>
              <a:t> to </a:t>
            </a:r>
            <a:r>
              <a:rPr lang="hr-HR" dirty="0" err="1"/>
              <a:t>compensate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loss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8852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Adaptation</a:t>
            </a:r>
            <a:r>
              <a:rPr lang="hr-HR" sz="4000" dirty="0"/>
              <a:t>, habilitation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rehabilitation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/>
              <a:t>Motor </a:t>
            </a:r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involves</a:t>
            </a:r>
            <a:r>
              <a:rPr lang="hr-HR" dirty="0"/>
              <a:t> </a:t>
            </a:r>
            <a:r>
              <a:rPr lang="hr-HR" dirty="0" err="1"/>
              <a:t>sensorimotor</a:t>
            </a:r>
            <a:r>
              <a:rPr lang="hr-HR" dirty="0"/>
              <a:t> </a:t>
            </a:r>
            <a:r>
              <a:rPr lang="hr-HR" dirty="0" err="1"/>
              <a:t>interactions</a:t>
            </a:r>
            <a:r>
              <a:rPr lang="hr-HR" dirty="0"/>
              <a:t> </a:t>
            </a:r>
            <a:r>
              <a:rPr lang="hr-HR" dirty="0" err="1"/>
              <a:t>solicited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response</a:t>
            </a:r>
            <a:r>
              <a:rPr lang="hr-HR" dirty="0"/>
              <a:t> to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external</a:t>
            </a:r>
            <a:r>
              <a:rPr lang="hr-HR" dirty="0"/>
              <a:t> </a:t>
            </a:r>
            <a:r>
              <a:rPr lang="hr-HR" dirty="0" err="1"/>
              <a:t>perturbation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changes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body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relied</a:t>
            </a:r>
            <a:r>
              <a:rPr lang="hr-HR" dirty="0"/>
              <a:t> on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repeated</a:t>
            </a:r>
            <a:r>
              <a:rPr lang="hr-HR" dirty="0"/>
              <a:t> </a:t>
            </a:r>
            <a:r>
              <a:rPr lang="hr-HR" dirty="0" err="1"/>
              <a:t>exercises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a short </a:t>
            </a:r>
            <a:r>
              <a:rPr lang="hr-HR" dirty="0" err="1"/>
              <a:t>duration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learned</a:t>
            </a:r>
            <a:r>
              <a:rPr lang="hr-HR" dirty="0"/>
              <a:t> </a:t>
            </a:r>
            <a:r>
              <a:rPr lang="hr-HR" dirty="0" err="1"/>
              <a:t>implicitly</a:t>
            </a:r>
            <a:r>
              <a:rPr lang="hr-HR" dirty="0"/>
              <a:t> </a:t>
            </a:r>
            <a:r>
              <a:rPr lang="hr-HR" dirty="0" err="1"/>
              <a:t>without</a:t>
            </a:r>
            <a:r>
              <a:rPr lang="hr-HR" dirty="0"/>
              <a:t> </a:t>
            </a:r>
            <a:r>
              <a:rPr lang="hr-HR" dirty="0" err="1"/>
              <a:t>subject</a:t>
            </a:r>
            <a:r>
              <a:rPr lang="hr-HR" dirty="0"/>
              <a:t> </a:t>
            </a:r>
            <a:r>
              <a:rPr lang="hr-HR" dirty="0" err="1"/>
              <a:t>awareness</a:t>
            </a:r>
            <a:r>
              <a:rPr lang="hr-HR" dirty="0"/>
              <a:t>, </a:t>
            </a:r>
            <a:r>
              <a:rPr lang="hr-HR" dirty="0" err="1"/>
              <a:t>involves</a:t>
            </a:r>
            <a:r>
              <a:rPr lang="hr-HR" dirty="0"/>
              <a:t> </a:t>
            </a:r>
            <a:r>
              <a:rPr lang="hr-HR" dirty="0" err="1"/>
              <a:t>long-lasting</a:t>
            </a:r>
            <a:r>
              <a:rPr lang="hr-HR" dirty="0"/>
              <a:t> </a:t>
            </a:r>
            <a:r>
              <a:rPr lang="hr-HR" dirty="0" err="1"/>
              <a:t>sensorimotor</a:t>
            </a:r>
            <a:r>
              <a:rPr lang="hr-HR" dirty="0"/>
              <a:t> </a:t>
            </a:r>
            <a:r>
              <a:rPr lang="hr-HR" dirty="0" err="1"/>
              <a:t>after-effects</a:t>
            </a:r>
            <a:r>
              <a:rPr lang="hr-HR" dirty="0"/>
              <a:t>, but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cognitive</a:t>
            </a:r>
            <a:r>
              <a:rPr lang="hr-HR" dirty="0"/>
              <a:t> </a:t>
            </a:r>
            <a:r>
              <a:rPr lang="hr-HR" dirty="0" err="1"/>
              <a:t>after-effects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neurophysiological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</a:t>
            </a:r>
            <a:r>
              <a:rPr lang="hr-HR" dirty="0" err="1"/>
              <a:t>play</a:t>
            </a:r>
            <a:r>
              <a:rPr lang="hr-HR" dirty="0"/>
              <a:t> a </a:t>
            </a:r>
            <a:r>
              <a:rPr lang="hr-HR" dirty="0" err="1"/>
              <a:t>different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(</a:t>
            </a:r>
            <a:r>
              <a:rPr lang="hr-HR" dirty="0" err="1"/>
              <a:t>mainly</a:t>
            </a:r>
            <a:r>
              <a:rPr lang="hr-HR" dirty="0"/>
              <a:t> </a:t>
            </a:r>
            <a:r>
              <a:rPr lang="hr-HR" dirty="0" err="1"/>
              <a:t>related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adults</a:t>
            </a:r>
            <a:r>
              <a:rPr lang="hr-HR" dirty="0"/>
              <a:t>)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habilitation (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growth</a:t>
            </a:r>
            <a:r>
              <a:rPr lang="hr-HR" dirty="0"/>
              <a:t>). </a:t>
            </a:r>
          </a:p>
          <a:p>
            <a:pPr lvl="0"/>
            <a:r>
              <a:rPr lang="hr-HR" dirty="0" err="1"/>
              <a:t>During</a:t>
            </a:r>
            <a:r>
              <a:rPr lang="hr-HR" dirty="0"/>
              <a:t> habilitation, </a:t>
            </a:r>
            <a:r>
              <a:rPr lang="hr-HR" dirty="0" err="1"/>
              <a:t>growth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a </a:t>
            </a:r>
            <a:r>
              <a:rPr lang="hr-HR" dirty="0" err="1"/>
              <a:t>driving</a:t>
            </a:r>
            <a:r>
              <a:rPr lang="hr-HR" dirty="0"/>
              <a:t> </a:t>
            </a:r>
            <a:r>
              <a:rPr lang="hr-HR" dirty="0" err="1"/>
              <a:t>force</a:t>
            </a:r>
            <a:r>
              <a:rPr lang="hr-HR" dirty="0"/>
              <a:t> </a:t>
            </a:r>
            <a:r>
              <a:rPr lang="hr-HR" dirty="0" err="1"/>
              <a:t>leading</a:t>
            </a:r>
            <a:r>
              <a:rPr lang="hr-HR" dirty="0"/>
              <a:t> to „</a:t>
            </a:r>
            <a:r>
              <a:rPr lang="hr-HR" dirty="0" err="1"/>
              <a:t>natural</a:t>
            </a:r>
            <a:r>
              <a:rPr lang="hr-HR" dirty="0"/>
              <a:t>“ </a:t>
            </a:r>
            <a:r>
              <a:rPr lang="hr-HR" dirty="0" err="1"/>
              <a:t>sometimes</a:t>
            </a:r>
            <a:r>
              <a:rPr lang="hr-HR" dirty="0"/>
              <a:t> </a:t>
            </a:r>
            <a:r>
              <a:rPr lang="hr-HR" dirty="0" err="1"/>
              <a:t>ineffective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even</a:t>
            </a:r>
            <a:r>
              <a:rPr lang="hr-HR" dirty="0"/>
              <a:t> </a:t>
            </a:r>
            <a:r>
              <a:rPr lang="hr-HR" dirty="0" err="1"/>
              <a:t>damaging</a:t>
            </a:r>
            <a:r>
              <a:rPr lang="hr-HR" dirty="0"/>
              <a:t> </a:t>
            </a:r>
            <a:r>
              <a:rPr lang="hr-HR" dirty="0" err="1"/>
              <a:t>compensations</a:t>
            </a:r>
            <a:r>
              <a:rPr lang="hr-HR" dirty="0"/>
              <a:t>; but </a:t>
            </a:r>
            <a:r>
              <a:rPr lang="hr-HR" dirty="0" err="1"/>
              <a:t>growth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a </a:t>
            </a:r>
            <a:r>
              <a:rPr lang="hr-HR" dirty="0" err="1"/>
              <a:t>strong</a:t>
            </a:r>
            <a:r>
              <a:rPr lang="hr-HR" dirty="0"/>
              <a:t> </a:t>
            </a:r>
            <a:r>
              <a:rPr lang="hr-HR" dirty="0" err="1"/>
              <a:t>force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, 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well</a:t>
            </a:r>
            <a:r>
              <a:rPr lang="hr-HR" dirty="0"/>
              <a:t> </a:t>
            </a:r>
            <a:r>
              <a:rPr lang="hr-HR" dirty="0" err="1"/>
              <a:t>guided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correct</a:t>
            </a:r>
            <a:r>
              <a:rPr lang="hr-HR" dirty="0"/>
              <a:t> </a:t>
            </a:r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,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lead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time to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compensations</a:t>
            </a:r>
            <a:r>
              <a:rPr lang="hr-HR" dirty="0"/>
              <a:t> </a:t>
            </a:r>
            <a:r>
              <a:rPr lang="hr-HR" dirty="0" err="1"/>
              <a:t>producing</a:t>
            </a:r>
            <a:r>
              <a:rPr lang="hr-HR" dirty="0"/>
              <a:t> </a:t>
            </a:r>
            <a:r>
              <a:rPr lang="hr-HR" dirty="0" err="1"/>
              <a:t>better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expected</a:t>
            </a:r>
            <a:r>
              <a:rPr lang="hr-HR" dirty="0"/>
              <a:t> </a:t>
            </a:r>
            <a:r>
              <a:rPr lang="hr-HR" dirty="0" err="1"/>
              <a:t>according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natural</a:t>
            </a:r>
            <a:r>
              <a:rPr lang="hr-HR" dirty="0"/>
              <a:t> </a:t>
            </a:r>
            <a:r>
              <a:rPr lang="hr-HR" dirty="0" err="1"/>
              <a:t>history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original </a:t>
            </a:r>
            <a:r>
              <a:rPr lang="hr-HR" dirty="0" err="1"/>
              <a:t>disease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6716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Potential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recovery</a:t>
            </a:r>
            <a:r>
              <a:rPr lang="hr-HR" sz="4000" dirty="0"/>
              <a:t> </a:t>
            </a:r>
            <a:r>
              <a:rPr lang="hr-HR" sz="4000" dirty="0" err="1"/>
              <a:t>evaluation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prognosis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31092"/>
            <a:ext cx="10515600" cy="427809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facing</a:t>
            </a:r>
            <a:r>
              <a:rPr lang="hr-HR" dirty="0"/>
              <a:t> a </a:t>
            </a:r>
            <a:r>
              <a:rPr lang="hr-HR" dirty="0" err="1"/>
              <a:t>disease</a:t>
            </a:r>
            <a:r>
              <a:rPr lang="hr-HR" dirty="0"/>
              <a:t>,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plan </a:t>
            </a:r>
            <a:r>
              <a:rPr lang="hr-HR" dirty="0" err="1"/>
              <a:t>needs</a:t>
            </a:r>
            <a:r>
              <a:rPr lang="hr-HR" dirty="0"/>
              <a:t> to start </a:t>
            </a:r>
            <a:r>
              <a:rPr lang="hr-HR" dirty="0" err="1"/>
              <a:t>determining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premorbid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image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mind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final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curves</a:t>
            </a:r>
            <a:r>
              <a:rPr lang="hr-HR" dirty="0"/>
              <a:t> do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follow</a:t>
            </a:r>
            <a:r>
              <a:rPr lang="hr-HR" dirty="0"/>
              <a:t> a </a:t>
            </a:r>
            <a:r>
              <a:rPr lang="hr-HR" dirty="0" err="1"/>
              <a:t>linear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, but </a:t>
            </a:r>
            <a:r>
              <a:rPr lang="hr-HR" dirty="0" err="1"/>
              <a:t>mainly</a:t>
            </a:r>
            <a:r>
              <a:rPr lang="hr-HR" dirty="0"/>
              <a:t> </a:t>
            </a:r>
            <a:r>
              <a:rPr lang="hr-HR" dirty="0" err="1"/>
              <a:t>proceed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a </a:t>
            </a:r>
            <a:r>
              <a:rPr lang="hr-HR" dirty="0" err="1"/>
              <a:t>first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fast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</a:t>
            </a:r>
            <a:r>
              <a:rPr lang="hr-HR" dirty="0" err="1"/>
              <a:t>second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slower</a:t>
            </a:r>
            <a:r>
              <a:rPr lang="hr-HR" dirty="0"/>
              <a:t> </a:t>
            </a:r>
            <a:r>
              <a:rPr lang="hr-HR" dirty="0" err="1"/>
              <a:t>improvement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length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first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various</a:t>
            </a:r>
            <a:r>
              <a:rPr lang="hr-HR" dirty="0"/>
              <a:t> </a:t>
            </a:r>
            <a:r>
              <a:rPr lang="hr-HR" dirty="0" err="1"/>
              <a:t>pathologies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most </a:t>
            </a:r>
            <a:r>
              <a:rPr lang="hr-HR" dirty="0" err="1"/>
              <a:t>important</a:t>
            </a:r>
            <a:r>
              <a:rPr lang="hr-HR" dirty="0"/>
              <a:t> for </a:t>
            </a:r>
            <a:r>
              <a:rPr lang="hr-HR" dirty="0" err="1"/>
              <a:t>rehabilitation</a:t>
            </a:r>
            <a:r>
              <a:rPr lang="hr-HR" dirty="0"/>
              <a:t>: most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efforts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focus</a:t>
            </a:r>
            <a:r>
              <a:rPr lang="hr-HR" dirty="0"/>
              <a:t> on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 (post-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).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prognosis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partly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on </a:t>
            </a:r>
            <a:r>
              <a:rPr lang="hr-HR" dirty="0" err="1"/>
              <a:t>natural</a:t>
            </a:r>
            <a:r>
              <a:rPr lang="hr-HR" dirty="0"/>
              <a:t> </a:t>
            </a:r>
            <a:r>
              <a:rPr lang="hr-HR" dirty="0" err="1"/>
              <a:t>history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original </a:t>
            </a:r>
            <a:r>
              <a:rPr lang="hr-HR" dirty="0" err="1"/>
              <a:t>disease</a:t>
            </a:r>
            <a:r>
              <a:rPr lang="hr-HR" dirty="0"/>
              <a:t>: </a:t>
            </a:r>
            <a:r>
              <a:rPr lang="hr-HR" dirty="0" err="1"/>
              <a:t>comorbidities</a:t>
            </a:r>
            <a:r>
              <a:rPr lang="hr-HR" dirty="0"/>
              <a:t> must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personal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</a:t>
            </a:r>
            <a:r>
              <a:rPr lang="hr-HR" dirty="0"/>
              <a:t> as </a:t>
            </a:r>
            <a:r>
              <a:rPr lang="hr-HR" dirty="0" err="1"/>
              <a:t>barriers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/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facilitators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Nevertheless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times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shrinking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,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mandatory</a:t>
            </a:r>
            <a:r>
              <a:rPr lang="hr-HR" dirty="0"/>
              <a:t> to set </a:t>
            </a:r>
            <a:r>
              <a:rPr lang="hr-HR" dirty="0" err="1"/>
              <a:t>appropriate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for </a:t>
            </a:r>
            <a:r>
              <a:rPr lang="hr-HR" dirty="0" err="1"/>
              <a:t>each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7410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634314"/>
            <a:ext cx="10515600" cy="5274873"/>
          </a:xfrm>
        </p:spPr>
        <p:txBody>
          <a:bodyPr>
            <a:normAutofit/>
          </a:bodyPr>
          <a:lstStyle/>
          <a:p>
            <a:pPr lvl="0"/>
            <a:r>
              <a:rPr lang="hr-HR" dirty="0"/>
              <a:t>In a </a:t>
            </a:r>
            <a:r>
              <a:rPr lang="hr-HR" dirty="0" err="1"/>
              <a:t>purely</a:t>
            </a:r>
            <a:r>
              <a:rPr lang="hr-HR" dirty="0"/>
              <a:t> „</a:t>
            </a:r>
            <a:r>
              <a:rPr lang="hr-HR" dirty="0" err="1"/>
              <a:t>compassionate</a:t>
            </a:r>
            <a:r>
              <a:rPr lang="hr-HR" dirty="0"/>
              <a:t>” model,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denied</a:t>
            </a:r>
            <a:r>
              <a:rPr lang="hr-HR" dirty="0"/>
              <a:t> to </a:t>
            </a:r>
            <a:r>
              <a:rPr lang="hr-HR" dirty="0" err="1"/>
              <a:t>anybody</a:t>
            </a:r>
            <a:r>
              <a:rPr lang="hr-HR" dirty="0"/>
              <a:t>;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exclusively</a:t>
            </a:r>
            <a:r>
              <a:rPr lang="hr-HR" dirty="0"/>
              <a:t> „</a:t>
            </a:r>
            <a:r>
              <a:rPr lang="hr-HR" dirty="0" err="1"/>
              <a:t>disease-centered</a:t>
            </a:r>
            <a:r>
              <a:rPr lang="hr-HR" dirty="0"/>
              <a:t>” model,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given</a:t>
            </a:r>
            <a:r>
              <a:rPr lang="hr-HR" dirty="0"/>
              <a:t>, </a:t>
            </a:r>
            <a:r>
              <a:rPr lang="hr-HR" dirty="0" err="1"/>
              <a:t>since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believed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</a:t>
            </a:r>
            <a:r>
              <a:rPr lang="hr-HR" dirty="0" err="1"/>
              <a:t>recover</a:t>
            </a:r>
            <a:r>
              <a:rPr lang="hr-HR" dirty="0"/>
              <a:t> </a:t>
            </a:r>
            <a:r>
              <a:rPr lang="hr-HR" dirty="0" err="1"/>
              <a:t>spontaneously</a:t>
            </a:r>
            <a:r>
              <a:rPr lang="hr-HR" dirty="0"/>
              <a:t> </a:t>
            </a:r>
            <a:r>
              <a:rPr lang="hr-HR" dirty="0" err="1"/>
              <a:t>without</a:t>
            </a:r>
            <a:r>
              <a:rPr lang="hr-HR" dirty="0"/>
              <a:t> </a:t>
            </a:r>
            <a:r>
              <a:rPr lang="hr-HR" dirty="0" err="1"/>
              <a:t>any</a:t>
            </a:r>
            <a:r>
              <a:rPr lang="hr-HR" dirty="0"/>
              <a:t> </a:t>
            </a:r>
            <a:r>
              <a:rPr lang="hr-HR" dirty="0" err="1"/>
              <a:t>intervention</a:t>
            </a:r>
            <a:r>
              <a:rPr lang="hr-HR" dirty="0"/>
              <a:t> as </a:t>
            </a:r>
            <a:r>
              <a:rPr lang="hr-HR" dirty="0" err="1"/>
              <a:t>soon</a:t>
            </a:r>
            <a:r>
              <a:rPr lang="hr-HR" dirty="0"/>
              <a:t> as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treated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In a </a:t>
            </a:r>
            <a:r>
              <a:rPr lang="hr-HR" dirty="0" err="1"/>
              <a:t>modern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, </a:t>
            </a:r>
            <a:r>
              <a:rPr lang="hr-HR" dirty="0" err="1"/>
              <a:t>though</a:t>
            </a:r>
            <a:r>
              <a:rPr lang="hr-HR" dirty="0"/>
              <a:t>,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given</a:t>
            </a:r>
            <a:r>
              <a:rPr lang="hr-HR" dirty="0"/>
              <a:t> to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really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</a:t>
            </a:r>
            <a:r>
              <a:rPr lang="hr-HR" dirty="0" err="1"/>
              <a:t>improve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specific</a:t>
            </a:r>
            <a:r>
              <a:rPr lang="hr-HR" dirty="0"/>
              <a:t> period </a:t>
            </a:r>
            <a:r>
              <a:rPr lang="hr-HR" dirty="0" err="1"/>
              <a:t>of</a:t>
            </a:r>
            <a:r>
              <a:rPr lang="hr-HR" dirty="0"/>
              <a:t> time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, </a:t>
            </a:r>
            <a:r>
              <a:rPr lang="hr-HR" dirty="0" err="1"/>
              <a:t>with</a:t>
            </a:r>
            <a:r>
              <a:rPr lang="hr-HR" dirty="0"/>
              <a:t> a start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(to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followed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maintenance</a:t>
            </a:r>
            <a:r>
              <a:rPr lang="hr-HR" dirty="0"/>
              <a:t>,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called</a:t>
            </a:r>
            <a:r>
              <a:rPr lang="hr-HR" dirty="0"/>
              <a:t> </a:t>
            </a:r>
            <a:r>
              <a:rPr lang="hr-HR" dirty="0" err="1"/>
              <a:t>postrehabilitation</a:t>
            </a:r>
            <a:r>
              <a:rPr lang="hr-HR" dirty="0"/>
              <a:t>).</a:t>
            </a:r>
          </a:p>
          <a:p>
            <a:pPr lvl="0"/>
            <a:r>
              <a:rPr lang="hr-HR" dirty="0" err="1"/>
              <a:t>Highly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to PRM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problem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communicating</a:t>
            </a:r>
            <a:r>
              <a:rPr lang="hr-HR" dirty="0"/>
              <a:t> to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expectations</a:t>
            </a:r>
            <a:r>
              <a:rPr lang="hr-HR" dirty="0"/>
              <a:t> (</a:t>
            </a:r>
            <a:r>
              <a:rPr lang="hr-HR" dirty="0" err="1"/>
              <a:t>prognosis</a:t>
            </a:r>
            <a:r>
              <a:rPr lang="hr-HR" dirty="0"/>
              <a:t>) </a:t>
            </a:r>
            <a:r>
              <a:rPr lang="hr-HR" dirty="0" err="1"/>
              <a:t>due</a:t>
            </a:r>
            <a:r>
              <a:rPr lang="hr-HR" dirty="0"/>
              <a:t> to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Reaching</a:t>
            </a:r>
            <a:r>
              <a:rPr lang="hr-HR" dirty="0"/>
              <a:t> a </a:t>
            </a:r>
            <a:r>
              <a:rPr lang="hr-HR" dirty="0" err="1"/>
              <a:t>consensus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agreed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/ </a:t>
            </a:r>
            <a:r>
              <a:rPr lang="hr-HR" dirty="0" err="1"/>
              <a:t>proxy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stressing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6001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90832"/>
            <a:ext cx="10515600" cy="5118355"/>
          </a:xfrm>
        </p:spPr>
        <p:txBody>
          <a:bodyPr>
            <a:normAutofit lnSpcReduction="10000"/>
          </a:bodyPr>
          <a:lstStyle/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play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, </a:t>
            </a:r>
            <a:r>
              <a:rPr lang="hr-HR" dirty="0" err="1"/>
              <a:t>since</a:t>
            </a:r>
            <a:r>
              <a:rPr lang="hr-HR" dirty="0"/>
              <a:t>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trained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to </a:t>
            </a:r>
            <a:r>
              <a:rPr lang="hr-HR" dirty="0" err="1"/>
              <a:t>lead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teams</a:t>
            </a:r>
            <a:r>
              <a:rPr lang="hr-HR" dirty="0"/>
              <a:t>, </a:t>
            </a:r>
            <a:r>
              <a:rPr lang="hr-HR" dirty="0" err="1"/>
              <a:t>closely</a:t>
            </a:r>
            <a:r>
              <a:rPr lang="hr-HR" dirty="0"/>
              <a:t> </a:t>
            </a:r>
            <a:r>
              <a:rPr lang="hr-HR" dirty="0" err="1"/>
              <a:t>collaborating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disciplines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to </a:t>
            </a:r>
            <a:r>
              <a:rPr lang="hr-HR" dirty="0" err="1"/>
              <a:t>give</a:t>
            </a:r>
            <a:r>
              <a:rPr lang="hr-HR" dirty="0"/>
              <a:t> a </a:t>
            </a:r>
            <a:r>
              <a:rPr lang="hr-HR" dirty="0" err="1"/>
              <a:t>throughout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complex </a:t>
            </a:r>
            <a:r>
              <a:rPr lang="hr-HR" dirty="0" err="1"/>
              <a:t>functional</a:t>
            </a:r>
            <a:r>
              <a:rPr lang="hr-HR" dirty="0"/>
              <a:t> status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possibilities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acquiring</a:t>
            </a:r>
            <a:r>
              <a:rPr lang="hr-HR" dirty="0"/>
              <a:t> a </a:t>
            </a:r>
            <a:r>
              <a:rPr lang="hr-HR" dirty="0" err="1"/>
              <a:t>certain</a:t>
            </a:r>
            <a:r>
              <a:rPr lang="hr-HR" dirty="0"/>
              <a:t> </a:t>
            </a:r>
            <a:r>
              <a:rPr lang="hr-HR" dirty="0" err="1"/>
              <a:t>outcome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future.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faces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providing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image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potential</a:t>
            </a:r>
            <a:r>
              <a:rPr lang="hr-HR" dirty="0"/>
              <a:t> </a:t>
            </a:r>
            <a:r>
              <a:rPr lang="hr-HR" dirty="0" err="1"/>
              <a:t>value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status to plan </a:t>
            </a:r>
            <a:r>
              <a:rPr lang="hr-HR" dirty="0" err="1"/>
              <a:t>needs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future, </a:t>
            </a:r>
            <a:r>
              <a:rPr lang="hr-HR" dirty="0" err="1"/>
              <a:t>determine</a:t>
            </a:r>
            <a:r>
              <a:rPr lang="hr-HR" dirty="0"/>
              <a:t> </a:t>
            </a:r>
            <a:r>
              <a:rPr lang="hr-HR" dirty="0" err="1"/>
              <a:t>provision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allocation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current</a:t>
            </a:r>
            <a:r>
              <a:rPr lang="hr-HR" dirty="0"/>
              <a:t> </a:t>
            </a:r>
            <a:r>
              <a:rPr lang="hr-HR" dirty="0" err="1"/>
              <a:t>times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are </a:t>
            </a:r>
            <a:r>
              <a:rPr lang="hr-HR" dirty="0" err="1"/>
              <a:t>limited</a:t>
            </a:r>
            <a:r>
              <a:rPr lang="hr-HR" dirty="0"/>
              <a:t>,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very</a:t>
            </a:r>
            <a:r>
              <a:rPr lang="hr-HR" dirty="0"/>
              <a:t>  </a:t>
            </a:r>
            <a:r>
              <a:rPr lang="hr-HR" dirty="0" err="1"/>
              <a:t>important</a:t>
            </a:r>
            <a:r>
              <a:rPr lang="hr-HR" dirty="0"/>
              <a:t> to </a:t>
            </a:r>
            <a:r>
              <a:rPr lang="hr-HR" dirty="0" err="1"/>
              <a:t>give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accurate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methods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impact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,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families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society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07897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Management </a:t>
            </a:r>
            <a:r>
              <a:rPr lang="hr-HR" sz="4000" dirty="0" err="1"/>
              <a:t>skills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requires</a:t>
            </a:r>
            <a:r>
              <a:rPr lang="hr-HR" dirty="0"/>
              <a:t> </a:t>
            </a:r>
            <a:r>
              <a:rPr lang="hr-HR" dirty="0" err="1"/>
              <a:t>excellent</a:t>
            </a:r>
            <a:r>
              <a:rPr lang="hr-HR" dirty="0"/>
              <a:t> </a:t>
            </a:r>
            <a:r>
              <a:rPr lang="hr-HR" dirty="0" err="1"/>
              <a:t>technical</a:t>
            </a:r>
            <a:r>
              <a:rPr lang="hr-HR" dirty="0"/>
              <a:t>, </a:t>
            </a:r>
            <a:r>
              <a:rPr lang="hr-HR" dirty="0" err="1"/>
              <a:t>scientific</a:t>
            </a:r>
            <a:r>
              <a:rPr lang="hr-HR" dirty="0"/>
              <a:t> but </a:t>
            </a:r>
            <a:r>
              <a:rPr lang="hr-HR" dirty="0" err="1"/>
              <a:t>also</a:t>
            </a:r>
            <a:r>
              <a:rPr lang="hr-HR" dirty="0"/>
              <a:t> management </a:t>
            </a:r>
            <a:r>
              <a:rPr lang="hr-HR" dirty="0" err="1"/>
              <a:t>skills</a:t>
            </a:r>
            <a:r>
              <a:rPr lang="hr-HR" dirty="0"/>
              <a:t>.</a:t>
            </a:r>
          </a:p>
          <a:p>
            <a:r>
              <a:rPr lang="hr-HR" dirty="0"/>
              <a:t>In </a:t>
            </a:r>
            <a:r>
              <a:rPr lang="hr-HR" dirty="0" err="1"/>
              <a:t>the</a:t>
            </a:r>
            <a:r>
              <a:rPr lang="hr-HR" dirty="0"/>
              <a:t> 21st </a:t>
            </a:r>
            <a:r>
              <a:rPr lang="hr-HR" dirty="0" err="1"/>
              <a:t>century</a:t>
            </a:r>
            <a:r>
              <a:rPr lang="hr-HR" dirty="0"/>
              <a:t>, medicine </a:t>
            </a:r>
            <a:r>
              <a:rPr lang="hr-HR" dirty="0" err="1"/>
              <a:t>faces</a:t>
            </a:r>
            <a:r>
              <a:rPr lang="hr-HR" dirty="0"/>
              <a:t>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challenges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as: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shift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paternalistic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medicine to a </a:t>
            </a:r>
            <a:r>
              <a:rPr lang="hr-HR" dirty="0" err="1"/>
              <a:t>patient-centered</a:t>
            </a:r>
            <a:r>
              <a:rPr lang="hr-HR" dirty="0"/>
              <a:t> </a:t>
            </a:r>
            <a:r>
              <a:rPr lang="hr-HR" dirty="0" err="1"/>
              <a:t>approach</a:t>
            </a:r>
            <a:endParaRPr lang="hr-HR" dirty="0"/>
          </a:p>
          <a:p>
            <a:pPr lvl="1"/>
            <a:r>
              <a:rPr lang="hr-HR" dirty="0" err="1"/>
              <a:t>the</a:t>
            </a:r>
            <a:r>
              <a:rPr lang="hr-HR" dirty="0"/>
              <a:t> rise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tests</a:t>
            </a:r>
            <a:r>
              <a:rPr lang="hr-HR" dirty="0"/>
              <a:t>,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,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drugs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longevity</a:t>
            </a:r>
            <a:endParaRPr lang="hr-HR" dirty="0"/>
          </a:p>
          <a:p>
            <a:pPr lvl="1"/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trend to </a:t>
            </a:r>
            <a:r>
              <a:rPr lang="hr-HR" dirty="0" err="1"/>
              <a:t>focus</a:t>
            </a:r>
            <a:r>
              <a:rPr lang="hr-HR" dirty="0"/>
              <a:t> </a:t>
            </a:r>
            <a:r>
              <a:rPr lang="hr-HR" dirty="0" err="1"/>
              <a:t>towards</a:t>
            </a:r>
            <a:r>
              <a:rPr lang="hr-HR" dirty="0"/>
              <a:t> </a:t>
            </a:r>
            <a:r>
              <a:rPr lang="hr-HR" dirty="0" err="1"/>
              <a:t>improving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results</a:t>
            </a:r>
            <a:r>
              <a:rPr lang="hr-HR" dirty="0"/>
              <a:t> but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measuring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care, </a:t>
            </a:r>
            <a:r>
              <a:rPr lang="hr-HR" dirty="0" err="1"/>
              <a:t>transparency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efficiency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4794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4994787"/>
          </a:xfrm>
        </p:spPr>
        <p:txBody>
          <a:bodyPr>
            <a:normAutofit lnSpcReduction="10000"/>
          </a:bodyPr>
          <a:lstStyle/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treat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often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complicated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polytrauma, </a:t>
            </a:r>
            <a:r>
              <a:rPr lang="hr-HR" dirty="0" err="1"/>
              <a:t>spinal</a:t>
            </a:r>
            <a:r>
              <a:rPr lang="hr-HR" dirty="0"/>
              <a:t> </a:t>
            </a:r>
            <a:r>
              <a:rPr lang="hr-HR" dirty="0" err="1"/>
              <a:t>cord</a:t>
            </a:r>
            <a:r>
              <a:rPr lang="hr-HR" dirty="0"/>
              <a:t> </a:t>
            </a:r>
            <a:r>
              <a:rPr lang="hr-HR" dirty="0" err="1"/>
              <a:t>injury</a:t>
            </a:r>
            <a:r>
              <a:rPr lang="hr-HR" dirty="0"/>
              <a:t>, </a:t>
            </a:r>
            <a:r>
              <a:rPr lang="hr-HR" dirty="0" err="1"/>
              <a:t>traumatic</a:t>
            </a:r>
            <a:r>
              <a:rPr lang="hr-HR" dirty="0"/>
              <a:t> brain 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pain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leading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teams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collaborative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coordination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essential</a:t>
            </a:r>
            <a:r>
              <a:rPr lang="hr-HR" dirty="0"/>
              <a:t> for </a:t>
            </a:r>
            <a:r>
              <a:rPr lang="hr-HR" dirty="0" err="1"/>
              <a:t>success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deal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higher</a:t>
            </a:r>
            <a:r>
              <a:rPr lang="hr-HR" dirty="0"/>
              <a:t> </a:t>
            </a:r>
            <a:r>
              <a:rPr lang="hr-HR" dirty="0" err="1"/>
              <a:t>expectations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families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above-mentioned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scientific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technological</a:t>
            </a:r>
            <a:r>
              <a:rPr lang="hr-HR" dirty="0"/>
              <a:t> </a:t>
            </a:r>
            <a:r>
              <a:rPr lang="hr-HR" dirty="0" err="1"/>
              <a:t>advances</a:t>
            </a:r>
            <a:r>
              <a:rPr lang="hr-HR" dirty="0"/>
              <a:t> </a:t>
            </a:r>
            <a:r>
              <a:rPr lang="hr-HR" dirty="0" err="1"/>
              <a:t>become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demand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constant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for </a:t>
            </a:r>
            <a:r>
              <a:rPr lang="hr-HR" dirty="0" err="1"/>
              <a:t>physiotherapy</a:t>
            </a:r>
            <a:r>
              <a:rPr lang="hr-HR" dirty="0"/>
              <a:t>, </a:t>
            </a:r>
            <a:r>
              <a:rPr lang="hr-HR" dirty="0" err="1"/>
              <a:t>occupational</a:t>
            </a:r>
            <a:r>
              <a:rPr lang="hr-HR" dirty="0"/>
              <a:t> therapy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speech</a:t>
            </a:r>
            <a:r>
              <a:rPr lang="hr-HR" dirty="0"/>
              <a:t> therapy.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555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807308"/>
            <a:ext cx="10515600" cy="5101879"/>
          </a:xfrm>
        </p:spPr>
        <p:txBody>
          <a:bodyPr>
            <a:normAutofit/>
          </a:bodyPr>
          <a:lstStyle/>
          <a:p>
            <a:pPr lvl="0"/>
            <a:r>
              <a:rPr lang="hr-HR" dirty="0"/>
              <a:t>In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context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leadership</a:t>
            </a:r>
            <a:r>
              <a:rPr lang="hr-HR" dirty="0"/>
              <a:t> </a:t>
            </a:r>
            <a:r>
              <a:rPr lang="hr-HR" dirty="0" err="1"/>
              <a:t>adapted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current</a:t>
            </a:r>
            <a:r>
              <a:rPr lang="hr-HR" dirty="0"/>
              <a:t> </a:t>
            </a:r>
            <a:r>
              <a:rPr lang="hr-HR" dirty="0" err="1"/>
              <a:t>societal</a:t>
            </a:r>
            <a:r>
              <a:rPr lang="hr-HR" dirty="0"/>
              <a:t> </a:t>
            </a:r>
            <a:r>
              <a:rPr lang="hr-HR" dirty="0" err="1"/>
              <a:t>changes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thinking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mandatory</a:t>
            </a:r>
            <a:r>
              <a:rPr lang="hr-HR" dirty="0"/>
              <a:t>, </a:t>
            </a:r>
            <a:r>
              <a:rPr lang="hr-HR" dirty="0" err="1"/>
              <a:t>otherwise</a:t>
            </a:r>
            <a:r>
              <a:rPr lang="hr-HR" dirty="0"/>
              <a:t> </a:t>
            </a:r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would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a management </a:t>
            </a:r>
            <a:r>
              <a:rPr lang="hr-HR" dirty="0" err="1"/>
              <a:t>failure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learn</a:t>
            </a:r>
            <a:r>
              <a:rPr lang="hr-HR" dirty="0"/>
              <a:t> </a:t>
            </a:r>
            <a:r>
              <a:rPr lang="hr-HR" dirty="0" err="1"/>
              <a:t>having</a:t>
            </a:r>
            <a:r>
              <a:rPr lang="hr-HR" dirty="0"/>
              <a:t> a </a:t>
            </a:r>
            <a:r>
              <a:rPr lang="hr-HR" dirty="0" err="1"/>
              <a:t>macroscopic</a:t>
            </a:r>
            <a:r>
              <a:rPr lang="hr-HR" dirty="0"/>
              <a:t> </a:t>
            </a:r>
            <a:r>
              <a:rPr lang="hr-HR" dirty="0" err="1"/>
              <a:t>view</a:t>
            </a:r>
            <a:r>
              <a:rPr lang="hr-HR" dirty="0"/>
              <a:t> on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provision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resource</a:t>
            </a:r>
            <a:r>
              <a:rPr lang="hr-HR" dirty="0"/>
              <a:t> </a:t>
            </a:r>
            <a:r>
              <a:rPr lang="hr-HR" dirty="0" err="1"/>
              <a:t>allocation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implies</a:t>
            </a:r>
            <a:r>
              <a:rPr lang="hr-HR" dirty="0"/>
              <a:t> a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learn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understand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political</a:t>
            </a:r>
            <a:r>
              <a:rPr lang="hr-HR" dirty="0"/>
              <a:t>, </a:t>
            </a:r>
            <a:r>
              <a:rPr lang="hr-HR" dirty="0" err="1"/>
              <a:t>economic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system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A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actively</a:t>
            </a:r>
            <a:r>
              <a:rPr lang="hr-HR" dirty="0"/>
              <a:t> take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design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 </a:t>
            </a:r>
            <a:r>
              <a:rPr lang="hr-HR" dirty="0" err="1"/>
              <a:t>pathways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provision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guidelines</a:t>
            </a:r>
            <a:r>
              <a:rPr lang="hr-HR" dirty="0"/>
              <a:t> to </a:t>
            </a:r>
            <a:r>
              <a:rPr lang="hr-HR" dirty="0" err="1"/>
              <a:t>recommend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 </a:t>
            </a:r>
            <a:r>
              <a:rPr lang="hr-HR" dirty="0" err="1"/>
              <a:t>across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continuum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4685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48062-5295-4A59-9D0D-843E5404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Introduction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8D67A1-9371-4DDB-BEBD-265AEAECA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1722"/>
          </a:xfrm>
        </p:spPr>
        <p:txBody>
          <a:bodyPr>
            <a:normAutofit/>
          </a:bodyPr>
          <a:lstStyle/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chapter</a:t>
            </a:r>
            <a:r>
              <a:rPr lang="hr-HR" dirty="0"/>
              <a:t> </a:t>
            </a:r>
            <a:r>
              <a:rPr lang="hr-HR" dirty="0" err="1"/>
              <a:t>deals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fundamentals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from</a:t>
            </a:r>
            <a:r>
              <a:rPr lang="hr-HR" dirty="0"/>
              <a:t> a </a:t>
            </a:r>
            <a:r>
              <a:rPr lang="hr-HR" dirty="0" err="1"/>
              <a:t>physiological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, </a:t>
            </a:r>
            <a:r>
              <a:rPr lang="hr-HR" dirty="0" err="1"/>
              <a:t>looking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human </a:t>
            </a:r>
            <a:r>
              <a:rPr lang="hr-HR" dirty="0" err="1"/>
              <a:t>mechanisms</a:t>
            </a:r>
            <a:r>
              <a:rPr lang="hr-HR" dirty="0"/>
              <a:t>,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behavioral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are at </a:t>
            </a:r>
            <a:r>
              <a:rPr lang="hr-HR" dirty="0" err="1"/>
              <a:t>the</a:t>
            </a:r>
            <a:r>
              <a:rPr lang="hr-HR" dirty="0"/>
              <a:t> base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’ </a:t>
            </a:r>
            <a:r>
              <a:rPr lang="hr-HR" dirty="0" err="1"/>
              <a:t>work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mechanisms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processes</a:t>
            </a:r>
            <a:endParaRPr lang="hr-HR" dirty="0"/>
          </a:p>
          <a:p>
            <a:pPr lvl="1"/>
            <a:r>
              <a:rPr lang="hr-HR" dirty="0" err="1"/>
              <a:t>repair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(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potential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evaluation</a:t>
            </a:r>
            <a:r>
              <a:rPr lang="hr-HR" dirty="0"/>
              <a:t>)</a:t>
            </a:r>
          </a:p>
          <a:p>
            <a:pPr lvl="1"/>
            <a:r>
              <a:rPr lang="hr-HR" dirty="0" err="1"/>
              <a:t>compensatory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(</a:t>
            </a:r>
            <a:r>
              <a:rPr lang="hr-HR" dirty="0" err="1"/>
              <a:t>adaptation</a:t>
            </a:r>
            <a:r>
              <a:rPr lang="hr-HR" dirty="0"/>
              <a:t>/habilitation/</a:t>
            </a:r>
            <a:r>
              <a:rPr lang="hr-HR" dirty="0" err="1"/>
              <a:t>rehabilitation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management </a:t>
            </a:r>
            <a:r>
              <a:rPr lang="hr-HR" dirty="0" err="1"/>
              <a:t>skills</a:t>
            </a:r>
            <a:endParaRPr lang="hr-HR" dirty="0"/>
          </a:p>
          <a:p>
            <a:pPr lvl="1"/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skills</a:t>
            </a:r>
            <a:endParaRPr lang="hr-HR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007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10746"/>
            <a:ext cx="10515600" cy="5398441"/>
          </a:xfrm>
        </p:spPr>
        <p:txBody>
          <a:bodyPr>
            <a:normAutofit/>
          </a:bodyPr>
          <a:lstStyle/>
          <a:p>
            <a:pPr lvl="0"/>
            <a:r>
              <a:rPr lang="hr-HR" dirty="0" err="1"/>
              <a:t>Within</a:t>
            </a:r>
            <a:r>
              <a:rPr lang="hr-HR" dirty="0"/>
              <a:t> a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</a:t>
            </a:r>
            <a:r>
              <a:rPr lang="hr-HR" dirty="0"/>
              <a:t>,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i="1" dirty="0"/>
              <a:t>meso-</a:t>
            </a:r>
            <a:r>
              <a:rPr lang="hr-HR" i="1" dirty="0" err="1"/>
              <a:t>level</a:t>
            </a:r>
            <a:r>
              <a:rPr lang="hr-HR" i="1" dirty="0"/>
              <a:t>,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develop</a:t>
            </a:r>
            <a:r>
              <a:rPr lang="hr-HR" dirty="0"/>
              <a:t> management </a:t>
            </a:r>
            <a:r>
              <a:rPr lang="hr-HR" dirty="0" err="1"/>
              <a:t>skills</a:t>
            </a:r>
            <a:r>
              <a:rPr lang="hr-HR" dirty="0"/>
              <a:t> to </a:t>
            </a:r>
            <a:r>
              <a:rPr lang="hr-HR" dirty="0" err="1"/>
              <a:t>build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: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ability</a:t>
            </a:r>
            <a:r>
              <a:rPr lang="hr-HR" dirty="0"/>
              <a:t> to </a:t>
            </a:r>
            <a:r>
              <a:rPr lang="hr-HR" dirty="0" err="1"/>
              <a:t>encourage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members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to </a:t>
            </a:r>
            <a:r>
              <a:rPr lang="hr-HR" dirty="0" err="1"/>
              <a:t>participate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join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, </a:t>
            </a:r>
            <a:r>
              <a:rPr lang="hr-HR" dirty="0" err="1"/>
              <a:t>suggest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objectives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, </a:t>
            </a:r>
            <a:r>
              <a:rPr lang="hr-HR" dirty="0" err="1"/>
              <a:t>avoid</a:t>
            </a:r>
            <a:r>
              <a:rPr lang="hr-HR" dirty="0"/>
              <a:t> personal </a:t>
            </a:r>
            <a:r>
              <a:rPr lang="hr-HR" dirty="0" err="1"/>
              <a:t>criticism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reach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final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a </a:t>
            </a:r>
            <a:r>
              <a:rPr lang="hr-HR" dirty="0" err="1"/>
              <a:t>majority</a:t>
            </a:r>
            <a:r>
              <a:rPr lang="hr-HR" dirty="0"/>
              <a:t> </a:t>
            </a:r>
            <a:r>
              <a:rPr lang="hr-HR" dirty="0" err="1"/>
              <a:t>consensus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Team </a:t>
            </a:r>
            <a:r>
              <a:rPr lang="hr-HR" dirty="0" err="1"/>
              <a:t>meetings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result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establishment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care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individualized</a:t>
            </a:r>
            <a:r>
              <a:rPr lang="hr-HR" dirty="0"/>
              <a:t> plan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objectives</a:t>
            </a:r>
            <a:r>
              <a:rPr lang="hr-HR" dirty="0"/>
              <a:t>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determination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, </a:t>
            </a:r>
            <a:r>
              <a:rPr lang="hr-HR" dirty="0" err="1"/>
              <a:t>duration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assignment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duties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</a:t>
            </a:r>
            <a:r>
              <a:rPr lang="hr-HR" dirty="0" err="1"/>
              <a:t>detect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arbitrate</a:t>
            </a:r>
            <a:r>
              <a:rPr lang="hr-HR" dirty="0"/>
              <a:t> </a:t>
            </a:r>
            <a:r>
              <a:rPr lang="hr-HR" dirty="0" err="1"/>
              <a:t>over</a:t>
            </a:r>
            <a:r>
              <a:rPr lang="hr-HR" dirty="0"/>
              <a:t> </a:t>
            </a:r>
            <a:r>
              <a:rPr lang="hr-HR" dirty="0" err="1"/>
              <a:t>conflicts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emerge</a:t>
            </a:r>
            <a:r>
              <a:rPr lang="hr-HR" dirty="0"/>
              <a:t> </a:t>
            </a:r>
            <a:r>
              <a:rPr lang="hr-HR" dirty="0" err="1"/>
              <a:t>among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members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</a:t>
            </a:r>
            <a:r>
              <a:rPr lang="hr-HR" dirty="0" err="1"/>
              <a:t>handle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successful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3319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90832"/>
            <a:ext cx="10515600" cy="511835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micro-level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challenge</a:t>
            </a:r>
            <a:r>
              <a:rPr lang="hr-HR" dirty="0"/>
              <a:t> for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strictly</a:t>
            </a:r>
            <a:r>
              <a:rPr lang="hr-HR" dirty="0"/>
              <a:t> </a:t>
            </a:r>
            <a:r>
              <a:rPr lang="hr-HR" dirty="0" err="1"/>
              <a:t>related</a:t>
            </a:r>
            <a:r>
              <a:rPr lang="hr-HR" dirty="0"/>
              <a:t> to </a:t>
            </a:r>
            <a:r>
              <a:rPr lang="hr-HR" dirty="0" err="1"/>
              <a:t>patients</a:t>
            </a:r>
            <a:r>
              <a:rPr lang="hr-HR" dirty="0"/>
              <a:t>’ </a:t>
            </a:r>
            <a:r>
              <a:rPr lang="hr-HR" dirty="0" err="1"/>
              <a:t>long-term</a:t>
            </a:r>
            <a:r>
              <a:rPr lang="hr-HR" dirty="0"/>
              <a:t> management: </a:t>
            </a:r>
            <a:r>
              <a:rPr lang="hr-HR" dirty="0" err="1"/>
              <a:t>long</a:t>
            </a:r>
            <a:r>
              <a:rPr lang="hr-HR" dirty="0"/>
              <a:t> </a:t>
            </a:r>
            <a:r>
              <a:rPr lang="hr-HR" dirty="0" err="1"/>
              <a:t>term</a:t>
            </a:r>
            <a:r>
              <a:rPr lang="hr-HR" dirty="0"/>
              <a:t> care, </a:t>
            </a:r>
            <a:r>
              <a:rPr lang="hr-HR" dirty="0" err="1"/>
              <a:t>including</a:t>
            </a:r>
            <a:r>
              <a:rPr lang="hr-HR" dirty="0"/>
              <a:t> home </a:t>
            </a:r>
            <a:r>
              <a:rPr lang="hr-HR" dirty="0" err="1"/>
              <a:t>adaptations</a:t>
            </a:r>
            <a:r>
              <a:rPr lang="hr-HR" dirty="0"/>
              <a:t>,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post-</a:t>
            </a:r>
            <a:r>
              <a:rPr lang="hr-HR" dirty="0" err="1"/>
              <a:t>rehabilitation</a:t>
            </a:r>
            <a:r>
              <a:rPr lang="hr-HR" dirty="0"/>
              <a:t> care, </a:t>
            </a:r>
            <a:r>
              <a:rPr lang="hr-HR" dirty="0" err="1"/>
              <a:t>adapted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, </a:t>
            </a:r>
            <a:r>
              <a:rPr lang="hr-HR" dirty="0" err="1"/>
              <a:t>continuous</a:t>
            </a:r>
            <a:r>
              <a:rPr lang="hr-HR" dirty="0"/>
              <a:t> </a:t>
            </a:r>
            <a:r>
              <a:rPr lang="hr-HR" dirty="0" err="1"/>
              <a:t>counselling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needing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move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a </a:t>
            </a:r>
            <a:r>
              <a:rPr lang="hr-HR" dirty="0" err="1"/>
              <a:t>series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 </a:t>
            </a:r>
            <a:r>
              <a:rPr lang="hr-HR" dirty="0" err="1"/>
              <a:t>facilities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: to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management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reference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current</a:t>
            </a:r>
            <a:r>
              <a:rPr lang="hr-HR" dirty="0"/>
              <a:t> </a:t>
            </a:r>
            <a:r>
              <a:rPr lang="hr-HR" dirty="0" err="1"/>
              <a:t>state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medicine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systems</a:t>
            </a:r>
            <a:r>
              <a:rPr lang="hr-HR" dirty="0"/>
              <a:t>, to </a:t>
            </a:r>
            <a:r>
              <a:rPr lang="hr-HR" dirty="0" err="1"/>
              <a:t>lead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multiprofessional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collaborative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disciplines</a:t>
            </a:r>
            <a:r>
              <a:rPr lang="hr-HR" dirty="0"/>
              <a:t>, to </a:t>
            </a:r>
            <a:r>
              <a:rPr lang="hr-HR" dirty="0" err="1"/>
              <a:t>bring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secondary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together</a:t>
            </a:r>
            <a:r>
              <a:rPr lang="hr-HR" dirty="0"/>
              <a:t>, plan </a:t>
            </a:r>
            <a:r>
              <a:rPr lang="hr-HR" dirty="0" err="1"/>
              <a:t>interventions</a:t>
            </a:r>
            <a:r>
              <a:rPr lang="hr-HR" dirty="0"/>
              <a:t>, delegate </a:t>
            </a:r>
            <a:r>
              <a:rPr lang="hr-HR" dirty="0" err="1"/>
              <a:t>tasks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members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communicate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empathic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 to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families</a:t>
            </a:r>
            <a:r>
              <a:rPr lang="hr-HR" dirty="0"/>
              <a:t>, to </a:t>
            </a:r>
            <a:r>
              <a:rPr lang="hr-HR" dirty="0" err="1"/>
              <a:t>manage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long</a:t>
            </a:r>
            <a:r>
              <a:rPr lang="hr-HR" dirty="0"/>
              <a:t> </a:t>
            </a:r>
            <a:r>
              <a:rPr lang="hr-HR" dirty="0" err="1"/>
              <a:t>term</a:t>
            </a:r>
            <a:r>
              <a:rPr lang="hr-HR" dirty="0"/>
              <a:t>,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short </a:t>
            </a:r>
            <a:r>
              <a:rPr lang="hr-HR" dirty="0" err="1"/>
              <a:t>term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pathways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 </a:t>
            </a:r>
            <a:r>
              <a:rPr lang="hr-HR" dirty="0" err="1"/>
              <a:t>throughout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 </a:t>
            </a:r>
            <a:r>
              <a:rPr lang="hr-HR" dirty="0" err="1"/>
              <a:t>facilities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2892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Communication</a:t>
            </a:r>
            <a:r>
              <a:rPr lang="hr-HR" sz="4000" dirty="0"/>
              <a:t> </a:t>
            </a:r>
            <a:r>
              <a:rPr lang="hr-HR" sz="4000" dirty="0" err="1"/>
              <a:t>skills</a:t>
            </a:r>
            <a:r>
              <a:rPr lang="hr-HR" sz="4000" dirty="0"/>
              <a:t> (</a:t>
            </a:r>
            <a:r>
              <a:rPr lang="hr-HR" sz="4000" dirty="0" err="1"/>
              <a:t>including</a:t>
            </a:r>
            <a:r>
              <a:rPr lang="hr-HR" sz="4000" dirty="0"/>
              <a:t> </a:t>
            </a:r>
            <a:r>
              <a:rPr lang="hr-HR" sz="4000" dirty="0" err="1"/>
              <a:t>information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patient</a:t>
            </a:r>
            <a:r>
              <a:rPr lang="hr-HR" sz="4000" dirty="0"/>
              <a:t> </a:t>
            </a:r>
            <a:r>
              <a:rPr lang="hr-HR" sz="4000" dirty="0" err="1"/>
              <a:t>education</a:t>
            </a:r>
            <a:r>
              <a:rPr lang="hr-HR" sz="4000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caregivers</a:t>
            </a:r>
            <a:r>
              <a:rPr lang="hr-HR" dirty="0"/>
              <a:t>, as </a:t>
            </a:r>
            <a:r>
              <a:rPr lang="hr-HR" dirty="0" err="1"/>
              <a:t>giving</a:t>
            </a:r>
            <a:r>
              <a:rPr lang="hr-HR" dirty="0"/>
              <a:t> </a:t>
            </a:r>
            <a:r>
              <a:rPr lang="hr-HR" dirty="0" err="1"/>
              <a:t>adequate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providing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, </a:t>
            </a:r>
            <a:r>
              <a:rPr lang="hr-HR" dirty="0" err="1"/>
              <a:t>play</a:t>
            </a:r>
            <a:r>
              <a:rPr lang="hr-HR" dirty="0"/>
              <a:t> a </a:t>
            </a:r>
            <a:r>
              <a:rPr lang="hr-HR" dirty="0" err="1"/>
              <a:t>central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determinant </a:t>
            </a:r>
            <a:r>
              <a:rPr lang="hr-HR" dirty="0" err="1"/>
              <a:t>skill</a:t>
            </a:r>
            <a:r>
              <a:rPr lang="hr-HR" dirty="0"/>
              <a:t> for PRM </a:t>
            </a:r>
            <a:r>
              <a:rPr lang="hr-HR" dirty="0" err="1"/>
              <a:t>physicians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Core </a:t>
            </a:r>
            <a:r>
              <a:rPr lang="hr-HR" dirty="0" err="1"/>
              <a:t>aims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fostering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relationships</a:t>
            </a:r>
            <a:r>
              <a:rPr lang="hr-HR" dirty="0"/>
              <a:t>, </a:t>
            </a:r>
            <a:r>
              <a:rPr lang="hr-HR" dirty="0" err="1"/>
              <a:t>exchange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, </a:t>
            </a:r>
            <a:r>
              <a:rPr lang="hr-HR" dirty="0" err="1"/>
              <a:t>enhancement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caregivers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, </a:t>
            </a:r>
            <a:r>
              <a:rPr lang="hr-HR" dirty="0" err="1"/>
              <a:t>enabling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self</a:t>
            </a:r>
            <a:r>
              <a:rPr lang="hr-HR" dirty="0"/>
              <a:t>-management, </a:t>
            </a:r>
            <a:r>
              <a:rPr lang="hr-HR" dirty="0" err="1"/>
              <a:t>responding</a:t>
            </a:r>
            <a:r>
              <a:rPr lang="hr-HR" dirty="0"/>
              <a:t> to </a:t>
            </a:r>
            <a:r>
              <a:rPr lang="hr-HR" dirty="0" err="1"/>
              <a:t>emotions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managing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uncertainty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collaboration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multiprofessional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helps</a:t>
            </a:r>
            <a:r>
              <a:rPr lang="hr-HR" dirty="0"/>
              <a:t> to </a:t>
            </a:r>
            <a:r>
              <a:rPr lang="hr-HR" dirty="0" err="1"/>
              <a:t>avoid</a:t>
            </a:r>
            <a:r>
              <a:rPr lang="hr-HR" dirty="0"/>
              <a:t> </a:t>
            </a:r>
            <a:r>
              <a:rPr lang="hr-HR" dirty="0" err="1"/>
              <a:t>redundant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incoherent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trained</a:t>
            </a:r>
            <a:r>
              <a:rPr lang="hr-HR" dirty="0"/>
              <a:t> on how to </a:t>
            </a:r>
            <a:r>
              <a:rPr lang="hr-HR" dirty="0" err="1"/>
              <a:t>give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contradict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patient’s</a:t>
            </a:r>
            <a:r>
              <a:rPr lang="hr-HR" dirty="0"/>
              <a:t> </a:t>
            </a:r>
            <a:r>
              <a:rPr lang="hr-HR" dirty="0" err="1"/>
              <a:t>initial</a:t>
            </a:r>
            <a:r>
              <a:rPr lang="hr-HR" dirty="0"/>
              <a:t> </a:t>
            </a:r>
            <a:r>
              <a:rPr lang="hr-HR" dirty="0" err="1"/>
              <a:t>expectations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decision-making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experiencing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likely</a:t>
            </a:r>
            <a:r>
              <a:rPr lang="hr-HR" dirty="0"/>
              <a:t> to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allows</a:t>
            </a:r>
            <a:r>
              <a:rPr lang="hr-HR" dirty="0"/>
              <a:t> </a:t>
            </a:r>
            <a:r>
              <a:rPr lang="hr-HR" dirty="0" err="1"/>
              <a:t>integrating</a:t>
            </a:r>
            <a:r>
              <a:rPr lang="hr-HR" dirty="0"/>
              <a:t> a </a:t>
            </a:r>
            <a:r>
              <a:rPr lang="hr-HR" dirty="0" err="1"/>
              <a:t>multitude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opening</a:t>
            </a:r>
            <a:r>
              <a:rPr lang="hr-HR" dirty="0"/>
              <a:t> a </a:t>
            </a:r>
            <a:r>
              <a:rPr lang="hr-HR" dirty="0" err="1"/>
              <a:t>constructive</a:t>
            </a:r>
            <a:r>
              <a:rPr lang="hr-HR" dirty="0"/>
              <a:t> </a:t>
            </a:r>
            <a:r>
              <a:rPr lang="hr-HR" dirty="0" err="1"/>
              <a:t>discussion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 plan.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9780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Patient</a:t>
            </a:r>
            <a:r>
              <a:rPr lang="hr-HR" sz="4000" dirty="0"/>
              <a:t> </a:t>
            </a:r>
            <a:r>
              <a:rPr lang="hr-HR" sz="4000" dirty="0" err="1"/>
              <a:t>education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role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respond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patient’s</a:t>
            </a:r>
            <a:r>
              <a:rPr lang="hr-HR" dirty="0"/>
              <a:t> </a:t>
            </a:r>
            <a:r>
              <a:rPr lang="hr-HR" dirty="0" err="1"/>
              <a:t>demand</a:t>
            </a:r>
            <a:r>
              <a:rPr lang="hr-HR" dirty="0"/>
              <a:t> for </a:t>
            </a:r>
            <a:r>
              <a:rPr lang="hr-HR" dirty="0" err="1"/>
              <a:t>comprehensive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actual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some </a:t>
            </a:r>
            <a:r>
              <a:rPr lang="hr-HR" dirty="0" err="1"/>
              <a:t>methods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are </a:t>
            </a:r>
            <a:r>
              <a:rPr lang="hr-HR" dirty="0" err="1"/>
              <a:t>well</a:t>
            </a:r>
            <a:r>
              <a:rPr lang="hr-HR" dirty="0"/>
              <a:t> </a:t>
            </a:r>
            <a:r>
              <a:rPr lang="hr-HR" dirty="0" err="1"/>
              <a:t>advertised</a:t>
            </a:r>
            <a:r>
              <a:rPr lang="hr-HR" dirty="0"/>
              <a:t>, </a:t>
            </a:r>
            <a:r>
              <a:rPr lang="hr-HR" dirty="0" err="1"/>
              <a:t>though</a:t>
            </a:r>
            <a:r>
              <a:rPr lang="hr-HR" dirty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poor</a:t>
            </a:r>
            <a:r>
              <a:rPr lang="hr-HR" dirty="0"/>
              <a:t> </a:t>
            </a:r>
            <a:r>
              <a:rPr lang="hr-HR" dirty="0" err="1"/>
              <a:t>evidence</a:t>
            </a:r>
            <a:r>
              <a:rPr lang="hr-HR" dirty="0"/>
              <a:t>.  </a:t>
            </a:r>
          </a:p>
          <a:p>
            <a:r>
              <a:rPr lang="hr-HR" dirty="0" err="1"/>
              <a:t>Dimensions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knowledge</a:t>
            </a:r>
            <a:r>
              <a:rPr lang="hr-HR" dirty="0"/>
              <a:t>, </a:t>
            </a:r>
            <a:r>
              <a:rPr lang="hr-HR" dirty="0" err="1"/>
              <a:t>perception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beliefs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one’s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endParaRPr lang="hr-HR" dirty="0"/>
          </a:p>
          <a:p>
            <a:pPr lvl="1"/>
            <a:r>
              <a:rPr lang="hr-HR" dirty="0"/>
              <a:t>problem-</a:t>
            </a:r>
            <a:r>
              <a:rPr lang="hr-HR" dirty="0" err="1"/>
              <a:t>solving</a:t>
            </a:r>
            <a:r>
              <a:rPr lang="hr-HR" dirty="0"/>
              <a:t> </a:t>
            </a:r>
            <a:r>
              <a:rPr lang="hr-HR" dirty="0" err="1"/>
              <a:t>abilities</a:t>
            </a:r>
            <a:endParaRPr lang="hr-HR" dirty="0"/>
          </a:p>
          <a:p>
            <a:pPr lvl="1"/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locus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control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perceived</a:t>
            </a:r>
            <a:r>
              <a:rPr lang="hr-HR" dirty="0"/>
              <a:t> </a:t>
            </a:r>
            <a:r>
              <a:rPr lang="hr-HR" dirty="0" err="1"/>
              <a:t>self-efficacy</a:t>
            </a:r>
            <a:endParaRPr lang="hr-HR" dirty="0"/>
          </a:p>
          <a:p>
            <a:pPr lvl="1"/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behaviors</a:t>
            </a:r>
            <a:endParaRPr lang="hr-HR" dirty="0"/>
          </a:p>
          <a:p>
            <a:pPr lvl="1"/>
            <a:r>
              <a:rPr lang="hr-HR" dirty="0" err="1"/>
              <a:t>coping</a:t>
            </a:r>
            <a:r>
              <a:rPr lang="hr-HR" dirty="0"/>
              <a:t> </a:t>
            </a:r>
            <a:r>
              <a:rPr lang="hr-HR" dirty="0" err="1"/>
              <a:t>strategies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473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362465"/>
            <a:ext cx="10515600" cy="554672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 err="1"/>
              <a:t>Families</a:t>
            </a:r>
            <a:r>
              <a:rPr lang="hr-HR" dirty="0"/>
              <a:t>/</a:t>
            </a:r>
            <a:r>
              <a:rPr lang="hr-HR" dirty="0" err="1"/>
              <a:t>caregivers</a:t>
            </a:r>
            <a:r>
              <a:rPr lang="hr-HR" dirty="0"/>
              <a:t> </a:t>
            </a:r>
            <a:r>
              <a:rPr lang="hr-HR" dirty="0" err="1"/>
              <a:t>play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addressing</a:t>
            </a:r>
            <a:r>
              <a:rPr lang="hr-HR" dirty="0"/>
              <a:t> </a:t>
            </a:r>
            <a:r>
              <a:rPr lang="hr-HR" dirty="0" err="1"/>
              <a:t>families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severe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consist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counselling</a:t>
            </a:r>
            <a:r>
              <a:rPr lang="hr-HR" dirty="0"/>
              <a:t>, </a:t>
            </a:r>
            <a:r>
              <a:rPr lang="hr-HR" dirty="0" err="1"/>
              <a:t>education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group</a:t>
            </a:r>
            <a:r>
              <a:rPr lang="hr-HR" dirty="0"/>
              <a:t> </a:t>
            </a:r>
            <a:r>
              <a:rPr lang="hr-HR" dirty="0" err="1"/>
              <a:t>support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Timing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delivering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content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.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applies</a:t>
            </a:r>
            <a:r>
              <a:rPr lang="hr-HR" dirty="0"/>
              <a:t> to </a:t>
            </a:r>
            <a:r>
              <a:rPr lang="hr-HR" dirty="0" err="1"/>
              <a:t>giving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caregivers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early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,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biomedical</a:t>
            </a:r>
            <a:r>
              <a:rPr lang="hr-HR" dirty="0"/>
              <a:t> </a:t>
            </a:r>
            <a:r>
              <a:rPr lang="hr-HR" dirty="0" err="1"/>
              <a:t>themes</a:t>
            </a:r>
            <a:r>
              <a:rPr lang="hr-HR" dirty="0"/>
              <a:t> are </a:t>
            </a:r>
            <a:r>
              <a:rPr lang="hr-HR" dirty="0" err="1"/>
              <a:t>prevalent</a:t>
            </a:r>
            <a:r>
              <a:rPr lang="hr-HR" dirty="0"/>
              <a:t>,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mirror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therapeutic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Psychological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medico-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aspects</a:t>
            </a:r>
            <a:r>
              <a:rPr lang="hr-HR" dirty="0"/>
              <a:t> </a:t>
            </a:r>
            <a:r>
              <a:rPr lang="hr-HR" dirty="0" err="1"/>
              <a:t>targeting</a:t>
            </a:r>
            <a:r>
              <a:rPr lang="hr-HR" dirty="0"/>
              <a:t> </a:t>
            </a:r>
            <a:r>
              <a:rPr lang="hr-HR" dirty="0" err="1"/>
              <a:t>health-related</a:t>
            </a:r>
            <a:r>
              <a:rPr lang="hr-HR" dirty="0"/>
              <a:t> </a:t>
            </a:r>
            <a:r>
              <a:rPr lang="hr-HR" dirty="0" err="1"/>
              <a:t>behaviors</a:t>
            </a:r>
            <a:r>
              <a:rPr lang="hr-HR" dirty="0"/>
              <a:t>, </a:t>
            </a:r>
            <a:r>
              <a:rPr lang="hr-HR" dirty="0" err="1"/>
              <a:t>every-day</a:t>
            </a:r>
            <a:r>
              <a:rPr lang="hr-HR" dirty="0"/>
              <a:t> </a:t>
            </a:r>
            <a:r>
              <a:rPr lang="hr-HR" dirty="0" err="1"/>
              <a:t>habits</a:t>
            </a:r>
            <a:r>
              <a:rPr lang="hr-HR" dirty="0"/>
              <a:t>, </a:t>
            </a:r>
            <a:r>
              <a:rPr lang="hr-HR" dirty="0" err="1"/>
              <a:t>vocational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,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commenced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,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contents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cover</a:t>
            </a:r>
            <a:r>
              <a:rPr lang="hr-HR" dirty="0"/>
              <a:t> </a:t>
            </a:r>
            <a:r>
              <a:rPr lang="hr-HR" dirty="0" err="1"/>
              <a:t>socially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issues</a:t>
            </a:r>
            <a:r>
              <a:rPr lang="hr-HR" dirty="0"/>
              <a:t>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secondary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: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integration</a:t>
            </a:r>
            <a:r>
              <a:rPr lang="hr-HR" dirty="0"/>
              <a:t>, </a:t>
            </a:r>
            <a:r>
              <a:rPr lang="hr-HR" dirty="0" err="1"/>
              <a:t>independence</a:t>
            </a:r>
            <a:r>
              <a:rPr lang="hr-HR" dirty="0"/>
              <a:t>, </a:t>
            </a:r>
            <a:r>
              <a:rPr lang="hr-HR" dirty="0" err="1"/>
              <a:t>improved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risk</a:t>
            </a:r>
            <a:r>
              <a:rPr lang="hr-HR" dirty="0"/>
              <a:t> profile, </a:t>
            </a:r>
            <a:r>
              <a:rPr lang="hr-HR" dirty="0" err="1"/>
              <a:t>maintenance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vocational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, </a:t>
            </a:r>
            <a:r>
              <a:rPr lang="hr-HR" dirty="0" err="1"/>
              <a:t>custom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protective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behaviors</a:t>
            </a:r>
            <a:r>
              <a:rPr lang="hr-HR" dirty="0"/>
              <a:t>, </a:t>
            </a:r>
            <a:r>
              <a:rPr lang="hr-HR" dirty="0" err="1"/>
              <a:t>retention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adequate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, </a:t>
            </a:r>
            <a:r>
              <a:rPr lang="hr-HR" dirty="0" err="1"/>
              <a:t>realistic</a:t>
            </a:r>
            <a:r>
              <a:rPr lang="hr-HR" dirty="0"/>
              <a:t> </a:t>
            </a:r>
            <a:r>
              <a:rPr lang="hr-HR" dirty="0" err="1"/>
              <a:t>expectations</a:t>
            </a:r>
            <a:r>
              <a:rPr lang="hr-HR" dirty="0"/>
              <a:t> </a:t>
            </a:r>
            <a:r>
              <a:rPr lang="hr-HR" dirty="0" err="1"/>
              <a:t>regarding</a:t>
            </a:r>
            <a:r>
              <a:rPr lang="hr-HR" dirty="0"/>
              <a:t> </a:t>
            </a:r>
            <a:r>
              <a:rPr lang="hr-HR" dirty="0" err="1"/>
              <a:t>outcome</a:t>
            </a:r>
            <a:r>
              <a:rPr lang="hr-HR" dirty="0"/>
              <a:t>, </a:t>
            </a:r>
            <a:r>
              <a:rPr lang="hr-HR" dirty="0" err="1"/>
              <a:t>active</a:t>
            </a:r>
            <a:r>
              <a:rPr lang="hr-HR" dirty="0"/>
              <a:t> </a:t>
            </a:r>
            <a:r>
              <a:rPr lang="hr-HR" dirty="0" err="1"/>
              <a:t>attitude</a:t>
            </a:r>
            <a:r>
              <a:rPr lang="hr-HR" dirty="0"/>
              <a:t> </a:t>
            </a:r>
            <a:r>
              <a:rPr lang="hr-HR" dirty="0" err="1"/>
              <a:t>towards</a:t>
            </a:r>
            <a:r>
              <a:rPr lang="hr-HR" dirty="0"/>
              <a:t> therapy.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0338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35459"/>
            <a:ext cx="10515600" cy="53737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All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members</a:t>
            </a:r>
            <a:r>
              <a:rPr lang="hr-HR" dirty="0"/>
              <a:t> are </a:t>
            </a:r>
            <a:r>
              <a:rPr lang="hr-HR" dirty="0" err="1"/>
              <a:t>responsible</a:t>
            </a:r>
            <a:r>
              <a:rPr lang="hr-HR" dirty="0"/>
              <a:t> for </a:t>
            </a:r>
            <a:r>
              <a:rPr lang="hr-HR" dirty="0" err="1"/>
              <a:t>carrying</a:t>
            </a:r>
            <a:r>
              <a:rPr lang="hr-HR" dirty="0"/>
              <a:t> </a:t>
            </a:r>
            <a:r>
              <a:rPr lang="hr-HR" dirty="0" err="1"/>
              <a:t>out</a:t>
            </a:r>
            <a:r>
              <a:rPr lang="hr-HR" dirty="0"/>
              <a:t> </a:t>
            </a:r>
            <a:r>
              <a:rPr lang="hr-HR" dirty="0" err="1"/>
              <a:t>elements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per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fields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, as </a:t>
            </a:r>
            <a:r>
              <a:rPr lang="hr-HR" dirty="0" err="1"/>
              <a:t>team</a:t>
            </a:r>
            <a:r>
              <a:rPr lang="hr-HR" dirty="0"/>
              <a:t> leader,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responsible</a:t>
            </a:r>
            <a:r>
              <a:rPr lang="hr-HR" dirty="0"/>
              <a:t> for </a:t>
            </a:r>
            <a:r>
              <a:rPr lang="hr-HR" dirty="0" err="1"/>
              <a:t>coordination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educative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,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delivering</a:t>
            </a:r>
            <a:r>
              <a:rPr lang="hr-HR" dirty="0"/>
              <a:t> </a:t>
            </a:r>
            <a:r>
              <a:rPr lang="hr-HR" dirty="0" err="1"/>
              <a:t>crucial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Educative</a:t>
            </a:r>
            <a:r>
              <a:rPr lang="hr-HR" dirty="0"/>
              <a:t> </a:t>
            </a:r>
            <a:r>
              <a:rPr lang="hr-HR" dirty="0" err="1"/>
              <a:t>methods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adapted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patient’s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most </a:t>
            </a:r>
            <a:r>
              <a:rPr lang="hr-HR" dirty="0" err="1"/>
              <a:t>common</a:t>
            </a:r>
            <a:r>
              <a:rPr lang="hr-HR" dirty="0"/>
              <a:t> </a:t>
            </a:r>
            <a:r>
              <a:rPr lang="hr-HR" dirty="0" err="1"/>
              <a:t>psychological</a:t>
            </a:r>
            <a:r>
              <a:rPr lang="hr-HR" dirty="0"/>
              <a:t> </a:t>
            </a:r>
            <a:r>
              <a:rPr lang="hr-HR" dirty="0" err="1"/>
              <a:t>profiles</a:t>
            </a:r>
            <a:r>
              <a:rPr lang="hr-HR" dirty="0"/>
              <a:t> </a:t>
            </a:r>
            <a:r>
              <a:rPr lang="hr-HR" dirty="0" err="1"/>
              <a:t>typical</a:t>
            </a:r>
            <a:r>
              <a:rPr lang="hr-HR" dirty="0"/>
              <a:t> for a </a:t>
            </a:r>
            <a:r>
              <a:rPr lang="hr-HR" dirty="0" err="1"/>
              <a:t>given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consist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identification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barriers</a:t>
            </a:r>
            <a:r>
              <a:rPr lang="hr-HR" dirty="0"/>
              <a:t>, </a:t>
            </a:r>
            <a:r>
              <a:rPr lang="hr-HR" dirty="0" err="1"/>
              <a:t>gain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practical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, </a:t>
            </a:r>
            <a:r>
              <a:rPr lang="hr-HR" dirty="0" err="1"/>
              <a:t>evaluation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positive</a:t>
            </a:r>
            <a:r>
              <a:rPr lang="hr-HR" dirty="0"/>
              <a:t> </a:t>
            </a:r>
            <a:r>
              <a:rPr lang="hr-HR" dirty="0" err="1"/>
              <a:t>reinforcement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Application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modern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methods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materials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correspond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methods</a:t>
            </a:r>
            <a:r>
              <a:rPr lang="hr-HR" dirty="0"/>
              <a:t> </a:t>
            </a:r>
            <a:r>
              <a:rPr lang="hr-HR" dirty="0" err="1"/>
              <a:t>used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biopsychosocial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societies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centers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publish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evidence-based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Peer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increasingly</a:t>
            </a:r>
            <a:r>
              <a:rPr lang="hr-HR" dirty="0"/>
              <a:t> </a:t>
            </a:r>
            <a:r>
              <a:rPr lang="hr-HR" dirty="0" err="1"/>
              <a:t>popular</a:t>
            </a:r>
            <a:r>
              <a:rPr lang="hr-HR" dirty="0"/>
              <a:t>.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63097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49643"/>
            <a:ext cx="10515600" cy="515954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effect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appears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more </a:t>
            </a:r>
            <a:r>
              <a:rPr lang="hr-HR" dirty="0" err="1"/>
              <a:t>evident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complex </a:t>
            </a:r>
            <a:r>
              <a:rPr lang="hr-HR" dirty="0" err="1"/>
              <a:t>patients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Health-</a:t>
            </a:r>
            <a:r>
              <a:rPr lang="hr-HR" dirty="0" err="1"/>
              <a:t>related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personal </a:t>
            </a:r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hindering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efficacy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comprise</a:t>
            </a:r>
            <a:r>
              <a:rPr lang="hr-HR" dirty="0"/>
              <a:t> </a:t>
            </a:r>
            <a:r>
              <a:rPr lang="hr-HR" dirty="0" err="1"/>
              <a:t>speech</a:t>
            </a:r>
            <a:r>
              <a:rPr lang="hr-HR" dirty="0"/>
              <a:t>, </a:t>
            </a:r>
            <a:r>
              <a:rPr lang="hr-HR" dirty="0" err="1"/>
              <a:t>language</a:t>
            </a:r>
            <a:r>
              <a:rPr lang="hr-HR" dirty="0"/>
              <a:t>, </a:t>
            </a:r>
            <a:r>
              <a:rPr lang="hr-HR" dirty="0" err="1"/>
              <a:t>comprehension</a:t>
            </a:r>
            <a:r>
              <a:rPr lang="hr-HR" dirty="0"/>
              <a:t>, </a:t>
            </a:r>
            <a:r>
              <a:rPr lang="hr-HR" dirty="0" err="1"/>
              <a:t>perception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memory</a:t>
            </a:r>
            <a:r>
              <a:rPr lang="hr-HR" dirty="0"/>
              <a:t> </a:t>
            </a:r>
            <a:r>
              <a:rPr lang="hr-HR" dirty="0" err="1"/>
              <a:t>deficiencies</a:t>
            </a:r>
            <a:r>
              <a:rPr lang="hr-HR" dirty="0"/>
              <a:t>, </a:t>
            </a:r>
            <a:r>
              <a:rPr lang="hr-HR" dirty="0" err="1"/>
              <a:t>poor</a:t>
            </a:r>
            <a:r>
              <a:rPr lang="hr-HR" dirty="0"/>
              <a:t> </a:t>
            </a:r>
            <a:r>
              <a:rPr lang="hr-HR" dirty="0" err="1"/>
              <a:t>anger</a:t>
            </a:r>
            <a:r>
              <a:rPr lang="hr-HR" dirty="0"/>
              <a:t> </a:t>
            </a:r>
            <a:r>
              <a:rPr lang="hr-HR" dirty="0" err="1"/>
              <a:t>control</a:t>
            </a:r>
            <a:r>
              <a:rPr lang="hr-HR" dirty="0"/>
              <a:t>, </a:t>
            </a:r>
            <a:r>
              <a:rPr lang="hr-HR" dirty="0" err="1"/>
              <a:t>depression</a:t>
            </a:r>
            <a:r>
              <a:rPr lang="hr-HR" dirty="0"/>
              <a:t>, </a:t>
            </a:r>
            <a:r>
              <a:rPr lang="hr-HR" dirty="0" err="1"/>
              <a:t>history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, </a:t>
            </a:r>
            <a:r>
              <a:rPr lang="hr-HR" dirty="0" err="1"/>
              <a:t>abuse</a:t>
            </a:r>
            <a:r>
              <a:rPr lang="hr-HR" dirty="0"/>
              <a:t>,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pain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Intractable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cannot</a:t>
            </a:r>
            <a:r>
              <a:rPr lang="hr-HR" dirty="0"/>
              <a:t> </a:t>
            </a:r>
            <a:r>
              <a:rPr lang="hr-HR" dirty="0" err="1"/>
              <a:t>always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addressed</a:t>
            </a:r>
            <a:r>
              <a:rPr lang="hr-HR" dirty="0"/>
              <a:t> </a:t>
            </a:r>
            <a:r>
              <a:rPr lang="hr-HR" dirty="0" err="1"/>
              <a:t>per</a:t>
            </a:r>
            <a:r>
              <a:rPr lang="hr-HR" dirty="0"/>
              <a:t> </a:t>
            </a:r>
            <a:r>
              <a:rPr lang="hr-HR" dirty="0" err="1"/>
              <a:t>patient’s</a:t>
            </a:r>
            <a:r>
              <a:rPr lang="hr-HR" dirty="0"/>
              <a:t> </a:t>
            </a:r>
            <a:r>
              <a:rPr lang="hr-HR" dirty="0" err="1"/>
              <a:t>demands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Among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decreasing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efficacy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most </a:t>
            </a:r>
            <a:r>
              <a:rPr lang="hr-HR" dirty="0" err="1"/>
              <a:t>important</a:t>
            </a:r>
            <a:r>
              <a:rPr lang="hr-HR" dirty="0"/>
              <a:t> are </a:t>
            </a:r>
            <a:r>
              <a:rPr lang="hr-HR" dirty="0" err="1"/>
              <a:t>lack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support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provider</a:t>
            </a:r>
            <a:r>
              <a:rPr lang="hr-HR" dirty="0"/>
              <a:t> </a:t>
            </a:r>
            <a:r>
              <a:rPr lang="hr-HR" dirty="0" err="1"/>
              <a:t>related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: </a:t>
            </a:r>
            <a:r>
              <a:rPr lang="hr-HR" dirty="0" err="1"/>
              <a:t>availability</a:t>
            </a:r>
            <a:r>
              <a:rPr lang="hr-HR" dirty="0"/>
              <a:t> </a:t>
            </a:r>
            <a:r>
              <a:rPr lang="hr-HR" dirty="0" err="1"/>
              <a:t>unmatched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time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caregivers</a:t>
            </a:r>
            <a:r>
              <a:rPr lang="hr-HR" dirty="0"/>
              <a:t> </a:t>
            </a:r>
            <a:r>
              <a:rPr lang="hr-HR" dirty="0" err="1"/>
              <a:t>fully</a:t>
            </a:r>
            <a:r>
              <a:rPr lang="hr-HR" dirty="0"/>
              <a:t> </a:t>
            </a:r>
            <a:r>
              <a:rPr lang="hr-HR" dirty="0" err="1"/>
              <a:t>understand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, </a:t>
            </a:r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less</a:t>
            </a:r>
            <a:r>
              <a:rPr lang="hr-HR" dirty="0"/>
              <a:t> </a:t>
            </a:r>
            <a:r>
              <a:rPr lang="hr-HR" dirty="0" err="1"/>
              <a:t>cooperative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</a:t>
            </a:r>
            <a:r>
              <a:rPr lang="hr-HR" dirty="0" err="1"/>
              <a:t>controlling</a:t>
            </a:r>
            <a:r>
              <a:rPr lang="hr-HR" dirty="0"/>
              <a:t> </a:t>
            </a:r>
            <a:r>
              <a:rPr lang="hr-HR" dirty="0" err="1"/>
              <a:t>behavior</a:t>
            </a:r>
            <a:r>
              <a:rPr lang="hr-HR" dirty="0"/>
              <a:t>, </a:t>
            </a:r>
            <a:r>
              <a:rPr lang="hr-HR" dirty="0" err="1"/>
              <a:t>lack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adequate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non-compliance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guidelines</a:t>
            </a:r>
            <a:r>
              <a:rPr lang="hr-HR" dirty="0"/>
              <a:t>, negative </a:t>
            </a:r>
            <a:r>
              <a:rPr lang="hr-HR" dirty="0" err="1"/>
              <a:t>attitudes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beliefs</a:t>
            </a:r>
            <a:r>
              <a:rPr lang="hr-HR" dirty="0"/>
              <a:t> </a:t>
            </a:r>
            <a:r>
              <a:rPr lang="hr-HR" dirty="0" err="1"/>
              <a:t>concerning</a:t>
            </a:r>
            <a:r>
              <a:rPr lang="hr-HR" dirty="0"/>
              <a:t> a </a:t>
            </a:r>
            <a:r>
              <a:rPr lang="hr-HR" dirty="0" err="1"/>
              <a:t>subject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, </a:t>
            </a:r>
            <a:r>
              <a:rPr lang="hr-HR" dirty="0" err="1"/>
              <a:t>providing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inadequately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feeling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4407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BD2B1-F6E4-4D1C-8458-F51672B2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, the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authorship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PRM </a:t>
            </a:r>
            <a:r>
              <a:rPr lang="it-IT" b="1" dirty="0" err="1"/>
              <a:t>Bodies</a:t>
            </a:r>
            <a:r>
              <a:rPr lang="it-IT" b="1" dirty="0"/>
              <a:t> </a:t>
            </a:r>
            <a:r>
              <a:rPr lang="it-IT" b="1" dirty="0" err="1"/>
              <a:t>Alliance</a:t>
            </a:r>
            <a:r>
              <a:rPr lang="it-IT" b="1" dirty="0"/>
              <a:t> </a:t>
            </a:r>
            <a:r>
              <a:rPr lang="it-IT" dirty="0" err="1"/>
              <a:t>includes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7B23C-EE7F-49E4-97BF-8B949DD77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Academy</a:t>
            </a:r>
            <a:r>
              <a:rPr lang="it-IT" dirty="0"/>
              <a:t> of </a:t>
            </a:r>
            <a:r>
              <a:rPr lang="it-IT" dirty="0" err="1"/>
              <a:t>Rehabilitation</a:t>
            </a:r>
            <a:r>
              <a:rPr lang="it-IT" dirty="0"/>
              <a:t> Medicine (EARM),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Society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(ESPRM),</a:t>
            </a:r>
          </a:p>
          <a:p>
            <a:r>
              <a:rPr lang="it-IT" dirty="0" err="1"/>
              <a:t>European</a:t>
            </a:r>
            <a:r>
              <a:rPr lang="it-IT" dirty="0"/>
              <a:t> Union of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Specialists</a:t>
            </a:r>
            <a:r>
              <a:rPr lang="it-IT" dirty="0"/>
              <a:t> PRM </a:t>
            </a:r>
            <a:r>
              <a:rPr lang="it-IT" b="1" dirty="0" err="1"/>
              <a:t>section</a:t>
            </a:r>
            <a:r>
              <a:rPr lang="it-IT" dirty="0"/>
              <a:t> (UEMS-PRM </a:t>
            </a:r>
            <a:r>
              <a:rPr lang="it-IT" dirty="0" err="1"/>
              <a:t>section</a:t>
            </a:r>
            <a:r>
              <a:rPr lang="it-IT" dirty="0"/>
              <a:t>),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College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</a:t>
            </a:r>
            <a:r>
              <a:rPr lang="it-IT" dirty="0" err="1"/>
              <a:t>served</a:t>
            </a:r>
            <a:r>
              <a:rPr lang="it-IT" dirty="0"/>
              <a:t> by the UEMS-PRM Board).</a:t>
            </a:r>
          </a:p>
          <a:p>
            <a:r>
              <a:rPr lang="it-IT" dirty="0"/>
              <a:t>The </a:t>
            </a:r>
            <a:r>
              <a:rPr lang="it-IT" b="1" dirty="0" err="1"/>
              <a:t>Editors</a:t>
            </a:r>
            <a:r>
              <a:rPr lang="it-IT" dirty="0"/>
              <a:t>: Stefano </a:t>
            </a:r>
            <a:r>
              <a:rPr lang="it-IT" dirty="0" err="1"/>
              <a:t>Negrini</a:t>
            </a:r>
            <a:r>
              <a:rPr lang="it-IT" dirty="0"/>
              <a:t>, Pedro </a:t>
            </a:r>
            <a:r>
              <a:rPr lang="it-IT" dirty="0" err="1"/>
              <a:t>Cantista</a:t>
            </a:r>
            <a:r>
              <a:rPr lang="it-IT" dirty="0"/>
              <a:t>, Maria Gabriella Ceravolo, Nicolas </a:t>
            </a:r>
            <a:r>
              <a:rPr lang="it-IT" dirty="0" err="1"/>
              <a:t>Christodoulou</a:t>
            </a:r>
            <a:r>
              <a:rPr lang="it-IT" dirty="0"/>
              <a:t>, Alain </a:t>
            </a:r>
            <a:r>
              <a:rPr lang="it-IT" dirty="0" err="1"/>
              <a:t>Delarque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</a:t>
            </a:r>
            <a:r>
              <a:rPr lang="it-IT" dirty="0" err="1"/>
              <a:t>Saša</a:t>
            </a:r>
            <a:r>
              <a:rPr lang="it-IT" dirty="0"/>
              <a:t> </a:t>
            </a:r>
            <a:r>
              <a:rPr lang="it-IT" dirty="0" err="1"/>
              <a:t>Moslavac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Anthony B </a:t>
            </a:r>
            <a:r>
              <a:rPr lang="it-IT" dirty="0" err="1"/>
              <a:t>Ward</a:t>
            </a:r>
            <a:r>
              <a:rPr lang="it-IT" dirty="0"/>
              <a:t>, Mauro Zampolini.</a:t>
            </a:r>
          </a:p>
          <a:p>
            <a:r>
              <a:rPr lang="it-IT" dirty="0"/>
              <a:t>The </a:t>
            </a:r>
            <a:r>
              <a:rPr lang="it-IT" b="1" dirty="0" err="1"/>
              <a:t>contributors</a:t>
            </a:r>
            <a:r>
              <a:rPr lang="it-IT" dirty="0"/>
              <a:t>: Jean-Pierre Didier, Sara </a:t>
            </a:r>
            <a:r>
              <a:rPr lang="it-IT" dirty="0" err="1"/>
              <a:t>Laxe</a:t>
            </a:r>
            <a:r>
              <a:rPr lang="it-IT" dirty="0"/>
              <a:t>, Gilles Rode, </a:t>
            </a:r>
            <a:r>
              <a:rPr lang="it-IT" dirty="0" err="1"/>
              <a:t>Piotr</a:t>
            </a:r>
            <a:r>
              <a:rPr lang="it-IT" dirty="0"/>
              <a:t> </a:t>
            </a:r>
            <a:r>
              <a:rPr lang="it-IT" dirty="0" err="1"/>
              <a:t>Tederko</a:t>
            </a:r>
            <a:r>
              <a:rPr lang="it-IT" dirty="0"/>
              <a:t>, Carine Michel, Jean </a:t>
            </a:r>
            <a:r>
              <a:rPr lang="it-IT" dirty="0" err="1"/>
              <a:t>Paysant</a:t>
            </a:r>
            <a:r>
              <a:rPr lang="it-IT" dirty="0"/>
              <a:t>, Yves Rossetti, Anthony B </a:t>
            </a:r>
            <a:r>
              <a:rPr lang="it-IT" dirty="0" err="1"/>
              <a:t>Ward</a:t>
            </a:r>
            <a:r>
              <a:rPr lang="it-IT" dirty="0"/>
              <a:t>, Nino </a:t>
            </a:r>
            <a:r>
              <a:rPr lang="it-IT" dirty="0" err="1"/>
              <a:t>Basaglia</a:t>
            </a:r>
            <a:r>
              <a:rPr lang="it-IT" dirty="0"/>
              <a:t>, Walter Frontera, Andrew J. </a:t>
            </a:r>
            <a:r>
              <a:rPr lang="it-IT" dirty="0" err="1"/>
              <a:t>Haig</a:t>
            </a:r>
            <a:r>
              <a:rPr lang="it-IT" dirty="0"/>
              <a:t>, Leonard Li, </a:t>
            </a:r>
            <a:r>
              <a:rPr lang="it-IT" dirty="0" err="1"/>
              <a:t>Jianan</a:t>
            </a:r>
            <a:r>
              <a:rPr lang="it-IT" dirty="0"/>
              <a:t> Li, Luca </a:t>
            </a:r>
            <a:r>
              <a:rPr lang="it-IT" dirty="0" err="1"/>
              <a:t>Padua</a:t>
            </a:r>
            <a:r>
              <a:rPr lang="it-IT" dirty="0"/>
              <a:t>, </a:t>
            </a:r>
            <a:r>
              <a:rPr lang="it-IT" dirty="0" err="1"/>
              <a:t>Dominic</a:t>
            </a:r>
            <a:r>
              <a:rPr lang="it-IT" dirty="0"/>
              <a:t> </a:t>
            </a:r>
            <a:r>
              <a:rPr lang="it-IT" dirty="0" err="1"/>
              <a:t>Pérennou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0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7812" cy="1325563"/>
          </a:xfrm>
        </p:spPr>
        <p:txBody>
          <a:bodyPr>
            <a:normAutofit/>
          </a:bodyPr>
          <a:lstStyle/>
          <a:p>
            <a:r>
              <a:rPr lang="hr-HR" sz="4000" dirty="0" err="1"/>
              <a:t>Evolution</a:t>
            </a:r>
            <a:r>
              <a:rPr lang="hr-HR" sz="4000" dirty="0"/>
              <a:t> </a:t>
            </a:r>
            <a:r>
              <a:rPr lang="hr-HR" sz="4000" dirty="0" err="1"/>
              <a:t>driving</a:t>
            </a:r>
            <a:r>
              <a:rPr lang="hr-HR" sz="4000" dirty="0"/>
              <a:t> to </a:t>
            </a:r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actual</a:t>
            </a:r>
            <a:r>
              <a:rPr lang="hr-HR" sz="4000" dirty="0"/>
              <a:t> </a:t>
            </a:r>
            <a:r>
              <a:rPr lang="hr-HR" sz="4000" dirty="0" err="1"/>
              <a:t>fundamentals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 err="1"/>
              <a:t>Traditionally</a:t>
            </a:r>
            <a:r>
              <a:rPr lang="hr-HR" dirty="0"/>
              <a:t>, medicine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 </a:t>
            </a:r>
            <a:r>
              <a:rPr lang="hr-HR" dirty="0" err="1"/>
              <a:t>etiological</a:t>
            </a:r>
            <a:r>
              <a:rPr lang="hr-HR" dirty="0"/>
              <a:t> </a:t>
            </a:r>
            <a:r>
              <a:rPr lang="hr-HR" dirty="0" err="1"/>
              <a:t>diagnosis</a:t>
            </a:r>
            <a:r>
              <a:rPr lang="hr-HR" dirty="0"/>
              <a:t>, </a:t>
            </a:r>
            <a:r>
              <a:rPr lang="hr-HR" dirty="0" err="1"/>
              <a:t>setting</a:t>
            </a:r>
            <a:r>
              <a:rPr lang="hr-HR" dirty="0"/>
              <a:t> </a:t>
            </a:r>
            <a:r>
              <a:rPr lang="hr-HR" dirty="0" err="1"/>
              <a:t>pharmacological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surgical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anatomo-clinical</a:t>
            </a:r>
            <a:r>
              <a:rPr lang="hr-HR" dirty="0"/>
              <a:t> model </a:t>
            </a:r>
            <a:r>
              <a:rPr lang="hr-HR" dirty="0" err="1"/>
              <a:t>focuses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shown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very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for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diagnosis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context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insufficient</a:t>
            </a:r>
            <a:r>
              <a:rPr lang="hr-HR" dirty="0"/>
              <a:t>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no cure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results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handicap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restriction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model </a:t>
            </a:r>
            <a:r>
              <a:rPr lang="hr-HR" dirty="0" err="1"/>
              <a:t>known</a:t>
            </a:r>
            <a:r>
              <a:rPr lang="hr-HR" dirty="0"/>
              <a:t> as „</a:t>
            </a:r>
            <a:r>
              <a:rPr lang="hr-HR" dirty="0" err="1"/>
              <a:t>functional</a:t>
            </a:r>
            <a:r>
              <a:rPr lang="hr-HR" dirty="0"/>
              <a:t>“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focusing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, but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, </a:t>
            </a:r>
            <a:r>
              <a:rPr lang="hr-HR" dirty="0" err="1"/>
              <a:t>describing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model </a:t>
            </a:r>
            <a:r>
              <a:rPr lang="hr-HR" dirty="0" err="1"/>
              <a:t>is</a:t>
            </a:r>
            <a:r>
              <a:rPr lang="hr-HR" dirty="0"/>
              <a:t> more </a:t>
            </a:r>
            <a:r>
              <a:rPr lang="hr-HR" dirty="0" err="1"/>
              <a:t>relevant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description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analysis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Therapeutic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do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to cure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treating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: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at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restrictions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8189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Therefore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focus</a:t>
            </a:r>
            <a:r>
              <a:rPr lang="hr-HR" dirty="0"/>
              <a:t> on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targets</a:t>
            </a:r>
            <a:r>
              <a:rPr lang="hr-HR" dirty="0"/>
              <a:t>: </a:t>
            </a:r>
          </a:p>
          <a:p>
            <a:endParaRPr lang="hr-HR" dirty="0"/>
          </a:p>
          <a:p>
            <a:pPr lvl="1"/>
            <a:r>
              <a:rPr lang="hr-HR" dirty="0" err="1"/>
              <a:t>individual</a:t>
            </a:r>
            <a:r>
              <a:rPr lang="hr-HR" dirty="0"/>
              <a:t>, </a:t>
            </a:r>
            <a:r>
              <a:rPr lang="hr-HR" dirty="0" err="1"/>
              <a:t>promoting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repair</a:t>
            </a:r>
            <a:r>
              <a:rPr lang="hr-HR" dirty="0"/>
              <a:t> (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) but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compensatory</a:t>
            </a:r>
            <a:r>
              <a:rPr lang="hr-HR" dirty="0"/>
              <a:t> </a:t>
            </a:r>
            <a:r>
              <a:rPr lang="hr-HR" dirty="0" err="1"/>
              <a:t>processes</a:t>
            </a:r>
            <a:endParaRPr lang="hr-HR" dirty="0"/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 (</a:t>
            </a:r>
            <a:r>
              <a:rPr lang="hr-HR" dirty="0" err="1"/>
              <a:t>physical</a:t>
            </a:r>
            <a:r>
              <a:rPr lang="hr-HR" dirty="0"/>
              <a:t>, personal, </a:t>
            </a:r>
            <a:r>
              <a:rPr lang="hr-HR" dirty="0" err="1"/>
              <a:t>professional</a:t>
            </a:r>
            <a:r>
              <a:rPr lang="hr-HR" dirty="0"/>
              <a:t>, </a:t>
            </a:r>
            <a:r>
              <a:rPr lang="hr-HR" dirty="0" err="1"/>
              <a:t>etc</a:t>
            </a:r>
            <a:r>
              <a:rPr lang="hr-HR" dirty="0"/>
              <a:t>.)</a:t>
            </a:r>
          </a:p>
          <a:p>
            <a:pPr lvl="1"/>
            <a:r>
              <a:rPr lang="hr-HR" dirty="0"/>
              <a:t>on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projects</a:t>
            </a:r>
            <a:r>
              <a:rPr lang="hr-HR" dirty="0"/>
              <a:t> (</a:t>
            </a:r>
            <a:r>
              <a:rPr lang="hr-HR" dirty="0" err="1"/>
              <a:t>education</a:t>
            </a:r>
            <a:r>
              <a:rPr lang="hr-HR" dirty="0"/>
              <a:t>, </a:t>
            </a:r>
            <a:r>
              <a:rPr lang="hr-HR" dirty="0" err="1"/>
              <a:t>work</a:t>
            </a:r>
            <a:r>
              <a:rPr lang="hr-HR" dirty="0"/>
              <a:t>, personal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341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ICF: a </a:t>
            </a:r>
            <a:r>
              <a:rPr lang="hr-HR" sz="4000" dirty="0" err="1"/>
              <a:t>key</a:t>
            </a:r>
            <a:r>
              <a:rPr lang="hr-HR" sz="4000" dirty="0"/>
              <a:t> </a:t>
            </a:r>
            <a:r>
              <a:rPr lang="hr-HR" sz="4000" dirty="0" err="1"/>
              <a:t>concept</a:t>
            </a:r>
            <a:r>
              <a:rPr lang="hr-HR" sz="4000" dirty="0"/>
              <a:t> for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adopted</a:t>
            </a:r>
            <a:r>
              <a:rPr lang="hr-HR" dirty="0"/>
              <a:t> ICF </a:t>
            </a:r>
            <a:r>
              <a:rPr lang="hr-HR" dirty="0" err="1"/>
              <a:t>developed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WHO.</a:t>
            </a:r>
          </a:p>
          <a:p>
            <a:pPr lvl="0"/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example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application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identification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lesion</a:t>
            </a:r>
            <a:r>
              <a:rPr lang="hr-HR" dirty="0"/>
              <a:t> (</a:t>
            </a:r>
            <a:r>
              <a:rPr lang="hr-HR" dirty="0" err="1"/>
              <a:t>etiology</a:t>
            </a:r>
            <a:r>
              <a:rPr lang="hr-HR" dirty="0"/>
              <a:t>),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body</a:t>
            </a:r>
            <a:r>
              <a:rPr lang="hr-HR" dirty="0"/>
              <a:t> </a:t>
            </a:r>
            <a:r>
              <a:rPr lang="hr-HR" dirty="0" err="1"/>
              <a:t>structures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functions</a:t>
            </a:r>
            <a:r>
              <a:rPr lang="hr-HR" dirty="0"/>
              <a:t>, to </a:t>
            </a:r>
            <a:r>
              <a:rPr lang="hr-HR" dirty="0" err="1"/>
              <a:t>measure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severity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impairment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to make </a:t>
            </a:r>
            <a:r>
              <a:rPr lang="hr-HR" dirty="0" err="1"/>
              <a:t>precise</a:t>
            </a:r>
            <a:r>
              <a:rPr lang="hr-HR" dirty="0"/>
              <a:t> </a:t>
            </a:r>
            <a:r>
              <a:rPr lang="hr-HR" dirty="0" err="1"/>
              <a:t>correlations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lesions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remaining</a:t>
            </a:r>
            <a:r>
              <a:rPr lang="hr-HR" dirty="0"/>
              <a:t> </a:t>
            </a:r>
            <a:r>
              <a:rPr lang="hr-HR" dirty="0" err="1"/>
              <a:t>abilities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consequences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(</a:t>
            </a:r>
            <a:r>
              <a:rPr lang="hr-HR" dirty="0" err="1"/>
              <a:t>participation</a:t>
            </a:r>
            <a:r>
              <a:rPr lang="hr-HR" dirty="0"/>
              <a:t>).</a:t>
            </a:r>
          </a:p>
          <a:p>
            <a:pPr lvl="0"/>
            <a:r>
              <a:rPr lang="hr-HR" dirty="0"/>
              <a:t>ICF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constitutes</a:t>
            </a:r>
            <a:r>
              <a:rPr lang="hr-HR" dirty="0"/>
              <a:t> a </a:t>
            </a:r>
            <a:r>
              <a:rPr lang="hr-HR" dirty="0" err="1"/>
              <a:t>good</a:t>
            </a:r>
            <a:r>
              <a:rPr lang="hr-HR" dirty="0"/>
              <a:t> model for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strategies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must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does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correspond</a:t>
            </a:r>
            <a:r>
              <a:rPr lang="hr-HR" dirty="0"/>
              <a:t> </a:t>
            </a:r>
            <a:r>
              <a:rPr lang="hr-HR" dirty="0" err="1"/>
              <a:t>necessarily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final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multi-dimensional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reinforce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PRM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as a medicine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human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complementarity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medicine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specialties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organs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948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Learning</a:t>
            </a:r>
            <a:r>
              <a:rPr lang="hr-HR" sz="4000" dirty="0"/>
              <a:t> </a:t>
            </a:r>
            <a:r>
              <a:rPr lang="hr-HR" sz="4000" dirty="0" err="1"/>
              <a:t>processes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plasticity</a:t>
            </a:r>
            <a:r>
              <a:rPr lang="hr-HR" dirty="0"/>
              <a:t> are </a:t>
            </a:r>
            <a:r>
              <a:rPr lang="hr-HR" dirty="0" err="1"/>
              <a:t>covered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programme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learn</a:t>
            </a:r>
            <a:r>
              <a:rPr lang="hr-HR" dirty="0"/>
              <a:t> how </a:t>
            </a:r>
            <a:r>
              <a:rPr lang="hr-HR" dirty="0" err="1"/>
              <a:t>individuals</a:t>
            </a:r>
            <a:r>
              <a:rPr lang="hr-HR" dirty="0"/>
              <a:t> </a:t>
            </a:r>
            <a:r>
              <a:rPr lang="hr-HR" dirty="0" err="1"/>
              <a:t>learn</a:t>
            </a:r>
            <a:r>
              <a:rPr lang="hr-HR" dirty="0"/>
              <a:t> motor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requires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appreciation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: motor development, motor </a:t>
            </a:r>
            <a:r>
              <a:rPr lang="hr-HR" dirty="0" err="1"/>
              <a:t>control</a:t>
            </a:r>
            <a:r>
              <a:rPr lang="hr-HR" dirty="0"/>
              <a:t>, </a:t>
            </a:r>
            <a:r>
              <a:rPr lang="hr-HR" dirty="0" err="1"/>
              <a:t>motivation</a:t>
            </a:r>
            <a:r>
              <a:rPr lang="hr-HR" dirty="0"/>
              <a:t>, </a:t>
            </a:r>
            <a:r>
              <a:rPr lang="hr-HR" dirty="0" err="1"/>
              <a:t>teaching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for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equips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to design </a:t>
            </a:r>
            <a:r>
              <a:rPr lang="hr-HR" dirty="0" err="1"/>
              <a:t>strategies</a:t>
            </a:r>
            <a:r>
              <a:rPr lang="hr-HR" dirty="0"/>
              <a:t> to </a:t>
            </a:r>
            <a:r>
              <a:rPr lang="hr-HR" dirty="0" err="1"/>
              <a:t>enhance</a:t>
            </a:r>
            <a:r>
              <a:rPr lang="hr-HR" dirty="0"/>
              <a:t> </a:t>
            </a:r>
            <a:r>
              <a:rPr lang="hr-HR" dirty="0" err="1"/>
              <a:t>outcomes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avoid</a:t>
            </a:r>
            <a:r>
              <a:rPr lang="hr-HR" dirty="0"/>
              <a:t> mal-</a:t>
            </a:r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preventing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learned</a:t>
            </a:r>
            <a:r>
              <a:rPr lang="hr-HR" dirty="0"/>
              <a:t> </a:t>
            </a:r>
            <a:r>
              <a:rPr lang="hr-HR" dirty="0" err="1"/>
              <a:t>non</a:t>
            </a:r>
            <a:r>
              <a:rPr lang="hr-HR" dirty="0"/>
              <a:t>-use </a:t>
            </a:r>
            <a:r>
              <a:rPr lang="hr-HR" dirty="0" err="1"/>
              <a:t>phenomenon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restore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9175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18984"/>
            <a:ext cx="10515600" cy="5390203"/>
          </a:xfrm>
        </p:spPr>
        <p:txBody>
          <a:bodyPr>
            <a:normAutofit fontScale="85000" lnSpcReduction="20000"/>
          </a:bodyPr>
          <a:lstStyle/>
          <a:p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, </a:t>
            </a:r>
            <a:r>
              <a:rPr lang="hr-HR" dirty="0" err="1"/>
              <a:t>whether</a:t>
            </a:r>
            <a:r>
              <a:rPr lang="hr-HR" dirty="0"/>
              <a:t> </a:t>
            </a:r>
            <a:r>
              <a:rPr lang="hr-HR" dirty="0" err="1"/>
              <a:t>spontaneous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enhanced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therapy, </a:t>
            </a:r>
            <a:r>
              <a:rPr lang="hr-HR" dirty="0" err="1"/>
              <a:t>is</a:t>
            </a:r>
            <a:r>
              <a:rPr lang="hr-HR" dirty="0"/>
              <a:t> a dual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plasticity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neuroplastic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depends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muscle</a:t>
            </a:r>
            <a:r>
              <a:rPr lang="hr-HR" dirty="0"/>
              <a:t> </a:t>
            </a:r>
            <a:r>
              <a:rPr lang="hr-HR" dirty="0" err="1"/>
              <a:t>effector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, </a:t>
            </a:r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expression</a:t>
            </a:r>
            <a:r>
              <a:rPr lang="hr-HR" dirty="0"/>
              <a:t> </a:t>
            </a:r>
            <a:r>
              <a:rPr lang="hr-HR" dirty="0" err="1"/>
              <a:t>depends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neurological</a:t>
            </a:r>
            <a:r>
              <a:rPr lang="hr-HR" dirty="0"/>
              <a:t> </a:t>
            </a:r>
            <a:r>
              <a:rPr lang="hr-HR" dirty="0" err="1"/>
              <a:t>command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regulation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thus</a:t>
            </a:r>
            <a:r>
              <a:rPr lang="hr-HR" dirty="0"/>
              <a:t> </a:t>
            </a:r>
            <a:r>
              <a:rPr lang="hr-HR" dirty="0" err="1"/>
              <a:t>embrace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concept</a:t>
            </a:r>
            <a:r>
              <a:rPr lang="hr-HR" dirty="0"/>
              <a:t>, to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therapists</a:t>
            </a:r>
            <a:r>
              <a:rPr lang="hr-HR" dirty="0"/>
              <a:t>, to </a:t>
            </a:r>
            <a:r>
              <a:rPr lang="hr-HR" dirty="0" err="1"/>
              <a:t>advance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concepts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neurological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orthopedic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, for instance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observation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clinicians</a:t>
            </a:r>
            <a:r>
              <a:rPr lang="hr-HR" dirty="0"/>
              <a:t> </a:t>
            </a:r>
            <a:r>
              <a:rPr lang="hr-HR" dirty="0" err="1"/>
              <a:t>see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repetitive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feature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any</a:t>
            </a:r>
            <a:r>
              <a:rPr lang="hr-HR" dirty="0"/>
              <a:t> </a:t>
            </a:r>
            <a:r>
              <a:rPr lang="hr-HR" dirty="0" err="1"/>
              <a:t>intervention</a:t>
            </a:r>
            <a:r>
              <a:rPr lang="hr-HR" dirty="0"/>
              <a:t> as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motor </a:t>
            </a:r>
            <a:r>
              <a:rPr lang="hr-HR" dirty="0" err="1"/>
              <a:t>learning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prescribe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propose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schedules</a:t>
            </a:r>
            <a:r>
              <a:rPr lang="hr-HR" dirty="0"/>
              <a:t> to </a:t>
            </a:r>
            <a:r>
              <a:rPr lang="hr-HR" dirty="0" err="1"/>
              <a:t>get</a:t>
            </a:r>
            <a:r>
              <a:rPr lang="hr-HR" dirty="0"/>
              <a:t> </a:t>
            </a:r>
            <a:r>
              <a:rPr lang="hr-HR" dirty="0" err="1"/>
              <a:t>around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inadequacies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simple</a:t>
            </a:r>
            <a:r>
              <a:rPr lang="hr-HR" dirty="0"/>
              <a:t> </a:t>
            </a:r>
            <a:r>
              <a:rPr lang="hr-HR" dirty="0" err="1"/>
              <a:t>repetition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movement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To </a:t>
            </a:r>
            <a:r>
              <a:rPr lang="hr-HR" dirty="0" err="1"/>
              <a:t>elicit</a:t>
            </a:r>
            <a:r>
              <a:rPr lang="hr-HR" dirty="0"/>
              <a:t> </a:t>
            </a:r>
            <a:r>
              <a:rPr lang="hr-HR" dirty="0" err="1"/>
              <a:t>cortical</a:t>
            </a:r>
            <a:r>
              <a:rPr lang="hr-HR" dirty="0"/>
              <a:t> </a:t>
            </a:r>
            <a:r>
              <a:rPr lang="hr-HR" dirty="0" err="1"/>
              <a:t>changes</a:t>
            </a:r>
            <a:r>
              <a:rPr lang="hr-HR" dirty="0"/>
              <a:t> (</a:t>
            </a:r>
            <a:r>
              <a:rPr lang="hr-HR" dirty="0" err="1"/>
              <a:t>true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) </a:t>
            </a:r>
            <a:r>
              <a:rPr lang="hr-HR" dirty="0" err="1"/>
              <a:t>individuals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exposed</a:t>
            </a:r>
            <a:r>
              <a:rPr lang="hr-HR" dirty="0"/>
              <a:t> to more </a:t>
            </a:r>
            <a:r>
              <a:rPr lang="hr-HR" dirty="0" err="1"/>
              <a:t>challenging</a:t>
            </a:r>
            <a:r>
              <a:rPr lang="hr-HR" dirty="0"/>
              <a:t> </a:t>
            </a:r>
            <a:r>
              <a:rPr lang="hr-HR" dirty="0" err="1"/>
              <a:t>tasks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Motor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repetitive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thus</a:t>
            </a:r>
            <a:r>
              <a:rPr lang="hr-HR" dirty="0"/>
              <a:t> </a:t>
            </a:r>
            <a:r>
              <a:rPr lang="hr-HR" dirty="0" err="1"/>
              <a:t>used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stroke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brain 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population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includes</a:t>
            </a:r>
            <a:r>
              <a:rPr lang="hr-HR" dirty="0"/>
              <a:t>: </a:t>
            </a:r>
            <a:r>
              <a:rPr lang="hr-HR" dirty="0" err="1"/>
              <a:t>arm</a:t>
            </a:r>
            <a:r>
              <a:rPr lang="hr-HR" dirty="0"/>
              <a:t> </a:t>
            </a:r>
            <a:r>
              <a:rPr lang="hr-HR" dirty="0" err="1"/>
              <a:t>ability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, </a:t>
            </a:r>
            <a:r>
              <a:rPr lang="hr-HR" dirty="0" err="1"/>
              <a:t>constraint</a:t>
            </a:r>
            <a:r>
              <a:rPr lang="hr-HR" dirty="0"/>
              <a:t> </a:t>
            </a:r>
            <a:r>
              <a:rPr lang="hr-HR" dirty="0" err="1"/>
              <a:t>induced</a:t>
            </a:r>
            <a:r>
              <a:rPr lang="hr-HR" dirty="0"/>
              <a:t> </a:t>
            </a:r>
            <a:r>
              <a:rPr lang="hr-HR" dirty="0" err="1"/>
              <a:t>movement</a:t>
            </a:r>
            <a:r>
              <a:rPr lang="hr-HR" dirty="0"/>
              <a:t> therapy, </a:t>
            </a:r>
            <a:r>
              <a:rPr lang="hr-HR" dirty="0" err="1"/>
              <a:t>electromyography-triggered</a:t>
            </a:r>
            <a:r>
              <a:rPr lang="hr-HR" dirty="0"/>
              <a:t> </a:t>
            </a:r>
            <a:r>
              <a:rPr lang="hr-HR" dirty="0" err="1"/>
              <a:t>neuromuscular</a:t>
            </a:r>
            <a:r>
              <a:rPr lang="hr-HR" dirty="0"/>
              <a:t> stimulation, </a:t>
            </a:r>
            <a:r>
              <a:rPr lang="hr-HR" dirty="0" err="1"/>
              <a:t>interactive</a:t>
            </a:r>
            <a:r>
              <a:rPr lang="hr-HR" dirty="0"/>
              <a:t> robot therapy, </a:t>
            </a:r>
            <a:r>
              <a:rPr lang="hr-HR" dirty="0" err="1"/>
              <a:t>virtual</a:t>
            </a:r>
            <a:r>
              <a:rPr lang="hr-HR" dirty="0"/>
              <a:t> </a:t>
            </a:r>
            <a:r>
              <a:rPr lang="hr-HR" dirty="0" err="1"/>
              <a:t>reality-based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904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repair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compensatory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for </a:t>
            </a:r>
            <a:r>
              <a:rPr lang="hr-HR" dirty="0" err="1"/>
              <a:t>adaptation</a:t>
            </a:r>
            <a:r>
              <a:rPr lang="hr-HR" dirty="0"/>
              <a:t>, habilitation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r-HR" dirty="0"/>
          </a:p>
          <a:p>
            <a:pPr lvl="0"/>
            <a:r>
              <a:rPr lang="hr-HR" dirty="0"/>
              <a:t>Motor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includes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components</a:t>
            </a:r>
            <a:r>
              <a:rPr lang="hr-HR" dirty="0"/>
              <a:t>: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true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‘</a:t>
            </a:r>
            <a:r>
              <a:rPr lang="hr-HR" dirty="0" err="1"/>
              <a:t>per</a:t>
            </a:r>
            <a:r>
              <a:rPr lang="hr-HR" dirty="0"/>
              <a:t> se’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compensation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Compensatory</a:t>
            </a:r>
            <a:r>
              <a:rPr lang="hr-HR" dirty="0"/>
              <a:t> </a:t>
            </a:r>
            <a:r>
              <a:rPr lang="hr-HR" dirty="0" err="1"/>
              <a:t>mechanisms</a:t>
            </a:r>
            <a:r>
              <a:rPr lang="hr-HR" dirty="0"/>
              <a:t> are </a:t>
            </a:r>
            <a:r>
              <a:rPr lang="hr-HR" dirty="0" err="1"/>
              <a:t>adopted</a:t>
            </a:r>
            <a:r>
              <a:rPr lang="hr-HR" dirty="0"/>
              <a:t> to </a:t>
            </a:r>
            <a:r>
              <a:rPr lang="hr-HR" dirty="0" err="1"/>
              <a:t>achieve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possible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(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) </a:t>
            </a:r>
            <a:r>
              <a:rPr lang="hr-HR" dirty="0" err="1"/>
              <a:t>when</a:t>
            </a:r>
            <a:r>
              <a:rPr lang="hr-HR" dirty="0"/>
              <a:t> a </a:t>
            </a:r>
            <a:r>
              <a:rPr lang="hr-HR" dirty="0" err="1"/>
              <a:t>complete</a:t>
            </a:r>
            <a:r>
              <a:rPr lang="hr-HR" dirty="0"/>
              <a:t> </a:t>
            </a:r>
            <a:r>
              <a:rPr lang="hr-HR" dirty="0" err="1"/>
              <a:t>anatomical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possible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Motor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refers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capability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human motor system to </a:t>
            </a:r>
            <a:r>
              <a:rPr lang="hr-HR" dirty="0" err="1"/>
              <a:t>learn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Motor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includes</a:t>
            </a:r>
            <a:r>
              <a:rPr lang="hr-HR" dirty="0"/>
              <a:t> motor </a:t>
            </a:r>
            <a:r>
              <a:rPr lang="hr-HR" dirty="0" err="1"/>
              <a:t>adaptation</a:t>
            </a:r>
            <a:r>
              <a:rPr lang="hr-HR" dirty="0"/>
              <a:t>, </a:t>
            </a:r>
            <a:r>
              <a:rPr lang="hr-HR" dirty="0" err="1"/>
              <a:t>skill</a:t>
            </a:r>
            <a:r>
              <a:rPr lang="hr-HR" dirty="0"/>
              <a:t> </a:t>
            </a:r>
            <a:r>
              <a:rPr lang="hr-HR" dirty="0" err="1"/>
              <a:t>acquisition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decision-making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777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823784"/>
            <a:ext cx="10515600" cy="5085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i="1" dirty="0"/>
              <a:t>Motor </a:t>
            </a:r>
            <a:r>
              <a:rPr lang="hr-HR" i="1" dirty="0" err="1"/>
              <a:t>adaptation</a:t>
            </a:r>
            <a:endParaRPr lang="hr-HR" dirty="0"/>
          </a:p>
          <a:p>
            <a:pPr lvl="0"/>
            <a:r>
              <a:rPr lang="hr-HR" dirty="0"/>
              <a:t>Motor </a:t>
            </a:r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appears</a:t>
            </a:r>
            <a:r>
              <a:rPr lang="hr-HR" dirty="0"/>
              <a:t> as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</a:t>
            </a:r>
            <a:r>
              <a:rPr lang="hr-HR" dirty="0" err="1"/>
              <a:t>produce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better</a:t>
            </a:r>
            <a:r>
              <a:rPr lang="hr-HR" dirty="0"/>
              <a:t> plan to </a:t>
            </a:r>
            <a:r>
              <a:rPr lang="hr-HR" dirty="0" err="1"/>
              <a:t>minimize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energetic</a:t>
            </a:r>
            <a:r>
              <a:rPr lang="hr-HR" dirty="0"/>
              <a:t> </a:t>
            </a:r>
            <a:r>
              <a:rPr lang="hr-HR" dirty="0" err="1"/>
              <a:t>cost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optimize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efficiency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movement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maximize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emphasize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role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plasticity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motor </a:t>
            </a:r>
            <a:r>
              <a:rPr lang="hr-HR" dirty="0" err="1"/>
              <a:t>function</a:t>
            </a:r>
            <a:r>
              <a:rPr lang="hr-HR" dirty="0"/>
              <a:t>.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i="1" dirty="0"/>
              <a:t>Motor </a:t>
            </a:r>
            <a:r>
              <a:rPr lang="hr-HR" i="1" dirty="0" err="1"/>
              <a:t>strategies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achieve</a:t>
            </a:r>
            <a:r>
              <a:rPr lang="hr-HR" dirty="0"/>
              <a:t> a </a:t>
            </a:r>
            <a:r>
              <a:rPr lang="hr-HR" dirty="0" err="1"/>
              <a:t>particular</a:t>
            </a:r>
            <a:r>
              <a:rPr lang="hr-HR" dirty="0"/>
              <a:t> </a:t>
            </a:r>
            <a:r>
              <a:rPr lang="hr-HR" dirty="0" err="1"/>
              <a:t>goal</a:t>
            </a:r>
            <a:r>
              <a:rPr lang="hr-HR" dirty="0"/>
              <a:t>,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use more </a:t>
            </a:r>
            <a:r>
              <a:rPr lang="hr-HR" dirty="0" err="1"/>
              <a:t>than</a:t>
            </a:r>
            <a:r>
              <a:rPr lang="hr-HR" dirty="0"/>
              <a:t> one motor plan. </a:t>
            </a:r>
          </a:p>
          <a:p>
            <a:pPr lvl="0"/>
            <a:r>
              <a:rPr lang="hr-HR" dirty="0" err="1"/>
              <a:t>Skill</a:t>
            </a:r>
            <a:r>
              <a:rPr lang="hr-HR" dirty="0"/>
              <a:t> </a:t>
            </a:r>
            <a:r>
              <a:rPr lang="hr-HR" dirty="0" err="1"/>
              <a:t>depends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motor development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motor </a:t>
            </a:r>
            <a:r>
              <a:rPr lang="hr-HR" dirty="0" err="1"/>
              <a:t>learning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PRM </a:t>
            </a:r>
            <a:r>
              <a:rPr lang="hr-HR" dirty="0" err="1"/>
              <a:t>field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develop</a:t>
            </a:r>
            <a:r>
              <a:rPr lang="hr-HR" dirty="0"/>
              <a:t> a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characterized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a </a:t>
            </a:r>
            <a:r>
              <a:rPr lang="hr-HR" dirty="0" err="1"/>
              <a:t>re-optimization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considering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imposed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necessary</a:t>
            </a:r>
            <a:r>
              <a:rPr lang="hr-HR" dirty="0"/>
              <a:t> to put </a:t>
            </a:r>
            <a:r>
              <a:rPr lang="hr-HR" dirty="0" err="1"/>
              <a:t>forward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idea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„a </a:t>
            </a:r>
            <a:r>
              <a:rPr lang="hr-HR" dirty="0" err="1"/>
              <a:t>particular</a:t>
            </a:r>
            <a:r>
              <a:rPr lang="hr-HR" dirty="0"/>
              <a:t> ideal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, </a:t>
            </a:r>
            <a:r>
              <a:rPr lang="hr-HR" dirty="0" err="1"/>
              <a:t>determined</a:t>
            </a:r>
            <a:r>
              <a:rPr lang="hr-HR" dirty="0"/>
              <a:t> </a:t>
            </a:r>
            <a:r>
              <a:rPr lang="hr-HR" dirty="0" err="1"/>
              <a:t>externally</a:t>
            </a:r>
            <a:r>
              <a:rPr lang="hr-HR" dirty="0"/>
              <a:t>“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5332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3328</Words>
  <Application>Microsoft Office PowerPoint</Application>
  <PresentationFormat>Widescreen</PresentationFormat>
  <Paragraphs>141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TimesNewRomanPS-ItalicMT</vt:lpstr>
      <vt:lpstr>TimesNewRomanPSMT</vt:lpstr>
      <vt:lpstr>Tema di Office</vt:lpstr>
      <vt:lpstr>Presentazione standard di PowerPoint</vt:lpstr>
      <vt:lpstr>Introduction</vt:lpstr>
      <vt:lpstr>Evolution driving to the actual fundamentals of PRM</vt:lpstr>
      <vt:lpstr>Presentazione standard di PowerPoint</vt:lpstr>
      <vt:lpstr>The ICF: a key concept for PRM</vt:lpstr>
      <vt:lpstr>Learning processes in PRM</vt:lpstr>
      <vt:lpstr>Presentazione standard di PowerPoint</vt:lpstr>
      <vt:lpstr>Understanding the repair processes and using the compensatory processes in PRM for adaptation, habilitation and rehabilitation</vt:lpstr>
      <vt:lpstr>Presentazione standard di PowerPoint</vt:lpstr>
      <vt:lpstr>Sensorimotor adaptation and cognitive expansion</vt:lpstr>
      <vt:lpstr>Presentazione standard di PowerPoint</vt:lpstr>
      <vt:lpstr>Other mechanisms of adaptation</vt:lpstr>
      <vt:lpstr>Adaptation, habilitation and rehabilitation</vt:lpstr>
      <vt:lpstr>Potential of recovery evaluation and prognosis in PRM</vt:lpstr>
      <vt:lpstr>Presentazione standard di PowerPoint</vt:lpstr>
      <vt:lpstr>Presentazione standard di PowerPoint</vt:lpstr>
      <vt:lpstr>Management skills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Communication skills (including information and patient education)</vt:lpstr>
      <vt:lpstr>Patient education</vt:lpstr>
      <vt:lpstr>Presentazione standard di PowerPoint</vt:lpstr>
      <vt:lpstr>Presentazione standard di PowerPoint</vt:lpstr>
      <vt:lpstr>Presentazione standard di PowerPoint</vt:lpstr>
      <vt:lpstr>For this paper, the collective authorship name of European PRM Bodies Alliance includes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and Rehabilitation Medicine A primary medical specialty</dc:title>
  <dc:creator>Stefano</dc:creator>
  <cp:lastModifiedBy>Stefano</cp:lastModifiedBy>
  <cp:revision>23</cp:revision>
  <dcterms:created xsi:type="dcterms:W3CDTF">2018-08-21T19:55:07Z</dcterms:created>
  <dcterms:modified xsi:type="dcterms:W3CDTF">2018-08-23T18:42:21Z</dcterms:modified>
</cp:coreProperties>
</file>