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116"/>
            <a:ext cx="10515600" cy="122857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CF17697-BC1E-4275-8D7E-EE4E76BEA872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Chapter 3. A primary medical specialty: the fundamentals of PRM. Eur J Phys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Med. 2018 Apr;54(2):177-185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>
                <a:solidFill>
                  <a:schemeClr val="bg1"/>
                </a:solidFill>
              </a:rPr>
              <a:t>3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olo 1">
            <a:extLst>
              <a:ext uri="{FF2B5EF4-FFF2-40B4-BE49-F238E27FC236}">
                <a16:creationId xmlns:a16="http://schemas.microsoft.com/office/drawing/2014/main" id="{4D4F5553-7CA0-4F44-BE7E-F8B91A63B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2971" y="1962307"/>
            <a:ext cx="5407434" cy="2889114"/>
          </a:xfrm>
        </p:spPr>
        <p:txBody>
          <a:bodyPr anchor="ctr">
            <a:noAutofit/>
          </a:bodyPr>
          <a:lstStyle/>
          <a:p>
            <a:pPr algn="l"/>
            <a:r>
              <a:rPr lang="hr-HR" sz="3200" dirty="0">
                <a:solidFill>
                  <a:schemeClr val="bg1"/>
                </a:solidFill>
              </a:rPr>
              <a:t>BACKGROUND OF PHYSICAL AND REHABILITATION MEDICINE</a:t>
            </a:r>
            <a:br>
              <a:rPr lang="hr-HR" sz="4000" dirty="0">
                <a:solidFill>
                  <a:schemeClr val="bg1"/>
                </a:solidFill>
              </a:rPr>
            </a:br>
            <a:br>
              <a:rPr lang="hr-HR" sz="40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A primary medical specialty: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the fundamentals of PRM</a:t>
            </a:r>
            <a:endParaRPr lang="hr-HR" sz="3200" b="1" dirty="0">
              <a:solidFill>
                <a:schemeClr val="bg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FC39244-20AC-4798-80F4-79E58DB86DB3}"/>
              </a:ext>
            </a:extLst>
          </p:cNvPr>
          <p:cNvSpPr txBox="1"/>
          <p:nvPr/>
        </p:nvSpPr>
        <p:spPr>
          <a:xfrm>
            <a:off x="0" y="6334780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3. A primary medical specialty: the fundamentals of PRM.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Apr;54(2):177-185.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10.23736/S1973-9087.18.05146-8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Consequently</a:t>
            </a:r>
            <a:r>
              <a:rPr lang="hr-HR" sz="4000" dirty="0"/>
              <a:t>, PRM </a:t>
            </a:r>
            <a:r>
              <a:rPr lang="hr-HR" sz="4000" dirty="0" err="1"/>
              <a:t>physicians</a:t>
            </a:r>
            <a:r>
              <a:rPr lang="hr-HR" sz="4000" dirty="0"/>
              <a:t> </a:t>
            </a:r>
            <a:r>
              <a:rPr lang="hr-HR" sz="4000" dirty="0" err="1"/>
              <a:t>have</a:t>
            </a:r>
            <a:r>
              <a:rPr lang="hr-HR" sz="4000" dirty="0"/>
              <a:t> a major </a:t>
            </a:r>
            <a:r>
              <a:rPr lang="hr-HR" sz="4000" dirty="0" err="1"/>
              <a:t>medical</a:t>
            </a:r>
            <a:r>
              <a:rPr lang="hr-HR" sz="4000" dirty="0"/>
              <a:t> </a:t>
            </a:r>
            <a:r>
              <a:rPr lang="hr-HR" sz="4000" dirty="0" err="1"/>
              <a:t>diagnostic</a:t>
            </a:r>
            <a:r>
              <a:rPr lang="hr-HR" sz="4000" dirty="0"/>
              <a:t> </a:t>
            </a:r>
            <a:r>
              <a:rPr lang="hr-HR" sz="4000" dirty="0" err="1"/>
              <a:t>responsibility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err="1"/>
              <a:t>Typically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patient`s</a:t>
            </a:r>
            <a:r>
              <a:rPr lang="hr-HR" dirty="0"/>
              <a:t> </a:t>
            </a:r>
            <a:r>
              <a:rPr lang="hr-HR" dirty="0" err="1"/>
              <a:t>impairment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mild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to </a:t>
            </a:r>
            <a:r>
              <a:rPr lang="hr-HR" dirty="0" err="1"/>
              <a:t>see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arrive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diagnosis</a:t>
            </a:r>
            <a:endParaRPr lang="hr-HR" dirty="0"/>
          </a:p>
          <a:p>
            <a:pPr lvl="0"/>
            <a:r>
              <a:rPr lang="hr-HR" dirty="0"/>
              <a:t>In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situations</a:t>
            </a:r>
            <a:r>
              <a:rPr lang="hr-HR" dirty="0"/>
              <a:t>, </a:t>
            </a:r>
            <a:r>
              <a:rPr lang="hr-HR" dirty="0" err="1"/>
              <a:t>typically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, PRM </a:t>
            </a:r>
            <a:r>
              <a:rPr lang="hr-HR" dirty="0" err="1"/>
              <a:t>physicians</a:t>
            </a:r>
            <a:r>
              <a:rPr lang="hr-HR" dirty="0"/>
              <a:t> are </a:t>
            </a:r>
            <a:r>
              <a:rPr lang="hr-HR" dirty="0" err="1"/>
              <a:t>called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specialists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to </a:t>
            </a:r>
            <a:r>
              <a:rPr lang="hr-HR" dirty="0" err="1"/>
              <a:t>check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confirm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endParaRPr lang="hr-HR" dirty="0"/>
          </a:p>
          <a:p>
            <a:pPr lvl="1"/>
            <a:r>
              <a:rPr lang="hr-HR" dirty="0"/>
              <a:t>to </a:t>
            </a:r>
            <a:r>
              <a:rPr lang="hr-HR" dirty="0" err="1"/>
              <a:t>identify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comorbidities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already</a:t>
            </a:r>
            <a:r>
              <a:rPr lang="hr-HR" dirty="0"/>
              <a:t> </a:t>
            </a:r>
            <a:r>
              <a:rPr lang="hr-HR" dirty="0" err="1"/>
              <a:t>known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</a:t>
            </a:r>
            <a:endParaRPr lang="hr-HR" dirty="0"/>
          </a:p>
          <a:p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followup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medium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sometimes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a </a:t>
            </a:r>
            <a:r>
              <a:rPr lang="hr-HR" dirty="0" err="1"/>
              <a:t>refining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,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follow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usual</a:t>
            </a:r>
            <a:r>
              <a:rPr lang="hr-HR" dirty="0"/>
              <a:t> </a:t>
            </a:r>
            <a:r>
              <a:rPr lang="hr-HR" dirty="0" err="1"/>
              <a:t>expected</a:t>
            </a:r>
            <a:r>
              <a:rPr lang="hr-HR" dirty="0"/>
              <a:t> </a:t>
            </a:r>
            <a:r>
              <a:rPr lang="hr-HR" dirty="0" err="1"/>
              <a:t>pattern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3487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95632"/>
            <a:ext cx="10515600" cy="4813555"/>
          </a:xfrm>
        </p:spPr>
        <p:txBody>
          <a:bodyPr>
            <a:normAutofit fontScale="92500" lnSpcReduction="10000"/>
          </a:bodyPr>
          <a:lstStyle/>
          <a:p>
            <a:r>
              <a:rPr lang="hr-HR" dirty="0" err="1"/>
              <a:t>Apart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general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specifically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for: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endParaRPr lang="hr-HR" dirty="0"/>
          </a:p>
          <a:p>
            <a:pPr lvl="1"/>
            <a:r>
              <a:rPr lang="hr-HR" dirty="0" err="1"/>
              <a:t>identifying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endParaRPr lang="hr-HR" dirty="0"/>
          </a:p>
          <a:p>
            <a:pPr lvl="1"/>
            <a:r>
              <a:rPr lang="hr-HR" dirty="0" err="1"/>
              <a:t>setting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program</a:t>
            </a:r>
          </a:p>
          <a:p>
            <a:pPr lvl="1"/>
            <a:r>
              <a:rPr lang="hr-HR" dirty="0" err="1"/>
              <a:t>elicit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meaning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illness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a </a:t>
            </a:r>
            <a:r>
              <a:rPr lang="hr-HR" dirty="0" err="1"/>
              <a:t>disability</a:t>
            </a:r>
            <a:r>
              <a:rPr lang="hr-HR" dirty="0"/>
              <a:t> to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on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sense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personal </a:t>
            </a:r>
            <a:r>
              <a:rPr lang="hr-HR" dirty="0" err="1"/>
              <a:t>identity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resulting</a:t>
            </a:r>
            <a:r>
              <a:rPr lang="hr-HR" dirty="0"/>
              <a:t> </a:t>
            </a:r>
            <a:r>
              <a:rPr lang="hr-HR" dirty="0" err="1"/>
              <a:t>emotional</a:t>
            </a:r>
            <a:r>
              <a:rPr lang="hr-HR" dirty="0"/>
              <a:t> </a:t>
            </a:r>
            <a:r>
              <a:rPr lang="hr-HR" dirty="0" err="1"/>
              <a:t>reaction</a:t>
            </a:r>
            <a:r>
              <a:rPr lang="hr-HR" dirty="0"/>
              <a:t> </a:t>
            </a:r>
          </a:p>
          <a:p>
            <a:r>
              <a:rPr lang="hr-HR" dirty="0" err="1"/>
              <a:t>Parts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done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, but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importantly</a:t>
            </a:r>
            <a:r>
              <a:rPr lang="hr-HR" dirty="0"/>
              <a:t> </a:t>
            </a:r>
            <a:r>
              <a:rPr lang="hr-HR" dirty="0" err="1"/>
              <a:t>perform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for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domains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/</a:t>
            </a:r>
            <a:r>
              <a:rPr lang="hr-HR" dirty="0" err="1"/>
              <a:t>functions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. </a:t>
            </a:r>
          </a:p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overlap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; </a:t>
            </a:r>
            <a:r>
              <a:rPr lang="hr-HR" dirty="0" err="1"/>
              <a:t>nevertheless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finally</a:t>
            </a:r>
            <a:r>
              <a:rPr lang="hr-HR" dirty="0"/>
              <a:t> </a:t>
            </a:r>
            <a:r>
              <a:rPr lang="hr-HR" dirty="0" err="1"/>
              <a:t>rests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shoulders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947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73427"/>
            <a:ext cx="10515600" cy="4335760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to </a:t>
            </a:r>
            <a:r>
              <a:rPr lang="hr-HR" dirty="0" err="1"/>
              <a:t>recognize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ICF for: </a:t>
            </a:r>
          </a:p>
          <a:p>
            <a:pPr lvl="1"/>
            <a:endParaRPr lang="hr-HR" dirty="0"/>
          </a:p>
          <a:p>
            <a:pPr lvl="1"/>
            <a:r>
              <a:rPr lang="hr-HR" dirty="0" err="1"/>
              <a:t>further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  <a:p>
            <a:pPr lvl="1"/>
            <a:r>
              <a:rPr lang="hr-HR" dirty="0" err="1"/>
              <a:t>better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</a:p>
          <a:p>
            <a:pPr lvl="1"/>
            <a:r>
              <a:rPr lang="hr-HR" dirty="0"/>
              <a:t>stimulation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</a:p>
          <a:p>
            <a:endParaRPr lang="hr-HR" dirty="0"/>
          </a:p>
          <a:p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common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:</a:t>
            </a:r>
          </a:p>
          <a:p>
            <a:endParaRPr lang="hr-HR" dirty="0"/>
          </a:p>
          <a:p>
            <a:pPr lvl="1"/>
            <a:r>
              <a:rPr lang="hr-HR" dirty="0" err="1"/>
              <a:t>achieving</a:t>
            </a:r>
            <a:r>
              <a:rPr lang="hr-HR" dirty="0"/>
              <a:t> </a:t>
            </a:r>
            <a:r>
              <a:rPr lang="hr-HR" dirty="0" err="1"/>
              <a:t>optimal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minimizing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individuals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general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aspects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9886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PRM </a:t>
            </a:r>
            <a:r>
              <a:rPr lang="hr-HR" sz="4000" dirty="0" err="1"/>
              <a:t>multimodal</a:t>
            </a:r>
            <a:r>
              <a:rPr lang="hr-HR" sz="4000" dirty="0"/>
              <a:t> </a:t>
            </a:r>
            <a:r>
              <a:rPr lang="hr-HR" sz="4000" dirty="0" err="1"/>
              <a:t>approach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multiple</a:t>
            </a:r>
            <a:r>
              <a:rPr lang="hr-HR" sz="4000" dirty="0"/>
              <a:t> </a:t>
            </a:r>
            <a:r>
              <a:rPr lang="hr-HR" sz="4000" dirty="0" err="1"/>
              <a:t>morbidities</a:t>
            </a:r>
            <a:r>
              <a:rPr lang="hr-HR" sz="4000" dirty="0"/>
              <a:t> management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PRM </a:t>
            </a:r>
            <a:r>
              <a:rPr lang="hr-HR" dirty="0" err="1"/>
              <a:t>covers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disorders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as a „</a:t>
            </a:r>
            <a:r>
              <a:rPr lang="hr-HR" dirty="0" err="1"/>
              <a:t>transversal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“,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complex, </a:t>
            </a:r>
            <a:r>
              <a:rPr lang="hr-HR" dirty="0" err="1"/>
              <a:t>multimodal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comprehensive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primarily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 on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disorder</a:t>
            </a:r>
            <a:r>
              <a:rPr lang="hr-HR" dirty="0"/>
              <a:t> </a:t>
            </a:r>
            <a:r>
              <a:rPr lang="hr-HR" dirty="0" err="1"/>
              <a:t>itself</a:t>
            </a:r>
            <a:r>
              <a:rPr lang="hr-HR" dirty="0"/>
              <a:t>, but </a:t>
            </a:r>
            <a:r>
              <a:rPr lang="hr-HR" dirty="0" err="1"/>
              <a:t>focuses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consequences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reduction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optimization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are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operate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includes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/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caregivers</a:t>
            </a:r>
            <a:r>
              <a:rPr lang="hr-HR" dirty="0"/>
              <a:t>.</a:t>
            </a:r>
          </a:p>
          <a:p>
            <a:pPr lvl="1"/>
            <a:r>
              <a:rPr lang="hr-HR" dirty="0" err="1"/>
              <a:t>Diagnosing</a:t>
            </a:r>
            <a:r>
              <a:rPr lang="hr-HR" dirty="0"/>
              <a:t>, </a:t>
            </a:r>
            <a:r>
              <a:rPr lang="hr-HR" dirty="0" err="1"/>
              <a:t>assessing</a:t>
            </a:r>
            <a:r>
              <a:rPr lang="hr-HR" dirty="0"/>
              <a:t>, </a:t>
            </a:r>
            <a:r>
              <a:rPr lang="hr-HR" dirty="0" err="1"/>
              <a:t>treating</a:t>
            </a:r>
            <a:r>
              <a:rPr lang="hr-HR" dirty="0"/>
              <a:t>, </a:t>
            </a:r>
            <a:r>
              <a:rPr lang="hr-HR" dirty="0" err="1"/>
              <a:t>training</a:t>
            </a:r>
            <a:r>
              <a:rPr lang="hr-HR" dirty="0"/>
              <a:t>, </a:t>
            </a:r>
            <a:r>
              <a:rPr lang="hr-HR" dirty="0" err="1"/>
              <a:t>exercising</a:t>
            </a:r>
            <a:r>
              <a:rPr lang="hr-HR" dirty="0"/>
              <a:t>, </a:t>
            </a:r>
            <a:r>
              <a:rPr lang="hr-HR" dirty="0" err="1"/>
              <a:t>coaching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supporting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large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, </a:t>
            </a:r>
            <a:r>
              <a:rPr lang="hr-HR" dirty="0" err="1"/>
              <a:t>subacute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expensive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well-equipped</a:t>
            </a:r>
            <a:r>
              <a:rPr lang="hr-HR" dirty="0"/>
              <a:t> </a:t>
            </a:r>
            <a:r>
              <a:rPr lang="hr-HR" dirty="0" err="1"/>
              <a:t>facilities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4009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treated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therapies</a:t>
            </a:r>
            <a:r>
              <a:rPr lang="hr-HR" dirty="0"/>
              <a:t>, </a:t>
            </a:r>
            <a:r>
              <a:rPr lang="hr-HR" dirty="0" err="1"/>
              <a:t>provided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treated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unique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continuously</a:t>
            </a:r>
            <a:r>
              <a:rPr lang="hr-HR" dirty="0"/>
              <a:t> </a:t>
            </a:r>
            <a:r>
              <a:rPr lang="hr-HR" dirty="0" err="1"/>
              <a:t>adapted</a:t>
            </a:r>
            <a:r>
              <a:rPr lang="hr-HR" dirty="0"/>
              <a:t>,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more </a:t>
            </a:r>
            <a:r>
              <a:rPr lang="hr-HR" dirty="0" err="1"/>
              <a:t>individualized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takes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account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comorbidities</a:t>
            </a:r>
            <a:r>
              <a:rPr lang="hr-HR" dirty="0"/>
              <a:t>,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scarcely</a:t>
            </a:r>
            <a:r>
              <a:rPr lang="hr-HR" dirty="0"/>
              <a:t> </a:t>
            </a:r>
            <a:r>
              <a:rPr lang="hr-HR" dirty="0" err="1"/>
              <a:t>evaluated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referring</a:t>
            </a:r>
            <a:r>
              <a:rPr lang="hr-HR" dirty="0"/>
              <a:t> </a:t>
            </a:r>
            <a:r>
              <a:rPr lang="hr-HR" dirty="0" err="1"/>
              <a:t>specialists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coming</a:t>
            </a:r>
            <a:r>
              <a:rPr lang="hr-HR" dirty="0"/>
              <a:t> </a:t>
            </a:r>
            <a:r>
              <a:rPr lang="hr-HR" dirty="0" err="1"/>
              <a:t>frequently</a:t>
            </a:r>
            <a:r>
              <a:rPr lang="hr-HR" dirty="0"/>
              <a:t> </a:t>
            </a:r>
            <a:r>
              <a:rPr lang="hr-HR" dirty="0" err="1"/>
              <a:t>require</a:t>
            </a:r>
            <a:r>
              <a:rPr lang="hr-HR" dirty="0"/>
              <a:t> a </a:t>
            </a:r>
            <a:r>
              <a:rPr lang="hr-HR" dirty="0" err="1"/>
              <a:t>diagnostic</a:t>
            </a:r>
            <a:r>
              <a:rPr lang="hr-HR" dirty="0"/>
              <a:t> </a:t>
            </a:r>
            <a:r>
              <a:rPr lang="hr-HR" dirty="0" err="1"/>
              <a:t>workout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admission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. </a:t>
            </a:r>
          </a:p>
          <a:p>
            <a:r>
              <a:rPr lang="hr-HR" dirty="0" err="1"/>
              <a:t>Comorbidities</a:t>
            </a:r>
            <a:r>
              <a:rPr lang="hr-HR" dirty="0"/>
              <a:t> </a:t>
            </a:r>
            <a:r>
              <a:rPr lang="hr-HR" dirty="0" err="1"/>
              <a:t>heavily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on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8058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multi-professional</a:t>
            </a:r>
            <a:r>
              <a:rPr lang="hr-HR" sz="4000" dirty="0"/>
              <a:t> PRM </a:t>
            </a:r>
            <a:r>
              <a:rPr lang="hr-HR" sz="4000" dirty="0" err="1"/>
              <a:t>team</a:t>
            </a:r>
            <a:r>
              <a:rPr lang="hr-HR" sz="4000" dirty="0"/>
              <a:t> </a:t>
            </a:r>
            <a:r>
              <a:rPr lang="hr-HR" sz="4000" dirty="0" err="1"/>
              <a:t>lead</a:t>
            </a:r>
            <a:r>
              <a:rPr lang="hr-HR" sz="4000" dirty="0"/>
              <a:t> </a:t>
            </a:r>
            <a:r>
              <a:rPr lang="hr-HR" sz="4000" dirty="0" err="1"/>
              <a:t>by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PRM </a:t>
            </a:r>
            <a:r>
              <a:rPr lang="hr-HR" sz="4000" dirty="0" err="1"/>
              <a:t>physician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provide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ways</a:t>
            </a:r>
            <a:r>
              <a:rPr lang="hr-HR" dirty="0"/>
              <a:t>: </a:t>
            </a:r>
            <a:r>
              <a:rPr lang="hr-HR" dirty="0" err="1"/>
              <a:t>personally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teamwork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achievement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successful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multiple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wide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expertise</a:t>
            </a:r>
            <a:r>
              <a:rPr lang="hr-HR" dirty="0"/>
              <a:t>: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style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teamwork</a:t>
            </a:r>
            <a:r>
              <a:rPr lang="hr-HR" dirty="0"/>
              <a:t> </a:t>
            </a:r>
            <a:r>
              <a:rPr lang="hr-HR" dirty="0" err="1"/>
              <a:t>differentiates</a:t>
            </a:r>
            <a:r>
              <a:rPr lang="hr-HR" dirty="0"/>
              <a:t> PRM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multidisciplinary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model </a:t>
            </a:r>
            <a:r>
              <a:rPr lang="hr-HR" dirty="0" err="1"/>
              <a:t>utilizes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individuals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disciplines</a:t>
            </a:r>
            <a:r>
              <a:rPr lang="hr-HR" dirty="0"/>
              <a:t> but </a:t>
            </a:r>
            <a:r>
              <a:rPr lang="hr-HR" dirty="0" err="1"/>
              <a:t>each</a:t>
            </a:r>
            <a:r>
              <a:rPr lang="hr-HR" dirty="0"/>
              <a:t> discipline </a:t>
            </a:r>
            <a:r>
              <a:rPr lang="hr-HR" dirty="0" err="1"/>
              <a:t>still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own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interdisciplinary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model </a:t>
            </a:r>
            <a:r>
              <a:rPr lang="hr-HR" dirty="0" err="1"/>
              <a:t>integrates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disciplines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collaboration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agreed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shared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;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leadership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remains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hands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one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a </a:t>
            </a:r>
            <a:r>
              <a:rPr lang="hr-HR" dirty="0" err="1"/>
              <a:t>transdisciplinary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model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boundaries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’ </a:t>
            </a:r>
            <a:r>
              <a:rPr lang="hr-HR" dirty="0" err="1"/>
              <a:t>practice</a:t>
            </a:r>
            <a:r>
              <a:rPr lang="hr-HR" dirty="0"/>
              <a:t> are </a:t>
            </a:r>
            <a:r>
              <a:rPr lang="hr-HR" dirty="0" err="1"/>
              <a:t>blurred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capable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particular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role.</a:t>
            </a:r>
          </a:p>
          <a:p>
            <a:pPr lvl="0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interdisciplinary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preferred</a:t>
            </a:r>
            <a:r>
              <a:rPr lang="hr-HR" dirty="0"/>
              <a:t> </a:t>
            </a:r>
            <a:r>
              <a:rPr lang="hr-HR" dirty="0" err="1"/>
              <a:t>pattern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but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models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found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various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settings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346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18054"/>
            <a:ext cx="10515600" cy="459113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team</a:t>
            </a:r>
            <a:r>
              <a:rPr lang="hr-HR" dirty="0"/>
              <a:t>,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agree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set </a:t>
            </a:r>
            <a:r>
              <a:rPr lang="hr-HR" dirty="0" err="1"/>
              <a:t>realistic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along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 to </a:t>
            </a:r>
            <a:r>
              <a:rPr lang="hr-HR" dirty="0" err="1"/>
              <a:t>achieve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a </a:t>
            </a:r>
            <a:r>
              <a:rPr lang="hr-HR" dirty="0" err="1"/>
              <a:t>shared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a PRM </a:t>
            </a:r>
            <a:r>
              <a:rPr lang="hr-HR" dirty="0" err="1"/>
              <a:t>ward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same </a:t>
            </a:r>
            <a:r>
              <a:rPr lang="hr-HR" dirty="0" err="1"/>
              <a:t>facility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hospital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central</a:t>
            </a:r>
            <a:r>
              <a:rPr lang="hr-HR" dirty="0"/>
              <a:t> PRM </a:t>
            </a:r>
            <a:r>
              <a:rPr lang="hr-HR" dirty="0" err="1"/>
              <a:t>department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PRM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acts</a:t>
            </a:r>
            <a:r>
              <a:rPr lang="hr-HR" dirty="0"/>
              <a:t> on a </a:t>
            </a:r>
            <a:r>
              <a:rPr lang="hr-HR" dirty="0" err="1"/>
              <a:t>consultant</a:t>
            </a:r>
            <a:r>
              <a:rPr lang="hr-HR" dirty="0"/>
              <a:t> </a:t>
            </a:r>
            <a:r>
              <a:rPr lang="hr-HR" dirty="0" err="1"/>
              <a:t>basis</a:t>
            </a:r>
            <a:r>
              <a:rPr lang="hr-HR" dirty="0"/>
              <a:t> for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: </a:t>
            </a:r>
            <a:r>
              <a:rPr lang="hr-HR" dirty="0" err="1"/>
              <a:t>consists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Outpatients</a:t>
            </a:r>
            <a:r>
              <a:rPr lang="hr-HR" dirty="0"/>
              <a:t>` </a:t>
            </a:r>
            <a:r>
              <a:rPr lang="hr-HR" dirty="0" err="1"/>
              <a:t>settings</a:t>
            </a:r>
            <a:r>
              <a:rPr lang="hr-HR" dirty="0"/>
              <a:t> must provide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teams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disciplines</a:t>
            </a:r>
            <a:r>
              <a:rPr lang="hr-HR" dirty="0"/>
              <a:t>,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Teams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operate</a:t>
            </a:r>
            <a:r>
              <a:rPr lang="hr-HR" dirty="0"/>
              <a:t> 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presence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one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, but </a:t>
            </a:r>
            <a:r>
              <a:rPr lang="hr-HR" dirty="0" err="1"/>
              <a:t>always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physician`s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(</a:t>
            </a:r>
            <a:r>
              <a:rPr lang="hr-HR" dirty="0" err="1"/>
              <a:t>liability</a:t>
            </a:r>
            <a:r>
              <a:rPr lang="hr-HR" dirty="0"/>
              <a:t>).</a:t>
            </a:r>
          </a:p>
          <a:p>
            <a:pPr lvl="0"/>
            <a:r>
              <a:rPr lang="hr-HR" dirty="0"/>
              <a:t>In „post-</a:t>
            </a:r>
            <a:r>
              <a:rPr lang="hr-HR" dirty="0" err="1"/>
              <a:t>rehabilitation</a:t>
            </a:r>
            <a:r>
              <a:rPr lang="hr-HR" dirty="0"/>
              <a:t>“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complex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difficult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intermittently</a:t>
            </a:r>
            <a:r>
              <a:rPr lang="hr-HR" dirty="0"/>
              <a:t> </a:t>
            </a:r>
            <a:r>
              <a:rPr lang="hr-HR" dirty="0" err="1"/>
              <a:t>require</a:t>
            </a:r>
            <a:r>
              <a:rPr lang="hr-HR" dirty="0"/>
              <a:t> </a:t>
            </a:r>
            <a:r>
              <a:rPr lang="hr-HR" dirty="0" err="1"/>
              <a:t>classical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3089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Successful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some </a:t>
            </a:r>
            <a:r>
              <a:rPr lang="hr-HR" dirty="0" err="1"/>
              <a:t>specificities</a:t>
            </a:r>
            <a:r>
              <a:rPr lang="hr-HR" dirty="0"/>
              <a:t>,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are </a:t>
            </a:r>
            <a:r>
              <a:rPr lang="hr-HR" dirty="0" err="1"/>
              <a:t>possible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settings</a:t>
            </a:r>
            <a:r>
              <a:rPr lang="hr-HR" dirty="0"/>
              <a:t> </a:t>
            </a:r>
            <a:r>
              <a:rPr lang="hr-HR" dirty="0" err="1"/>
              <a:t>proposed</a:t>
            </a:r>
            <a:r>
              <a:rPr lang="hr-HR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are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managers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leaders</a:t>
            </a:r>
            <a:endParaRPr lang="hr-HR" dirty="0"/>
          </a:p>
          <a:p>
            <a:pPr lvl="0"/>
            <a:r>
              <a:rPr lang="hr-HR" dirty="0" err="1"/>
              <a:t>hierarchy</a:t>
            </a:r>
            <a:r>
              <a:rPr lang="hr-HR" dirty="0"/>
              <a:t>: </a:t>
            </a:r>
            <a:r>
              <a:rPr lang="hr-HR" dirty="0" err="1"/>
              <a:t>there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 </a:t>
            </a:r>
            <a:r>
              <a:rPr lang="hr-HR" dirty="0" err="1"/>
              <a:t>someone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ultimately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: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</a:t>
            </a:r>
          </a:p>
          <a:p>
            <a:pPr lvl="0"/>
            <a:r>
              <a:rPr lang="hr-HR" dirty="0"/>
              <a:t>time: </a:t>
            </a:r>
            <a:r>
              <a:rPr lang="hr-HR" dirty="0" err="1"/>
              <a:t>appropriate</a:t>
            </a:r>
            <a:r>
              <a:rPr lang="hr-HR" dirty="0"/>
              <a:t> time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devoted</a:t>
            </a:r>
            <a:r>
              <a:rPr lang="hr-HR" dirty="0"/>
              <a:t> to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building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vary</a:t>
            </a:r>
            <a:r>
              <a:rPr lang="hr-HR" dirty="0"/>
              <a:t> </a:t>
            </a:r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setting</a:t>
            </a:r>
            <a:r>
              <a:rPr lang="hr-HR" dirty="0"/>
              <a:t> -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proper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time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improves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, but </a:t>
            </a:r>
            <a:r>
              <a:rPr lang="hr-HR" dirty="0" err="1"/>
              <a:t>really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to </a:t>
            </a:r>
            <a:r>
              <a:rPr lang="hr-HR" dirty="0" err="1"/>
              <a:t>function</a:t>
            </a:r>
            <a:endParaRPr lang="hr-HR" dirty="0"/>
          </a:p>
          <a:p>
            <a:pPr lvl="0"/>
            <a:r>
              <a:rPr lang="hr-HR" dirty="0" err="1"/>
              <a:t>respect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roles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professions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roles</a:t>
            </a:r>
            <a:r>
              <a:rPr lang="hr-HR" dirty="0"/>
              <a:t> are </a:t>
            </a:r>
            <a:r>
              <a:rPr lang="hr-HR" dirty="0" err="1"/>
              <a:t>different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leadership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endParaRPr lang="hr-HR" dirty="0"/>
          </a:p>
          <a:p>
            <a:pPr lvl="0"/>
            <a:r>
              <a:rPr lang="hr-HR" dirty="0"/>
              <a:t>personal </a:t>
            </a:r>
            <a:r>
              <a:rPr lang="hr-HR" dirty="0" err="1"/>
              <a:t>factors</a:t>
            </a:r>
            <a:r>
              <a:rPr lang="hr-HR" dirty="0"/>
              <a:t>: </a:t>
            </a:r>
            <a:r>
              <a:rPr lang="hr-HR" dirty="0" err="1"/>
              <a:t>availability</a:t>
            </a:r>
            <a:r>
              <a:rPr lang="hr-HR" dirty="0"/>
              <a:t> to </a:t>
            </a:r>
            <a:r>
              <a:rPr lang="hr-HR" dirty="0" err="1"/>
              <a:t>change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 to </a:t>
            </a:r>
            <a:r>
              <a:rPr lang="hr-HR" dirty="0" err="1"/>
              <a:t>collaborate</a:t>
            </a:r>
            <a:r>
              <a:rPr lang="hr-HR" dirty="0"/>
              <a:t>, </a:t>
            </a:r>
            <a:r>
              <a:rPr lang="hr-HR" dirty="0" err="1"/>
              <a:t>teamwork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a </a:t>
            </a:r>
            <a:r>
              <a:rPr lang="hr-HR" dirty="0" err="1"/>
              <a:t>balance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personal </a:t>
            </a:r>
            <a:r>
              <a:rPr lang="hr-HR" dirty="0" err="1"/>
              <a:t>strength</a:t>
            </a:r>
            <a:endParaRPr lang="hr-HR" dirty="0"/>
          </a:p>
          <a:p>
            <a:pPr lvl="0"/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: general </a:t>
            </a:r>
            <a:r>
              <a:rPr lang="hr-HR" dirty="0" err="1"/>
              <a:t>attitudes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place </a:t>
            </a:r>
            <a:r>
              <a:rPr lang="hr-HR" dirty="0" err="1"/>
              <a:t>plays</a:t>
            </a:r>
            <a:r>
              <a:rPr lang="hr-HR" dirty="0"/>
              <a:t> a major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facilitating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inhibiting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;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a major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facilitating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attitude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1708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Stefano </a:t>
            </a:r>
            <a:r>
              <a:rPr lang="it-IT" dirty="0" err="1"/>
              <a:t>Negrini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</a:t>
            </a:r>
            <a:r>
              <a:rPr lang="it-IT" dirty="0" err="1"/>
              <a:t>Gordana</a:t>
            </a:r>
            <a:r>
              <a:rPr lang="it-IT" dirty="0"/>
              <a:t> </a:t>
            </a:r>
            <a:r>
              <a:rPr lang="it-IT" dirty="0" err="1"/>
              <a:t>Devečerski</a:t>
            </a:r>
            <a:r>
              <a:rPr lang="it-IT" dirty="0"/>
              <a:t>, Calogero </a:t>
            </a:r>
            <a:r>
              <a:rPr lang="it-IT" dirty="0" err="1"/>
              <a:t>Foti</a:t>
            </a:r>
            <a:r>
              <a:rPr lang="it-IT" dirty="0"/>
              <a:t>, Stefano </a:t>
            </a:r>
            <a:r>
              <a:rPr lang="it-IT" dirty="0" err="1"/>
              <a:t>Negrini</a:t>
            </a:r>
            <a:r>
              <a:rPr lang="it-IT" dirty="0"/>
              <a:t>, </a:t>
            </a:r>
            <a:r>
              <a:rPr lang="it-IT" dirty="0" err="1"/>
              <a:t>Rajiv</a:t>
            </a:r>
            <a:r>
              <a:rPr lang="it-IT" dirty="0"/>
              <a:t> K </a:t>
            </a:r>
            <a:r>
              <a:rPr lang="it-IT" dirty="0" err="1"/>
              <a:t>Singh</a:t>
            </a:r>
            <a:r>
              <a:rPr lang="it-IT" dirty="0"/>
              <a:t>, </a:t>
            </a:r>
            <a:r>
              <a:rPr lang="it-IT" dirty="0" err="1"/>
              <a:t>Henk</a:t>
            </a:r>
            <a:r>
              <a:rPr lang="it-IT" dirty="0"/>
              <a:t> J. </a:t>
            </a:r>
            <a:r>
              <a:rPr lang="it-IT" dirty="0" err="1"/>
              <a:t>Stam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Ayşe</a:t>
            </a:r>
            <a:r>
              <a:rPr lang="it-IT" dirty="0"/>
              <a:t> A. </a:t>
            </a:r>
            <a:r>
              <a:rPr lang="it-IT" dirty="0" err="1"/>
              <a:t>Küçükdeveci</a:t>
            </a:r>
            <a:r>
              <a:rPr lang="it-IT" dirty="0"/>
              <a:t>, Eugenia </a:t>
            </a:r>
            <a:r>
              <a:rPr lang="it-IT" dirty="0" err="1"/>
              <a:t>Rosulescu</a:t>
            </a:r>
            <a:r>
              <a:rPr lang="it-IT" dirty="0"/>
              <a:t>, </a:t>
            </a:r>
            <a:r>
              <a:rPr lang="it-IT" dirty="0" err="1"/>
              <a:t>María</a:t>
            </a:r>
            <a:r>
              <a:rPr lang="it-IT" dirty="0"/>
              <a:t> </a:t>
            </a:r>
            <a:r>
              <a:rPr lang="it-IT" dirty="0" err="1"/>
              <a:t>Amparo</a:t>
            </a:r>
            <a:r>
              <a:rPr lang="it-IT" dirty="0"/>
              <a:t> Martinez </a:t>
            </a:r>
            <a:r>
              <a:rPr lang="it-IT" dirty="0" err="1"/>
              <a:t>Assucena</a:t>
            </a:r>
            <a:r>
              <a:rPr lang="it-IT" dirty="0"/>
              <a:t>, Nino </a:t>
            </a:r>
            <a:r>
              <a:rPr lang="it-IT" dirty="0" err="1"/>
              <a:t>Basaglia</a:t>
            </a:r>
            <a:r>
              <a:rPr lang="it-IT" dirty="0"/>
              <a:t>, Catarina Aguiar Branco, Andrew J. </a:t>
            </a:r>
            <a:r>
              <a:rPr lang="it-IT" dirty="0" err="1"/>
              <a:t>Haig</a:t>
            </a:r>
            <a:r>
              <a:rPr lang="it-IT" dirty="0"/>
              <a:t>, </a:t>
            </a:r>
            <a:r>
              <a:rPr lang="it-IT" dirty="0" err="1"/>
              <a:t>Alvydas</a:t>
            </a:r>
            <a:r>
              <a:rPr lang="it-IT" dirty="0"/>
              <a:t> </a:t>
            </a:r>
            <a:r>
              <a:rPr lang="it-IT" dirty="0" err="1"/>
              <a:t>Juocevicius</a:t>
            </a:r>
            <a:r>
              <a:rPr lang="it-IT" dirty="0"/>
              <a:t>, Renato </a:t>
            </a:r>
            <a:r>
              <a:rPr lang="it-IT" dirty="0" err="1"/>
              <a:t>Nunes</a:t>
            </a:r>
            <a:r>
              <a:rPr lang="it-IT" dirty="0"/>
              <a:t>, </a:t>
            </a:r>
            <a:r>
              <a:rPr lang="it-IT" dirty="0" err="1"/>
              <a:t>Dominic</a:t>
            </a:r>
            <a:r>
              <a:rPr lang="it-IT" dirty="0"/>
              <a:t> </a:t>
            </a:r>
            <a:r>
              <a:rPr lang="it-IT" dirty="0" err="1"/>
              <a:t>Pérennou</a:t>
            </a:r>
            <a:r>
              <a:rPr lang="it-IT" dirty="0"/>
              <a:t>, Nicola Smania, </a:t>
            </a:r>
            <a:r>
              <a:rPr lang="it-IT" dirty="0" err="1"/>
              <a:t>Gerold</a:t>
            </a:r>
            <a:r>
              <a:rPr lang="it-IT" dirty="0"/>
              <a:t> </a:t>
            </a:r>
            <a:r>
              <a:rPr lang="it-IT" dirty="0" err="1"/>
              <a:t>Stucki</a:t>
            </a:r>
            <a:r>
              <a:rPr lang="it-IT" dirty="0"/>
              <a:t>, Luigi Tesio, </a:t>
            </a:r>
            <a:r>
              <a:rPr lang="it-IT" dirty="0" err="1"/>
              <a:t>Aivars</a:t>
            </a:r>
            <a:r>
              <a:rPr lang="it-IT" dirty="0"/>
              <a:t> </a:t>
            </a:r>
            <a:r>
              <a:rPr lang="it-IT" dirty="0" err="1"/>
              <a:t>Vetra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err="1"/>
              <a:t>Introduction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Core </a:t>
            </a:r>
            <a:r>
              <a:rPr lang="hr-HR" dirty="0" err="1"/>
              <a:t>concepts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specialty</a:t>
            </a:r>
            <a:r>
              <a:rPr lang="hr-HR" dirty="0"/>
              <a:t> are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fact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essential</a:t>
            </a:r>
            <a:r>
              <a:rPr lang="hr-HR" dirty="0"/>
              <a:t> </a:t>
            </a:r>
            <a:r>
              <a:rPr lang="hr-HR" dirty="0" err="1"/>
              <a:t>constituents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makes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PRM a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,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specialties</a:t>
            </a:r>
            <a:endParaRPr lang="hr-HR" dirty="0"/>
          </a:p>
          <a:p>
            <a:pPr lvl="1"/>
            <a:r>
              <a:rPr lang="hr-HR" dirty="0"/>
              <a:t>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specialist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endParaRPr lang="hr-HR" dirty="0"/>
          </a:p>
          <a:p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includes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PRM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person</a:t>
            </a:r>
            <a:r>
              <a:rPr lang="hr-HR" dirty="0"/>
              <a:t>/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oriented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,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organ/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oriented</a:t>
            </a:r>
            <a:endParaRPr lang="hr-HR" dirty="0"/>
          </a:p>
          <a:p>
            <a:pPr lvl="1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responsibilities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additional</a:t>
            </a:r>
            <a:r>
              <a:rPr lang="hr-HR" dirty="0"/>
              <a:t> </a:t>
            </a:r>
            <a:r>
              <a:rPr lang="hr-HR" dirty="0" err="1"/>
              <a:t>specificity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a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endParaRPr lang="hr-HR" dirty="0"/>
          </a:p>
          <a:p>
            <a:pPr lvl="1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provide </a:t>
            </a:r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, but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leading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endParaRPr lang="hr-HR" dirty="0"/>
          </a:p>
          <a:p>
            <a:pPr lvl="1"/>
            <a:r>
              <a:rPr lang="hr-HR" dirty="0"/>
              <a:t>PRM </a:t>
            </a:r>
            <a:r>
              <a:rPr lang="hr-HR" dirty="0" err="1"/>
              <a:t>has</a:t>
            </a:r>
            <a:r>
              <a:rPr lang="hr-HR" dirty="0"/>
              <a:t> a </a:t>
            </a:r>
            <a:r>
              <a:rPr lang="hr-HR" dirty="0" err="1"/>
              <a:t>multimodal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including</a:t>
            </a:r>
            <a:r>
              <a:rPr lang="hr-HR" dirty="0"/>
              <a:t> a wide </a:t>
            </a:r>
            <a:r>
              <a:rPr lang="hr-HR" dirty="0" err="1"/>
              <a:t>variety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tools</a:t>
            </a:r>
            <a:r>
              <a:rPr lang="hr-HR" dirty="0"/>
              <a:t> (</a:t>
            </a:r>
            <a:r>
              <a:rPr lang="hr-HR" dirty="0" err="1"/>
              <a:t>frequently</a:t>
            </a:r>
            <a:r>
              <a:rPr lang="hr-HR" dirty="0"/>
              <a:t> </a:t>
            </a:r>
            <a:r>
              <a:rPr lang="hr-HR" dirty="0" err="1"/>
              <a:t>provided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manages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’ </a:t>
            </a:r>
            <a:r>
              <a:rPr lang="hr-HR" dirty="0" err="1"/>
              <a:t>morbidities</a:t>
            </a:r>
            <a:r>
              <a:rPr lang="hr-HR" dirty="0"/>
              <a:t> (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As PRM </a:t>
            </a:r>
            <a:r>
              <a:rPr lang="hr-HR" dirty="0" err="1"/>
              <a:t>bases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on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a </a:t>
            </a:r>
            <a:r>
              <a:rPr lang="hr-HR" dirty="0" err="1"/>
              <a:t>transversal</a:t>
            </a:r>
            <a:r>
              <a:rPr lang="hr-HR" dirty="0"/>
              <a:t> role to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: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overlapse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them</a:t>
            </a:r>
            <a:r>
              <a:rPr lang="hr-HR" dirty="0"/>
              <a:t>, but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totally</a:t>
            </a:r>
            <a:r>
              <a:rPr lang="hr-HR" dirty="0"/>
              <a:t> </a:t>
            </a:r>
            <a:r>
              <a:rPr lang="hr-HR" dirty="0" err="1"/>
              <a:t>independent</a:t>
            </a:r>
            <a:endParaRPr lang="hr-HR" dirty="0"/>
          </a:p>
          <a:p>
            <a:pPr lvl="1"/>
            <a:r>
              <a:rPr lang="hr-HR" dirty="0"/>
              <a:t>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neither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nor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setting</a:t>
            </a:r>
            <a:endParaRPr lang="hr-HR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person</a:t>
            </a:r>
            <a:r>
              <a:rPr lang="hr-HR" sz="4000" dirty="0"/>
              <a:t>/</a:t>
            </a:r>
            <a:r>
              <a:rPr lang="hr-HR" sz="4000" dirty="0" err="1"/>
              <a:t>functioning</a:t>
            </a:r>
            <a:r>
              <a:rPr lang="hr-HR" sz="4000" dirty="0"/>
              <a:t> </a:t>
            </a:r>
            <a:r>
              <a:rPr lang="hr-HR" sz="4000" dirty="0" err="1"/>
              <a:t>oriented</a:t>
            </a:r>
            <a:r>
              <a:rPr lang="hr-HR" sz="4000" dirty="0"/>
              <a:t> </a:t>
            </a:r>
            <a:r>
              <a:rPr lang="hr-HR" sz="4000" i="1" dirty="0" err="1"/>
              <a:t>versus</a:t>
            </a:r>
            <a:r>
              <a:rPr lang="hr-HR" sz="4000" i="1" dirty="0"/>
              <a:t> </a:t>
            </a:r>
            <a:r>
              <a:rPr lang="hr-HR" sz="4000" dirty="0" err="1"/>
              <a:t>disease</a:t>
            </a:r>
            <a:r>
              <a:rPr lang="hr-HR" sz="4000" dirty="0"/>
              <a:t> </a:t>
            </a:r>
            <a:r>
              <a:rPr lang="hr-HR" sz="4000" dirty="0" err="1"/>
              <a:t>oriented</a:t>
            </a:r>
            <a:r>
              <a:rPr lang="hr-HR" sz="4000" dirty="0"/>
              <a:t> </a:t>
            </a:r>
            <a:r>
              <a:rPr lang="hr-HR" sz="4000" dirty="0" err="1"/>
              <a:t>approach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err="1"/>
              <a:t>Traditionally</a:t>
            </a:r>
            <a:r>
              <a:rPr lang="hr-HR" dirty="0"/>
              <a:t>: organ-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led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classical</a:t>
            </a:r>
            <a:r>
              <a:rPr lang="hr-HR" dirty="0"/>
              <a:t> “</a:t>
            </a:r>
            <a:r>
              <a:rPr lang="hr-HR" dirty="0" err="1"/>
              <a:t>biomedical</a:t>
            </a:r>
            <a:r>
              <a:rPr lang="hr-HR" dirty="0"/>
              <a:t> model”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,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search</a:t>
            </a:r>
            <a:r>
              <a:rPr lang="hr-HR" dirty="0"/>
              <a:t> for </a:t>
            </a:r>
            <a:r>
              <a:rPr lang="hr-HR" dirty="0" err="1"/>
              <a:t>etiology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pathoanatomy</a:t>
            </a:r>
            <a:r>
              <a:rPr lang="hr-HR" dirty="0"/>
              <a:t>/</a:t>
            </a:r>
            <a:r>
              <a:rPr lang="hr-HR" dirty="0" err="1"/>
              <a:t>physiology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to </a:t>
            </a:r>
            <a:r>
              <a:rPr lang="hr-HR" dirty="0" err="1"/>
              <a:t>develop</a:t>
            </a:r>
            <a:r>
              <a:rPr lang="hr-HR" dirty="0"/>
              <a:t> a </a:t>
            </a:r>
            <a:r>
              <a:rPr lang="hr-HR" dirty="0" err="1"/>
              <a:t>good</a:t>
            </a:r>
            <a:r>
              <a:rPr lang="hr-HR" dirty="0"/>
              <a:t> therapy, to </a:t>
            </a:r>
            <a:r>
              <a:rPr lang="hr-HR" dirty="0" err="1"/>
              <a:t>eradicate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cause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illness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cure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start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achievement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„</a:t>
            </a:r>
            <a:r>
              <a:rPr lang="hr-HR" dirty="0" err="1"/>
              <a:t>functioning</a:t>
            </a:r>
            <a:r>
              <a:rPr lang="hr-HR" dirty="0"/>
              <a:t>“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classical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model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applicable</a:t>
            </a:r>
            <a:r>
              <a:rPr lang="hr-HR" dirty="0"/>
              <a:t> to PRM. 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breakthrough</a:t>
            </a:r>
            <a:r>
              <a:rPr lang="hr-HR" dirty="0"/>
              <a:t> </a:t>
            </a:r>
            <a:r>
              <a:rPr lang="hr-HR" dirty="0" err="1"/>
              <a:t>came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International </a:t>
            </a:r>
            <a:r>
              <a:rPr lang="hr-HR" dirty="0" err="1"/>
              <a:t>Classification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,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Handicaps</a:t>
            </a:r>
            <a:r>
              <a:rPr lang="hr-HR" dirty="0"/>
              <a:t> (ICIDH) </a:t>
            </a:r>
            <a:r>
              <a:rPr lang="hr-HR" dirty="0" err="1"/>
              <a:t>and</a:t>
            </a:r>
            <a:r>
              <a:rPr lang="hr-HR" dirty="0"/>
              <a:t>,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International </a:t>
            </a:r>
            <a:r>
              <a:rPr lang="hr-HR" dirty="0" err="1"/>
              <a:t>Classification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Health (ICF): </a:t>
            </a:r>
            <a:r>
              <a:rPr lang="hr-HR" dirty="0" err="1"/>
              <a:t>the</a:t>
            </a:r>
            <a:r>
              <a:rPr lang="hr-HR" dirty="0"/>
              <a:t> „bio-</a:t>
            </a:r>
            <a:r>
              <a:rPr lang="hr-HR" dirty="0" err="1"/>
              <a:t>psycho</a:t>
            </a:r>
            <a:r>
              <a:rPr lang="hr-HR" dirty="0"/>
              <a:t>-</a:t>
            </a:r>
            <a:r>
              <a:rPr lang="hr-HR" dirty="0" err="1"/>
              <a:t>social</a:t>
            </a:r>
            <a:r>
              <a:rPr lang="hr-HR" dirty="0"/>
              <a:t> model“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general on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reducing</a:t>
            </a:r>
            <a:r>
              <a:rPr lang="hr-HR" dirty="0"/>
              <a:t> „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“,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improving</a:t>
            </a:r>
            <a:r>
              <a:rPr lang="hr-HR" dirty="0"/>
              <a:t> „</a:t>
            </a:r>
            <a:r>
              <a:rPr lang="hr-HR" dirty="0" err="1"/>
              <a:t>impairments</a:t>
            </a:r>
            <a:r>
              <a:rPr lang="hr-HR" dirty="0"/>
              <a:t>“,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addressing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„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r>
              <a:rPr lang="hr-HR" dirty="0"/>
              <a:t>“.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mandatory</a:t>
            </a:r>
            <a:r>
              <a:rPr lang="hr-HR" dirty="0"/>
              <a:t> for PRM </a:t>
            </a:r>
            <a:r>
              <a:rPr lang="hr-HR" dirty="0" err="1"/>
              <a:t>physician</a:t>
            </a:r>
            <a:r>
              <a:rPr lang="hr-HR" dirty="0"/>
              <a:t> to </a:t>
            </a:r>
            <a:r>
              <a:rPr lang="hr-HR" dirty="0" err="1"/>
              <a:t>perfectly</a:t>
            </a:r>
            <a:r>
              <a:rPr lang="hr-HR" dirty="0"/>
              <a:t> </a:t>
            </a:r>
            <a:r>
              <a:rPr lang="hr-HR" dirty="0" err="1"/>
              <a:t>know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strongly</a:t>
            </a:r>
            <a:r>
              <a:rPr lang="hr-HR" dirty="0"/>
              <a:t> </a:t>
            </a:r>
            <a:r>
              <a:rPr lang="hr-HR" dirty="0" err="1"/>
              <a:t>interfere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„</a:t>
            </a:r>
            <a:r>
              <a:rPr lang="hr-HR" dirty="0" err="1"/>
              <a:t>contextual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“.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968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97924"/>
            <a:ext cx="10515600" cy="5011263"/>
          </a:xfrm>
        </p:spPr>
        <p:txBody>
          <a:bodyPr>
            <a:normAutofit fontScale="77500" lnSpcReduction="20000"/>
          </a:bodyPr>
          <a:lstStyle/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points</a:t>
            </a:r>
            <a:r>
              <a:rPr lang="hr-HR" dirty="0"/>
              <a:t> </a:t>
            </a:r>
            <a:r>
              <a:rPr lang="hr-HR" dirty="0" err="1"/>
              <a:t>generally</a:t>
            </a:r>
            <a:r>
              <a:rPr lang="hr-HR" dirty="0"/>
              <a:t> </a:t>
            </a:r>
            <a:r>
              <a:rPr lang="hr-HR" dirty="0" err="1"/>
              <a:t>distinguish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person-centered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disease-oriented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organ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a </a:t>
            </a:r>
            <a:r>
              <a:rPr lang="hr-HR" dirty="0" err="1"/>
              <a:t>comprehensive</a:t>
            </a:r>
            <a:r>
              <a:rPr lang="hr-HR" dirty="0"/>
              <a:t> bio-</a:t>
            </a:r>
            <a:r>
              <a:rPr lang="hr-HR" dirty="0" err="1"/>
              <a:t>psycho</a:t>
            </a:r>
            <a:r>
              <a:rPr lang="hr-HR" dirty="0"/>
              <a:t>-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to </a:t>
            </a:r>
            <a:r>
              <a:rPr lang="hr-HR" dirty="0" err="1"/>
              <a:t>positively</a:t>
            </a:r>
            <a:r>
              <a:rPr lang="hr-HR" dirty="0"/>
              <a:t> influence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finally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endParaRPr lang="hr-HR" dirty="0"/>
          </a:p>
          <a:p>
            <a:pPr lvl="1"/>
            <a:r>
              <a:rPr lang="hr-HR" dirty="0" err="1"/>
              <a:t>taking</a:t>
            </a:r>
            <a:r>
              <a:rPr lang="hr-HR" dirty="0"/>
              <a:t> </a:t>
            </a:r>
            <a:r>
              <a:rPr lang="hr-HR" dirty="0" err="1"/>
              <a:t>patients’contextual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account</a:t>
            </a:r>
            <a:r>
              <a:rPr lang="hr-HR" dirty="0"/>
              <a:t>: </a:t>
            </a:r>
            <a:r>
              <a:rPr lang="hr-HR" dirty="0" err="1"/>
              <a:t>facilitators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barriers</a:t>
            </a:r>
            <a:endParaRPr lang="hr-HR" dirty="0"/>
          </a:p>
          <a:p>
            <a:pPr lvl="1"/>
            <a:r>
              <a:rPr lang="hr-HR" dirty="0" err="1"/>
              <a:t>ensuring</a:t>
            </a:r>
            <a:r>
              <a:rPr lang="hr-HR" dirty="0"/>
              <a:t> a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optimal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on </a:t>
            </a:r>
            <a:r>
              <a:rPr lang="hr-HR" dirty="0" err="1"/>
              <a:t>patients’aims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program</a:t>
            </a:r>
          </a:p>
          <a:p>
            <a:r>
              <a:rPr lang="hr-HR" dirty="0" err="1"/>
              <a:t>Furthermore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PRM </a:t>
            </a:r>
            <a:r>
              <a:rPr lang="hr-HR" dirty="0" err="1"/>
              <a:t>interventions</a:t>
            </a:r>
            <a:r>
              <a:rPr lang="hr-HR" dirty="0"/>
              <a:t> are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world</a:t>
            </a:r>
            <a:endParaRPr lang="hr-HR" dirty="0"/>
          </a:p>
          <a:p>
            <a:pPr lvl="1"/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 on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„</a:t>
            </a:r>
            <a:r>
              <a:rPr lang="hr-HR" dirty="0" err="1"/>
              <a:t>holistic</a:t>
            </a:r>
            <a:r>
              <a:rPr lang="hr-HR" dirty="0"/>
              <a:t>“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definition</a:t>
            </a:r>
            <a:r>
              <a:rPr lang="hr-HR" dirty="0"/>
              <a:t> </a:t>
            </a:r>
          </a:p>
          <a:p>
            <a:pPr lvl="1"/>
            <a:r>
              <a:rPr lang="hr-HR" dirty="0"/>
              <a:t>PRM </a:t>
            </a:r>
            <a:r>
              <a:rPr lang="hr-HR" dirty="0" err="1"/>
              <a:t>today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transversal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(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oriented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vertical</a:t>
            </a:r>
            <a:r>
              <a:rPr lang="hr-HR" dirty="0"/>
              <a:t> </a:t>
            </a:r>
            <a:r>
              <a:rPr lang="hr-HR" dirty="0" err="1"/>
              <a:t>application</a:t>
            </a:r>
            <a:r>
              <a:rPr lang="hr-HR" dirty="0"/>
              <a:t> (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oriented</a:t>
            </a:r>
            <a:r>
              <a:rPr lang="hr-HR" dirty="0"/>
              <a:t>): </a:t>
            </a:r>
            <a:r>
              <a:rPr lang="hr-HR" dirty="0" err="1"/>
              <a:t>there</a:t>
            </a:r>
            <a:r>
              <a:rPr lang="hr-HR" dirty="0"/>
              <a:t> are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clinics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</a:t>
            </a:r>
            <a:r>
              <a:rPr lang="hr-HR" dirty="0" err="1"/>
              <a:t>extremes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„general PRM </a:t>
            </a:r>
            <a:r>
              <a:rPr lang="hr-HR" dirty="0" err="1"/>
              <a:t>physician</a:t>
            </a:r>
            <a:r>
              <a:rPr lang="hr-HR" dirty="0"/>
              <a:t>“ –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inpatients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general PRM </a:t>
            </a:r>
            <a:r>
              <a:rPr lang="hr-HR" dirty="0" err="1"/>
              <a:t>wards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„</a:t>
            </a:r>
            <a:r>
              <a:rPr lang="hr-HR" dirty="0" err="1"/>
              <a:t>specialized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“: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 (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tertiary</a:t>
            </a:r>
            <a:r>
              <a:rPr lang="hr-HR" dirty="0"/>
              <a:t> PRM </a:t>
            </a:r>
            <a:r>
              <a:rPr lang="hr-HR" dirty="0" err="1"/>
              <a:t>wards</a:t>
            </a:r>
            <a:r>
              <a:rPr lang="hr-HR" dirty="0"/>
              <a:t>,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university</a:t>
            </a:r>
            <a:r>
              <a:rPr lang="hr-HR" dirty="0"/>
              <a:t>)</a:t>
            </a:r>
          </a:p>
          <a:p>
            <a:pPr lvl="0"/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extremes</a:t>
            </a:r>
            <a:r>
              <a:rPr lang="hr-HR" dirty="0"/>
              <a:t>,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possibilities</a:t>
            </a:r>
            <a:r>
              <a:rPr lang="hr-HR" dirty="0"/>
              <a:t> </a:t>
            </a:r>
            <a:r>
              <a:rPr lang="hr-HR" dirty="0" err="1"/>
              <a:t>exist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today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258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319" y="2824597"/>
            <a:ext cx="4901514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984" y="4354732"/>
            <a:ext cx="4786184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215978" y="2051222"/>
            <a:ext cx="73223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042984" y="3497478"/>
            <a:ext cx="73223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organ-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based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approach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classical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TimesNewRomanPSMT" charset="-128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biomedical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model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TimesNewRomanPSMT" charset="-128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medicine.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2042984" y="4798967"/>
            <a:ext cx="73223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International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Classification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Impairments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Disabilities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Handicaps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(ICIDH)  model.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9275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22141" y="14333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141" y="1433384"/>
            <a:ext cx="482917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21746" y="5361586"/>
            <a:ext cx="8086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International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Classification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Functioning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Disability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 charset="-128"/>
              </a:rPr>
              <a:t> Health (ICF)  model.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730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48281" y="-218281"/>
            <a:ext cx="682093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57600" y="11688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26042"/>
            <a:ext cx="4524375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62755" y="4805408"/>
            <a:ext cx="74026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According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biomedical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model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classical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organbased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medical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specialties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mainly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focused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disease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as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as on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body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structures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functions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9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18394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084" y="963362"/>
            <a:ext cx="465255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15047" y="4354262"/>
            <a:ext cx="79751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functioning-based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PRM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specialty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focused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general on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functioning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disability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fact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person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); PRM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clinical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specific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focus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reducing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activity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limitations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improving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impairments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addressing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participation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restrictions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at a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micro-level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(personal),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meso-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macro-levels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addressed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expert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help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PRM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physicians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those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society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at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large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educators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politicians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decision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makers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In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doing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mandatory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for PRM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physician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perfectly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know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medical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diagnosis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health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disease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strongly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interfere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contextual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factors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personal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environmental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best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possible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„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participation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NewRomanPSMT" charset="-128"/>
                <a:cs typeface="Arial" panose="020B0604020202020204" pitchFamily="34" charset="0"/>
              </a:rPr>
              <a:t>“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individual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final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goal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12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Diagnostic</a:t>
            </a:r>
            <a:r>
              <a:rPr lang="hr-HR" sz="4000" dirty="0"/>
              <a:t> </a:t>
            </a:r>
            <a:r>
              <a:rPr lang="hr-HR" sz="4000" dirty="0" err="1"/>
              <a:t>responsibilities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PRM </a:t>
            </a:r>
            <a:r>
              <a:rPr lang="hr-HR" sz="4000" dirty="0" err="1"/>
              <a:t>physicians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</a:t>
            </a:r>
            <a:r>
              <a:rPr lang="hr-HR" dirty="0" err="1"/>
              <a:t>aimed</a:t>
            </a:r>
            <a:r>
              <a:rPr lang="hr-HR" dirty="0"/>
              <a:t> at </a:t>
            </a:r>
            <a:r>
              <a:rPr lang="hr-HR" dirty="0" err="1"/>
              <a:t>enabling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to </a:t>
            </a:r>
            <a:r>
              <a:rPr lang="hr-HR" dirty="0" err="1"/>
              <a:t>achieve</a:t>
            </a:r>
            <a:r>
              <a:rPr lang="hr-HR" dirty="0"/>
              <a:t> </a:t>
            </a:r>
            <a:r>
              <a:rPr lang="hr-HR" dirty="0" err="1"/>
              <a:t>optimal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</a:t>
            </a:r>
          </a:p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: </a:t>
            </a:r>
          </a:p>
          <a:p>
            <a:pPr lvl="1"/>
            <a:r>
              <a:rPr lang="hr-HR" dirty="0" err="1"/>
              <a:t>forecasts</a:t>
            </a:r>
            <a:r>
              <a:rPr lang="hr-HR" dirty="0"/>
              <a:t> a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</a:t>
            </a:r>
            <a:r>
              <a:rPr lang="hr-HR" dirty="0" err="1"/>
              <a:t>residual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,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endParaRPr lang="hr-HR" dirty="0"/>
          </a:p>
          <a:p>
            <a:pPr lvl="1"/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define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,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r>
              <a:rPr lang="hr-HR" dirty="0"/>
              <a:t>: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</a:t>
            </a:r>
          </a:p>
          <a:p>
            <a:r>
              <a:rPr lang="hr-HR" dirty="0"/>
              <a:t>At </a:t>
            </a:r>
            <a:r>
              <a:rPr lang="hr-HR" dirty="0" err="1"/>
              <a:t>the</a:t>
            </a:r>
            <a:r>
              <a:rPr lang="hr-HR" dirty="0"/>
              <a:t> start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/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family</a:t>
            </a:r>
            <a:r>
              <a:rPr lang="hr-HR" dirty="0"/>
              <a:t>/</a:t>
            </a:r>
            <a:r>
              <a:rPr lang="hr-HR" dirty="0" err="1"/>
              <a:t>caregivers</a:t>
            </a:r>
            <a:r>
              <a:rPr lang="hr-HR" dirty="0"/>
              <a:t> to </a:t>
            </a:r>
            <a:r>
              <a:rPr lang="hr-HR" dirty="0" err="1"/>
              <a:t>accept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„status“.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interact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to set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determine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1968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2098</Words>
  <Application>Microsoft Office PowerPoint</Application>
  <PresentationFormat>Widescreen</PresentationFormat>
  <Paragraphs>106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TimesNewRomanPSMT</vt:lpstr>
      <vt:lpstr>Tema di Office</vt:lpstr>
      <vt:lpstr>BACKGROUND OF PHYSICAL AND REHABILITATION MEDICINE  A primary medical specialty:  the fundamentals of PRM</vt:lpstr>
      <vt:lpstr>Introduction</vt:lpstr>
      <vt:lpstr>The person/functioning oriented versus disease oriented approach in PRM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Diagnostic responsibilities of PRM physicians</vt:lpstr>
      <vt:lpstr>Consequently, PRM physicians have a major medical diagnostic responsibility:</vt:lpstr>
      <vt:lpstr>Presentazione standard di PowerPoint</vt:lpstr>
      <vt:lpstr>Presentazione standard di PowerPoint</vt:lpstr>
      <vt:lpstr>The PRM multimodal approach and multiple morbidities management</vt:lpstr>
      <vt:lpstr>Presentazione standard di PowerPoint</vt:lpstr>
      <vt:lpstr>The multi-professional PRM team lead by the PRM physician</vt:lpstr>
      <vt:lpstr>Presentazione standard di PowerPoint</vt:lpstr>
      <vt:lpstr>Successful rehabilitation team work requires some specificities, even if not all are possible in the different settings proposed: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18</cp:revision>
  <dcterms:created xsi:type="dcterms:W3CDTF">2018-08-21T19:55:07Z</dcterms:created>
  <dcterms:modified xsi:type="dcterms:W3CDTF">2018-08-23T18:41:44Z</dcterms:modified>
</cp:coreProperties>
</file>