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116"/>
            <a:ext cx="10515600" cy="122857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7D201C5-0346-4FDE-AA1E-AAEA4EA3F768}"/>
              </a:ext>
            </a:extLst>
          </p:cNvPr>
          <p:cNvSpPr/>
          <p:nvPr userDrawn="1"/>
        </p:nvSpPr>
        <p:spPr>
          <a:xfrm>
            <a:off x="147484" y="0"/>
            <a:ext cx="12044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Chapter 2. Why rehabilitation is needed by individual and society. Eur J Phys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Med. 2018 Apr;54(2):166-176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2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5B1FAD3-C895-44DB-BDB6-6ABCEFBF7A91}"/>
              </a:ext>
            </a:extLst>
          </p:cNvPr>
          <p:cNvSpPr txBox="1"/>
          <p:nvPr/>
        </p:nvSpPr>
        <p:spPr>
          <a:xfrm>
            <a:off x="0" y="6334780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Physical and Rehabilitation Medicine Bodies Alliance. White Book on Physical and Rehabilitation Medicine in Europe. Chapter 2. Why rehabilitation is  needed by individual and society. Eur J Phys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Med. 2018 Apr;54(2):166-176.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10.23736/S1973-9087.18.05145-6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4988CD3D-A798-423C-8A90-6CB789581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2971" y="1962307"/>
            <a:ext cx="5407434" cy="2889114"/>
          </a:xfrm>
        </p:spPr>
        <p:txBody>
          <a:bodyPr anchor="ctr">
            <a:noAutofit/>
          </a:bodyPr>
          <a:lstStyle/>
          <a:p>
            <a:pPr algn="l"/>
            <a:r>
              <a:rPr lang="hr-HR" sz="3200" dirty="0">
                <a:solidFill>
                  <a:schemeClr val="bg1"/>
                </a:solidFill>
              </a:rPr>
              <a:t>BACKGROUND OF PHYSICAL AND REHABILITATION MEDICINE</a:t>
            </a:r>
            <a:br>
              <a:rPr lang="hr-HR" sz="4000" dirty="0">
                <a:solidFill>
                  <a:schemeClr val="bg1"/>
                </a:solidFill>
              </a:rPr>
            </a:br>
            <a:br>
              <a:rPr lang="hr-HR" sz="40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Why rehabilitation is needed by individual and society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systems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74573"/>
            <a:ext cx="10515600" cy="443461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Access to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vary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country</a:t>
            </a:r>
            <a:r>
              <a:rPr lang="hr-HR" dirty="0"/>
              <a:t> to </a:t>
            </a:r>
            <a:r>
              <a:rPr lang="hr-HR" dirty="0" err="1"/>
              <a:t>country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Access to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governed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prescription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a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Payers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commissioners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aware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value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specialist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require</a:t>
            </a:r>
            <a:r>
              <a:rPr lang="hr-HR" dirty="0"/>
              <a:t> a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as </a:t>
            </a:r>
            <a:r>
              <a:rPr lang="hr-HR" dirty="0" err="1"/>
              <a:t>opposed</a:t>
            </a:r>
            <a:r>
              <a:rPr lang="hr-HR" dirty="0"/>
              <a:t> to a single </a:t>
            </a:r>
            <a:r>
              <a:rPr lang="hr-HR" dirty="0" err="1"/>
              <a:t>practitioner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interventions</a:t>
            </a:r>
            <a:r>
              <a:rPr lang="hr-HR" dirty="0"/>
              <a:t> are </a:t>
            </a:r>
            <a:r>
              <a:rPr lang="hr-HR" dirty="0" err="1"/>
              <a:t>covered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a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insurance</a:t>
            </a:r>
            <a:r>
              <a:rPr lang="hr-HR" dirty="0"/>
              <a:t> </a:t>
            </a:r>
            <a:r>
              <a:rPr lang="hr-HR" dirty="0" err="1"/>
              <a:t>package</a:t>
            </a:r>
            <a:r>
              <a:rPr lang="hr-HR" dirty="0"/>
              <a:t>, </a:t>
            </a:r>
            <a:r>
              <a:rPr lang="hr-HR" dirty="0" err="1"/>
              <a:t>especially</a:t>
            </a:r>
            <a:r>
              <a:rPr lang="hr-HR" dirty="0"/>
              <a:t> for </a:t>
            </a:r>
            <a:r>
              <a:rPr lang="hr-HR" dirty="0" err="1"/>
              <a:t>specialist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settings</a:t>
            </a:r>
            <a:r>
              <a:rPr lang="hr-HR" dirty="0"/>
              <a:t>; </a:t>
            </a:r>
            <a:r>
              <a:rPr lang="hr-HR" dirty="0" err="1"/>
              <a:t>however</a:t>
            </a:r>
            <a:r>
              <a:rPr lang="hr-HR" dirty="0"/>
              <a:t>, </a:t>
            </a:r>
            <a:r>
              <a:rPr lang="hr-HR" dirty="0" err="1"/>
              <a:t>almost</a:t>
            </a:r>
            <a:r>
              <a:rPr lang="hr-HR" dirty="0"/>
              <a:t> </a:t>
            </a:r>
            <a:r>
              <a:rPr lang="hr-HR" dirty="0" err="1"/>
              <a:t>everywhere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pocket</a:t>
            </a:r>
            <a:r>
              <a:rPr lang="hr-HR" dirty="0"/>
              <a:t> </a:t>
            </a:r>
            <a:r>
              <a:rPr lang="hr-HR" dirty="0" err="1"/>
              <a:t>supplement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,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largest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more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care. </a:t>
            </a:r>
          </a:p>
          <a:p>
            <a:pPr lvl="0"/>
            <a:r>
              <a:rPr lang="hr-HR" dirty="0"/>
              <a:t>Post-</a:t>
            </a:r>
            <a:r>
              <a:rPr lang="hr-HR" dirty="0" err="1"/>
              <a:t>acute</a:t>
            </a:r>
            <a:r>
              <a:rPr lang="hr-HR" dirty="0"/>
              <a:t> PRM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therapy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limited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duration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sessions</a:t>
            </a:r>
            <a:r>
              <a:rPr lang="hr-HR" dirty="0"/>
              <a:t>, but most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variability</a:t>
            </a:r>
            <a:r>
              <a:rPr lang="hr-HR" dirty="0"/>
              <a:t> </a:t>
            </a:r>
            <a:r>
              <a:rPr lang="hr-HR" dirty="0" err="1"/>
              <a:t>exists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-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seems</a:t>
            </a:r>
            <a:r>
              <a:rPr lang="hr-HR" dirty="0"/>
              <a:t> to </a:t>
            </a:r>
            <a:r>
              <a:rPr lang="hr-HR" dirty="0" err="1"/>
              <a:t>originate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historical</a:t>
            </a:r>
            <a:r>
              <a:rPr lang="hr-HR" dirty="0"/>
              <a:t> </a:t>
            </a:r>
            <a:r>
              <a:rPr lang="hr-HR" dirty="0" err="1"/>
              <a:t>differences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Acute</a:t>
            </a:r>
            <a:r>
              <a:rPr lang="hr-HR" dirty="0"/>
              <a:t> PRM </a:t>
            </a:r>
            <a:r>
              <a:rPr lang="hr-HR" dirty="0" err="1"/>
              <a:t>services</a:t>
            </a:r>
            <a:r>
              <a:rPr lang="hr-HR" dirty="0"/>
              <a:t> (</a:t>
            </a:r>
            <a:r>
              <a:rPr lang="hr-HR" dirty="0" err="1"/>
              <a:t>inpatient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outpatient</a:t>
            </a:r>
            <a:r>
              <a:rPr lang="hr-HR" dirty="0"/>
              <a:t>) are </a:t>
            </a:r>
            <a:r>
              <a:rPr lang="hr-HR" dirty="0" err="1"/>
              <a:t>generally</a:t>
            </a:r>
            <a:r>
              <a:rPr lang="hr-HR" dirty="0"/>
              <a:t> </a:t>
            </a:r>
            <a:r>
              <a:rPr lang="hr-HR" dirty="0" err="1"/>
              <a:t>embedded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/general </a:t>
            </a:r>
            <a:r>
              <a:rPr lang="hr-HR" dirty="0" err="1"/>
              <a:t>hospitals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(</a:t>
            </a:r>
            <a:r>
              <a:rPr lang="hr-HR" dirty="0" err="1"/>
              <a:t>outpatient</a:t>
            </a:r>
            <a:r>
              <a:rPr lang="hr-HR" dirty="0"/>
              <a:t>).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are </a:t>
            </a:r>
            <a:r>
              <a:rPr lang="hr-HR" dirty="0" err="1"/>
              <a:t>provided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general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hospitals</a:t>
            </a:r>
            <a:r>
              <a:rPr lang="hr-HR" dirty="0"/>
              <a:t>/</a:t>
            </a:r>
            <a:r>
              <a:rPr lang="hr-HR" dirty="0" err="1"/>
              <a:t>centers</a:t>
            </a:r>
            <a:r>
              <a:rPr lang="hr-HR" dirty="0"/>
              <a:t>,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are </a:t>
            </a:r>
            <a:r>
              <a:rPr lang="hr-HR" dirty="0" err="1"/>
              <a:t>mainly</a:t>
            </a:r>
            <a:r>
              <a:rPr lang="hr-HR" dirty="0"/>
              <a:t> </a:t>
            </a:r>
            <a:r>
              <a:rPr lang="hr-HR" dirty="0" err="1"/>
              <a:t>organized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facilities</a:t>
            </a:r>
            <a:r>
              <a:rPr lang="hr-HR" dirty="0"/>
              <a:t>, </a:t>
            </a:r>
            <a:r>
              <a:rPr lang="hr-HR" dirty="0" err="1"/>
              <a:t>sometimes</a:t>
            </a:r>
            <a:r>
              <a:rPr lang="hr-HR" dirty="0"/>
              <a:t> </a:t>
            </a:r>
            <a:r>
              <a:rPr lang="hr-HR" dirty="0" err="1"/>
              <a:t>depending</a:t>
            </a:r>
            <a:r>
              <a:rPr lang="hr-HR" dirty="0"/>
              <a:t> on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rather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710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true</a:t>
            </a:r>
            <a:r>
              <a:rPr lang="hr-HR" dirty="0"/>
              <a:t> </a:t>
            </a:r>
            <a:r>
              <a:rPr lang="hr-HR" dirty="0" err="1"/>
              <a:t>extent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severe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moderately</a:t>
            </a:r>
            <a:r>
              <a:rPr lang="hr-HR" dirty="0"/>
              <a:t> </a:t>
            </a:r>
            <a:r>
              <a:rPr lang="hr-HR" dirty="0" err="1"/>
              <a:t>severe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difficult</a:t>
            </a:r>
            <a:r>
              <a:rPr lang="hr-HR" dirty="0"/>
              <a:t> to </a:t>
            </a:r>
            <a:r>
              <a:rPr lang="hr-HR" dirty="0" err="1"/>
              <a:t>determine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understand</a:t>
            </a:r>
            <a:r>
              <a:rPr lang="hr-HR" dirty="0"/>
              <a:t> </a:t>
            </a:r>
            <a:r>
              <a:rPr lang="hr-HR" dirty="0" err="1"/>
              <a:t>better</a:t>
            </a:r>
            <a:r>
              <a:rPr lang="hr-HR" dirty="0"/>
              <a:t>, </a:t>
            </a:r>
            <a:r>
              <a:rPr lang="hr-HR" dirty="0" err="1"/>
              <a:t>we</a:t>
            </a:r>
            <a:r>
              <a:rPr lang="hr-HR" dirty="0"/>
              <a:t> must use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definition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Direct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classified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categories</a:t>
            </a:r>
            <a:r>
              <a:rPr lang="hr-HR" dirty="0"/>
              <a:t>: 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additional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 </a:t>
            </a:r>
            <a:r>
              <a:rPr lang="hr-HR" dirty="0" err="1"/>
              <a:t>encountered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disabled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 for </a:t>
            </a:r>
            <a:r>
              <a:rPr lang="hr-HR" dirty="0" err="1"/>
              <a:t>daily</a:t>
            </a:r>
            <a:r>
              <a:rPr lang="hr-HR" dirty="0"/>
              <a:t> </a:t>
            </a:r>
            <a:r>
              <a:rPr lang="hr-HR" dirty="0" err="1"/>
              <a:t>living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benefits</a:t>
            </a:r>
            <a:r>
              <a:rPr lang="hr-HR" dirty="0"/>
              <a:t> </a:t>
            </a:r>
            <a:r>
              <a:rPr lang="hr-HR" dirty="0" err="1"/>
              <a:t>provided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governments</a:t>
            </a:r>
            <a:r>
              <a:rPr lang="hr-HR" dirty="0"/>
              <a:t> </a:t>
            </a:r>
          </a:p>
          <a:p>
            <a:endParaRPr lang="hr-HR" dirty="0"/>
          </a:p>
          <a:p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Commission</a:t>
            </a:r>
            <a:r>
              <a:rPr lang="hr-HR" dirty="0"/>
              <a:t> </a:t>
            </a:r>
            <a:r>
              <a:rPr lang="hr-HR" dirty="0" err="1"/>
              <a:t>highlighted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for </a:t>
            </a:r>
            <a:r>
              <a:rPr lang="hr-HR" dirty="0" err="1"/>
              <a:t>joint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 </a:t>
            </a:r>
            <a:r>
              <a:rPr lang="hr-HR" dirty="0" err="1"/>
              <a:t>and</a:t>
            </a:r>
            <a:r>
              <a:rPr lang="hr-HR" dirty="0"/>
              <a:t> EU </a:t>
            </a:r>
            <a:r>
              <a:rPr lang="hr-HR" dirty="0" err="1"/>
              <a:t>member</a:t>
            </a:r>
            <a:r>
              <a:rPr lang="hr-HR" dirty="0"/>
              <a:t> </a:t>
            </a:r>
            <a:r>
              <a:rPr lang="hr-HR" dirty="0" err="1"/>
              <a:t>states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 2010-2020:</a:t>
            </a:r>
          </a:p>
          <a:p>
            <a:pPr lvl="1"/>
            <a:r>
              <a:rPr lang="hr-HR" dirty="0" err="1"/>
              <a:t>accessibility</a:t>
            </a:r>
            <a:endParaRPr lang="hr-HR" dirty="0"/>
          </a:p>
          <a:p>
            <a:pPr lvl="1"/>
            <a:r>
              <a:rPr lang="hr-HR" dirty="0" err="1"/>
              <a:t>participation</a:t>
            </a:r>
            <a:endParaRPr lang="hr-HR" dirty="0"/>
          </a:p>
          <a:p>
            <a:pPr lvl="1"/>
            <a:r>
              <a:rPr lang="hr-HR" dirty="0" err="1"/>
              <a:t>equality</a:t>
            </a:r>
            <a:endParaRPr lang="hr-HR" dirty="0"/>
          </a:p>
          <a:p>
            <a:pPr lvl="1"/>
            <a:r>
              <a:rPr lang="hr-HR" dirty="0" err="1"/>
              <a:t>employment</a:t>
            </a:r>
            <a:endParaRPr lang="hr-HR" dirty="0"/>
          </a:p>
          <a:p>
            <a:pPr lvl="1"/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training</a:t>
            </a:r>
            <a:endParaRPr lang="hr-HR" dirty="0"/>
          </a:p>
          <a:p>
            <a:pPr lvl="1"/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protection</a:t>
            </a:r>
            <a:endParaRPr lang="hr-HR" dirty="0"/>
          </a:p>
          <a:p>
            <a:pPr lvl="1"/>
            <a:r>
              <a:rPr lang="hr-HR" dirty="0" err="1"/>
              <a:t>health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Action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704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5866" y="2556390"/>
            <a:ext cx="2498123" cy="302141"/>
          </a:xfrm>
        </p:spPr>
        <p:txBody>
          <a:bodyPr>
            <a:noAutofit/>
          </a:bodyPr>
          <a:lstStyle/>
          <a:p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cost</a:t>
            </a:r>
            <a:r>
              <a:rPr lang="hr-HR" sz="2000" dirty="0"/>
              <a:t> </a:t>
            </a:r>
            <a:r>
              <a:rPr lang="hr-HR" sz="2000" dirty="0" err="1"/>
              <a:t>of</a:t>
            </a:r>
            <a:r>
              <a:rPr lang="hr-HR" sz="2000" dirty="0"/>
              <a:t> </a:t>
            </a:r>
            <a:r>
              <a:rPr lang="hr-HR" sz="2000" dirty="0" err="1"/>
              <a:t>disability</a:t>
            </a:r>
            <a:endParaRPr lang="hr-H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94" y="488765"/>
            <a:ext cx="4825278" cy="540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75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The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reducing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a </a:t>
            </a:r>
            <a:r>
              <a:rPr lang="hr-HR" dirty="0" err="1"/>
              <a:t>pivotal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reducing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via</a:t>
            </a:r>
            <a:r>
              <a:rPr lang="hr-HR" dirty="0"/>
              <a:t> </a:t>
            </a:r>
            <a:r>
              <a:rPr lang="hr-HR" dirty="0" err="1"/>
              <a:t>promoting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Cost-efficiency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 </a:t>
            </a:r>
            <a:r>
              <a:rPr lang="hr-HR" dirty="0" err="1"/>
              <a:t>extend</a:t>
            </a:r>
            <a:r>
              <a:rPr lang="hr-HR" dirty="0"/>
              <a:t> to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variety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settings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There</a:t>
            </a:r>
            <a:r>
              <a:rPr lang="hr-HR" dirty="0"/>
              <a:t> are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benefits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perceived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, </a:t>
            </a:r>
            <a:r>
              <a:rPr lang="hr-HR" dirty="0" err="1"/>
              <a:t>significantly</a:t>
            </a:r>
            <a:r>
              <a:rPr lang="hr-HR" dirty="0"/>
              <a:t> </a:t>
            </a:r>
            <a:r>
              <a:rPr lang="hr-HR" dirty="0" err="1"/>
              <a:t>lower</a:t>
            </a:r>
            <a:r>
              <a:rPr lang="hr-HR" dirty="0"/>
              <a:t> </a:t>
            </a:r>
            <a:r>
              <a:rPr lang="hr-HR" dirty="0" err="1"/>
              <a:t>hours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sickness</a:t>
            </a:r>
            <a:r>
              <a:rPr lang="hr-HR" dirty="0"/>
              <a:t> </a:t>
            </a:r>
            <a:r>
              <a:rPr lang="hr-HR" dirty="0" err="1"/>
              <a:t>absence</a:t>
            </a:r>
            <a:r>
              <a:rPr lang="hr-HR" dirty="0"/>
              <a:t>, </a:t>
            </a:r>
            <a:r>
              <a:rPr lang="hr-HR" dirty="0" err="1"/>
              <a:t>when</a:t>
            </a:r>
            <a:r>
              <a:rPr lang="hr-HR" dirty="0"/>
              <a:t> a </a:t>
            </a:r>
            <a:r>
              <a:rPr lang="hr-HR" dirty="0" err="1"/>
              <a:t>coordinated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tailored</a:t>
            </a:r>
            <a:r>
              <a:rPr lang="hr-HR" dirty="0"/>
              <a:t> </a:t>
            </a:r>
            <a:r>
              <a:rPr lang="hr-HR" dirty="0" err="1"/>
              <a:t>vocational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(VR) program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delivered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a multiprofessional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collaborative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lead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PRM </a:t>
            </a:r>
            <a:r>
              <a:rPr lang="hr-HR" dirty="0" err="1"/>
              <a:t>physician</a:t>
            </a:r>
            <a:r>
              <a:rPr lang="hr-HR" dirty="0"/>
              <a:t>,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compared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controls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those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musculoskeletal</a:t>
            </a:r>
            <a:r>
              <a:rPr lang="hr-HR" dirty="0"/>
              <a:t> </a:t>
            </a:r>
            <a:r>
              <a:rPr lang="hr-HR" dirty="0" err="1"/>
              <a:t>disorders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result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savings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maintaining</a:t>
            </a:r>
            <a:r>
              <a:rPr lang="hr-HR" dirty="0"/>
              <a:t> </a:t>
            </a:r>
            <a:r>
              <a:rPr lang="hr-HR" dirty="0" err="1"/>
              <a:t>productivity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had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lost</a:t>
            </a:r>
            <a:r>
              <a:rPr lang="hr-HR" dirty="0"/>
              <a:t> </a:t>
            </a:r>
            <a:r>
              <a:rPr lang="hr-HR" dirty="0" err="1"/>
              <a:t>due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235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Effects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327522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/>
              <a:t>Money </a:t>
            </a:r>
            <a:r>
              <a:rPr lang="hr-HR" dirty="0" err="1"/>
              <a:t>spent</a:t>
            </a:r>
            <a:r>
              <a:rPr lang="hr-HR" dirty="0"/>
              <a:t> on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recovered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five</a:t>
            </a:r>
            <a:r>
              <a:rPr lang="hr-HR" dirty="0"/>
              <a:t> to </a:t>
            </a:r>
            <a:r>
              <a:rPr lang="hr-HR" dirty="0" err="1"/>
              <a:t>nine-fold</a:t>
            </a:r>
            <a:r>
              <a:rPr lang="hr-HR" dirty="0"/>
              <a:t> </a:t>
            </a:r>
            <a:r>
              <a:rPr lang="hr-HR" dirty="0" err="1"/>
              <a:t>savings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phases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Specialized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(as </a:t>
            </a:r>
            <a:r>
              <a:rPr lang="hr-HR" dirty="0" err="1"/>
              <a:t>delivered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PRM </a:t>
            </a:r>
            <a:r>
              <a:rPr lang="hr-HR" dirty="0" err="1"/>
              <a:t>services</a:t>
            </a:r>
            <a:r>
              <a:rPr lang="hr-HR" dirty="0"/>
              <a:t>)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cost-efficient</a:t>
            </a:r>
            <a:r>
              <a:rPr lang="hr-HR" dirty="0"/>
              <a:t> for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neurological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lives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persisting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enhanced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but, more </a:t>
            </a:r>
            <a:r>
              <a:rPr lang="hr-HR" dirty="0" err="1"/>
              <a:t>importantly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consequence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having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to </a:t>
            </a:r>
            <a:r>
              <a:rPr lang="hr-HR" dirty="0" err="1"/>
              <a:t>reduce</a:t>
            </a:r>
            <a:r>
              <a:rPr lang="hr-HR" dirty="0"/>
              <a:t> </a:t>
            </a:r>
            <a:r>
              <a:rPr lang="hr-HR" dirty="0" err="1"/>
              <a:t>independent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absence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complications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loss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occur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discharge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delayed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3991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found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absence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for a </a:t>
            </a:r>
            <a:r>
              <a:rPr lang="hr-HR" dirty="0" err="1"/>
              <a:t>variety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73427"/>
            <a:ext cx="10515600" cy="4335760"/>
          </a:xfrm>
        </p:spPr>
        <p:txBody>
          <a:bodyPr>
            <a:normAutofit fontScale="85000" lnSpcReduction="20000"/>
          </a:bodyPr>
          <a:lstStyle/>
          <a:p>
            <a:r>
              <a:rPr lang="hr-HR" dirty="0" err="1"/>
              <a:t>immobility</a:t>
            </a:r>
            <a:r>
              <a:rPr lang="hr-HR" dirty="0"/>
              <a:t>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weakness</a:t>
            </a:r>
            <a:r>
              <a:rPr lang="hr-HR" dirty="0"/>
              <a:t>, </a:t>
            </a:r>
            <a:r>
              <a:rPr lang="hr-HR" dirty="0" err="1"/>
              <a:t>cardio-respiratory</a:t>
            </a:r>
            <a:r>
              <a:rPr lang="hr-HR" dirty="0"/>
              <a:t> </a:t>
            </a:r>
            <a:r>
              <a:rPr lang="hr-HR" dirty="0" err="1"/>
              <a:t>impairment</a:t>
            </a:r>
            <a:r>
              <a:rPr lang="hr-HR" dirty="0"/>
              <a:t>, </a:t>
            </a:r>
            <a:r>
              <a:rPr lang="hr-HR" dirty="0" err="1"/>
              <a:t>muscle</a:t>
            </a:r>
            <a:r>
              <a:rPr lang="hr-HR" dirty="0"/>
              <a:t> </a:t>
            </a:r>
            <a:r>
              <a:rPr lang="hr-HR" dirty="0" err="1"/>
              <a:t>wasting</a:t>
            </a:r>
            <a:r>
              <a:rPr lang="hr-HR" dirty="0"/>
              <a:t>, </a:t>
            </a:r>
            <a:r>
              <a:rPr lang="hr-HR" dirty="0" err="1"/>
              <a:t>pressure</a:t>
            </a:r>
            <a:r>
              <a:rPr lang="hr-HR" dirty="0"/>
              <a:t> </a:t>
            </a:r>
            <a:r>
              <a:rPr lang="hr-HR" dirty="0" err="1"/>
              <a:t>sores</a:t>
            </a:r>
            <a:r>
              <a:rPr lang="hr-HR" dirty="0"/>
              <a:t>, </a:t>
            </a:r>
            <a:r>
              <a:rPr lang="hr-HR" dirty="0" err="1"/>
              <a:t>spasticity</a:t>
            </a:r>
            <a:r>
              <a:rPr lang="hr-HR" dirty="0"/>
              <a:t>, </a:t>
            </a:r>
            <a:r>
              <a:rPr lang="hr-HR" dirty="0" err="1"/>
              <a:t>contractures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osteoporosis</a:t>
            </a:r>
            <a:endParaRPr lang="hr-HR" dirty="0"/>
          </a:p>
          <a:p>
            <a:r>
              <a:rPr lang="hr-HR" dirty="0" err="1"/>
              <a:t>pain</a:t>
            </a:r>
            <a:endParaRPr lang="hr-HR" dirty="0"/>
          </a:p>
          <a:p>
            <a:r>
              <a:rPr lang="hr-HR" dirty="0" err="1"/>
              <a:t>nutritional</a:t>
            </a:r>
            <a:r>
              <a:rPr lang="hr-HR" dirty="0"/>
              <a:t> </a:t>
            </a:r>
            <a:r>
              <a:rPr lang="hr-HR" dirty="0" err="1"/>
              <a:t>problems</a:t>
            </a:r>
            <a:endParaRPr lang="hr-HR" dirty="0"/>
          </a:p>
          <a:p>
            <a:r>
              <a:rPr lang="hr-HR" dirty="0" err="1"/>
              <a:t>swallowing</a:t>
            </a:r>
            <a:r>
              <a:rPr lang="hr-HR" dirty="0"/>
              <a:t> </a:t>
            </a:r>
            <a:r>
              <a:rPr lang="hr-HR" dirty="0" err="1"/>
              <a:t>problems</a:t>
            </a:r>
            <a:endParaRPr lang="hr-HR" dirty="0"/>
          </a:p>
          <a:p>
            <a:r>
              <a:rPr lang="hr-HR" dirty="0" err="1"/>
              <a:t>bladder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bowel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(</a:t>
            </a:r>
            <a:r>
              <a:rPr lang="hr-HR" dirty="0" err="1"/>
              <a:t>constipation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incontinence</a:t>
            </a:r>
            <a:r>
              <a:rPr lang="hr-HR" dirty="0"/>
              <a:t>)</a:t>
            </a:r>
          </a:p>
          <a:p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problems</a:t>
            </a:r>
            <a:endParaRPr lang="hr-HR" dirty="0"/>
          </a:p>
          <a:p>
            <a:r>
              <a:rPr lang="hr-HR" dirty="0" err="1"/>
              <a:t>cognitive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inability</a:t>
            </a:r>
            <a:r>
              <a:rPr lang="hr-HR" dirty="0"/>
              <a:t> to </a:t>
            </a:r>
            <a:r>
              <a:rPr lang="hr-HR" dirty="0" err="1"/>
              <a:t>benefit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learning</a:t>
            </a:r>
            <a:endParaRPr lang="hr-HR" dirty="0"/>
          </a:p>
          <a:p>
            <a:r>
              <a:rPr lang="hr-HR" dirty="0" err="1"/>
              <a:t>mood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behavioral</a:t>
            </a:r>
            <a:r>
              <a:rPr lang="hr-HR" dirty="0"/>
              <a:t> </a:t>
            </a:r>
            <a:r>
              <a:rPr lang="hr-HR" dirty="0" err="1"/>
              <a:t>problems</a:t>
            </a:r>
            <a:endParaRPr lang="hr-HR" dirty="0"/>
          </a:p>
          <a:p>
            <a:r>
              <a:rPr lang="hr-HR" dirty="0" err="1"/>
              <a:t>ill-health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systemic</a:t>
            </a:r>
            <a:r>
              <a:rPr lang="hr-HR" dirty="0"/>
              <a:t> </a:t>
            </a:r>
            <a:r>
              <a:rPr lang="hr-HR" dirty="0" err="1"/>
              <a:t>illness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variety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causes</a:t>
            </a:r>
            <a:r>
              <a:rPr lang="hr-HR" dirty="0"/>
              <a:t>, </a:t>
            </a:r>
            <a:r>
              <a:rPr lang="hr-HR" i="1" dirty="0" err="1"/>
              <a:t>e.g</a:t>
            </a:r>
            <a:r>
              <a:rPr lang="hr-HR" i="1" dirty="0"/>
              <a:t>. </a:t>
            </a:r>
            <a:r>
              <a:rPr lang="hr-HR" dirty="0" err="1"/>
              <a:t>urinary</a:t>
            </a:r>
            <a:r>
              <a:rPr lang="hr-HR" dirty="0"/>
              <a:t> </a:t>
            </a:r>
            <a:r>
              <a:rPr lang="hr-HR" dirty="0" err="1"/>
              <a:t>tract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cardio</a:t>
            </a:r>
            <a:r>
              <a:rPr lang="hr-HR" dirty="0"/>
              <a:t> </a:t>
            </a:r>
            <a:r>
              <a:rPr lang="hr-HR" dirty="0" err="1"/>
              <a:t>respiratory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, </a:t>
            </a:r>
            <a:r>
              <a:rPr lang="hr-HR" dirty="0" err="1"/>
              <a:t>diabetes</a:t>
            </a:r>
            <a:r>
              <a:rPr lang="hr-HR" dirty="0"/>
              <a:t> </a:t>
            </a:r>
            <a:r>
              <a:rPr lang="hr-HR" dirty="0" err="1"/>
              <a:t>mellitus</a:t>
            </a:r>
            <a:endParaRPr lang="hr-HR" dirty="0"/>
          </a:p>
          <a:p>
            <a:r>
              <a:rPr lang="hr-HR" dirty="0" err="1"/>
              <a:t>complications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9758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/>
              <a:t>PRM </a:t>
            </a:r>
            <a:r>
              <a:rPr lang="hr-HR" sz="3600" dirty="0" err="1"/>
              <a:t>services</a:t>
            </a:r>
            <a:r>
              <a:rPr lang="hr-HR" sz="3600" dirty="0"/>
              <a:t> </a:t>
            </a:r>
            <a:r>
              <a:rPr lang="hr-HR" sz="3600" dirty="0" err="1"/>
              <a:t>need</a:t>
            </a:r>
            <a:r>
              <a:rPr lang="hr-HR" sz="3600" dirty="0"/>
              <a:t> to </a:t>
            </a:r>
            <a:r>
              <a:rPr lang="hr-HR" sz="3600" dirty="0" err="1"/>
              <a:t>be</a:t>
            </a:r>
            <a:r>
              <a:rPr lang="hr-HR" sz="3600" dirty="0"/>
              <a:t> </a:t>
            </a:r>
            <a:r>
              <a:rPr lang="hr-HR" sz="3600" dirty="0" err="1"/>
              <a:t>involved</a:t>
            </a:r>
            <a:r>
              <a:rPr lang="hr-HR" sz="3600" dirty="0"/>
              <a:t> </a:t>
            </a:r>
            <a:r>
              <a:rPr lang="hr-HR" sz="3600" dirty="0" err="1"/>
              <a:t>in</a:t>
            </a:r>
            <a:r>
              <a:rPr lang="hr-HR" sz="3600" dirty="0"/>
              <a:t> </a:t>
            </a:r>
            <a:r>
              <a:rPr lang="hr-HR" sz="3600" dirty="0" err="1"/>
              <a:t>longer-term</a:t>
            </a:r>
            <a:r>
              <a:rPr lang="hr-HR" sz="3600" dirty="0"/>
              <a:t> </a:t>
            </a:r>
            <a:r>
              <a:rPr lang="hr-HR" sz="3600" dirty="0" err="1"/>
              <a:t>follow-up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patients</a:t>
            </a:r>
            <a:r>
              <a:rPr lang="hr-HR" sz="3600" dirty="0"/>
              <a:t>, as </a:t>
            </a:r>
            <a:r>
              <a:rPr lang="hr-HR" sz="3600" dirty="0" err="1"/>
              <a:t>they</a:t>
            </a:r>
            <a:r>
              <a:rPr lang="hr-HR" sz="3600" dirty="0"/>
              <a:t> </a:t>
            </a:r>
            <a:r>
              <a:rPr lang="hr-HR" sz="3600" dirty="0" err="1"/>
              <a:t>move</a:t>
            </a:r>
            <a:r>
              <a:rPr lang="hr-HR" sz="3600" dirty="0"/>
              <a:t> </a:t>
            </a:r>
            <a:r>
              <a:rPr lang="hr-HR" sz="3600" dirty="0" err="1"/>
              <a:t>into</a:t>
            </a:r>
            <a:r>
              <a:rPr lang="hr-HR" sz="3600" dirty="0"/>
              <a:t> </a:t>
            </a:r>
            <a:r>
              <a:rPr lang="hr-HR" sz="3600" dirty="0" err="1"/>
              <a:t>living</a:t>
            </a:r>
            <a:r>
              <a:rPr lang="hr-HR" sz="3600" dirty="0"/>
              <a:t> </a:t>
            </a:r>
            <a:r>
              <a:rPr lang="hr-HR" sz="3600" dirty="0" err="1"/>
              <a:t>in</a:t>
            </a:r>
            <a:r>
              <a:rPr lang="hr-HR" sz="3600" dirty="0"/>
              <a:t>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community</a:t>
            </a:r>
            <a:r>
              <a:rPr lang="hr-HR" sz="3600" dirty="0"/>
              <a:t>, </a:t>
            </a:r>
            <a:r>
              <a:rPr lang="hr-HR" sz="3600" dirty="0" err="1"/>
              <a:t>in</a:t>
            </a:r>
            <a:r>
              <a:rPr lang="hr-HR" sz="3600" dirty="0"/>
              <a:t> </a:t>
            </a:r>
            <a:r>
              <a:rPr lang="hr-HR" sz="3600" dirty="0" err="1"/>
              <a:t>order</a:t>
            </a:r>
            <a:r>
              <a:rPr lang="hr-HR" sz="3600" dirty="0"/>
              <a:t> to </a:t>
            </a:r>
            <a:r>
              <a:rPr lang="hr-HR" sz="3600" dirty="0" err="1"/>
              <a:t>prevent</a:t>
            </a:r>
            <a:r>
              <a:rPr lang="hr-HR" sz="3600" dirty="0"/>
              <a:t>:</a:t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isolation</a:t>
            </a:r>
            <a:endParaRPr lang="hr-HR" dirty="0"/>
          </a:p>
          <a:p>
            <a:pPr lvl="0"/>
            <a:r>
              <a:rPr lang="hr-HR" dirty="0" err="1"/>
              <a:t>carers</a:t>
            </a:r>
            <a:r>
              <a:rPr lang="hr-HR" dirty="0"/>
              <a:t> </a:t>
            </a:r>
            <a:r>
              <a:rPr lang="hr-HR" dirty="0" err="1"/>
              <a:t>becoming</a:t>
            </a:r>
            <a:r>
              <a:rPr lang="hr-HR" dirty="0"/>
              <a:t> </a:t>
            </a:r>
            <a:r>
              <a:rPr lang="hr-HR" dirty="0" err="1"/>
              <a:t>exhausted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</a:t>
            </a:r>
          </a:p>
          <a:p>
            <a:pPr lvl="0"/>
            <a:r>
              <a:rPr lang="hr-HR" dirty="0"/>
              <a:t>general </a:t>
            </a:r>
            <a:r>
              <a:rPr lang="hr-HR" dirty="0" err="1"/>
              <a:t>practitioners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workers</a:t>
            </a:r>
            <a:r>
              <a:rPr lang="hr-HR" dirty="0"/>
              <a:t>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called</a:t>
            </a:r>
            <a:r>
              <a:rPr lang="hr-HR" dirty="0"/>
              <a:t> on </a:t>
            </a:r>
            <a:r>
              <a:rPr lang="hr-HR" dirty="0" err="1"/>
              <a:t>unnecessarily</a:t>
            </a:r>
            <a:endParaRPr lang="hr-HR" dirty="0"/>
          </a:p>
          <a:p>
            <a:pPr lvl="0"/>
            <a:r>
              <a:rPr lang="hr-HR" dirty="0" err="1"/>
              <a:t>emergency</a:t>
            </a:r>
            <a:r>
              <a:rPr lang="hr-HR" dirty="0"/>
              <a:t> </a:t>
            </a:r>
            <a:r>
              <a:rPr lang="hr-HR" dirty="0" err="1"/>
              <a:t>admissions</a:t>
            </a:r>
            <a:r>
              <a:rPr lang="hr-HR" dirty="0"/>
              <a:t> </a:t>
            </a:r>
            <a:r>
              <a:rPr lang="hr-HR" dirty="0" err="1"/>
              <a:t>back</a:t>
            </a:r>
            <a:r>
              <a:rPr lang="hr-HR" dirty="0"/>
              <a:t> to </a:t>
            </a:r>
            <a:r>
              <a:rPr lang="hr-HR" dirty="0" err="1"/>
              <a:t>hospital</a:t>
            </a:r>
            <a:endParaRPr lang="hr-HR" dirty="0"/>
          </a:p>
          <a:p>
            <a:pPr lvl="0"/>
            <a:r>
              <a:rPr lang="hr-HR" dirty="0" err="1"/>
              <a:t>unnecessary</a:t>
            </a:r>
            <a:r>
              <a:rPr lang="hr-HR" dirty="0"/>
              <a:t> </a:t>
            </a:r>
            <a:r>
              <a:rPr lang="hr-HR" dirty="0" err="1"/>
              <a:t>placements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residential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nursing</a:t>
            </a:r>
            <a:r>
              <a:rPr lang="hr-HR" dirty="0"/>
              <a:t> home care</a:t>
            </a:r>
          </a:p>
          <a:p>
            <a:pPr lvl="0"/>
            <a:r>
              <a:rPr lang="hr-HR" dirty="0" err="1"/>
              <a:t>inappropriate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untimely</a:t>
            </a:r>
            <a:r>
              <a:rPr lang="hr-HR" dirty="0"/>
              <a:t> </a:t>
            </a:r>
            <a:r>
              <a:rPr lang="hr-HR" dirty="0" err="1"/>
              <a:t>prescription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equipment</a:t>
            </a:r>
            <a:endParaRPr lang="hr-HR" dirty="0"/>
          </a:p>
          <a:p>
            <a:pPr lvl="0"/>
            <a:r>
              <a:rPr lang="hr-HR" dirty="0" err="1"/>
              <a:t>inability</a:t>
            </a:r>
            <a:r>
              <a:rPr lang="hr-HR" dirty="0"/>
              <a:t> to </a:t>
            </a:r>
            <a:r>
              <a:rPr lang="hr-HR" dirty="0" err="1"/>
              <a:t>update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equipment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advancing</a:t>
            </a:r>
            <a:r>
              <a:rPr lang="hr-HR" dirty="0"/>
              <a:t> </a:t>
            </a:r>
            <a:r>
              <a:rPr lang="hr-HR" dirty="0" err="1"/>
              <a:t>technology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6416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Anthony B </a:t>
            </a:r>
            <a:r>
              <a:rPr lang="it-IT" dirty="0" err="1"/>
              <a:t>Ward</a:t>
            </a:r>
            <a:r>
              <a:rPr lang="it-IT" dirty="0"/>
              <a:t>, Pedro </a:t>
            </a:r>
            <a:r>
              <a:rPr lang="it-IT" dirty="0" err="1"/>
              <a:t>Cantista</a:t>
            </a:r>
            <a:r>
              <a:rPr lang="it-IT" dirty="0"/>
              <a:t>, Maria Gabriella Ceravolo, Nicolas </a:t>
            </a:r>
            <a:r>
              <a:rPr lang="it-IT" dirty="0" err="1"/>
              <a:t>Christodoulou</a:t>
            </a:r>
            <a:r>
              <a:rPr lang="it-IT" dirty="0"/>
              <a:t>, Alain </a:t>
            </a:r>
            <a:r>
              <a:rPr lang="it-IT" dirty="0" err="1"/>
              <a:t>Delarque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Mauro Zampolini, Stefano </a:t>
            </a:r>
            <a:r>
              <a:rPr lang="it-IT" dirty="0" err="1"/>
              <a:t>Negrini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Pedro </a:t>
            </a:r>
            <a:r>
              <a:rPr lang="it-IT" dirty="0" err="1"/>
              <a:t>Cantista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Mauro Zampolini Karol </a:t>
            </a:r>
            <a:r>
              <a:rPr lang="it-IT" dirty="0" err="1"/>
              <a:t>Hornáček</a:t>
            </a:r>
            <a:r>
              <a:rPr lang="it-IT" dirty="0"/>
              <a:t>, </a:t>
            </a:r>
            <a:r>
              <a:rPr lang="it-IT" dirty="0" err="1"/>
              <a:t>Aydan</a:t>
            </a:r>
            <a:r>
              <a:rPr lang="it-IT" dirty="0"/>
              <a:t> </a:t>
            </a:r>
            <a:r>
              <a:rPr lang="it-IT" dirty="0" err="1"/>
              <a:t>Oral</a:t>
            </a:r>
            <a:r>
              <a:rPr lang="it-IT" dirty="0"/>
              <a:t>, Lloyd Bradley, </a:t>
            </a:r>
            <a:r>
              <a:rPr lang="it-IT" dirty="0" err="1"/>
              <a:t>Rory</a:t>
            </a:r>
            <a:r>
              <a:rPr lang="it-IT" dirty="0"/>
              <a:t> O`Connor,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Andrew J. </a:t>
            </a:r>
            <a:r>
              <a:rPr lang="it-IT" dirty="0" err="1"/>
              <a:t>Haig</a:t>
            </a:r>
            <a:r>
              <a:rPr lang="it-IT" dirty="0"/>
              <a:t>, </a:t>
            </a:r>
            <a:r>
              <a:rPr lang="it-IT" dirty="0" err="1"/>
              <a:t>Géraldine</a:t>
            </a:r>
            <a:r>
              <a:rPr lang="it-IT" dirty="0"/>
              <a:t> </a:t>
            </a:r>
            <a:r>
              <a:rPr lang="it-IT" dirty="0" err="1"/>
              <a:t>Jacquemin</a:t>
            </a:r>
            <a:r>
              <a:rPr lang="it-IT" dirty="0"/>
              <a:t>, Vera Neumann, Peter </a:t>
            </a:r>
            <a:r>
              <a:rPr lang="it-IT" dirty="0" err="1"/>
              <a:t>Takáč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Introduction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722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chapter</a:t>
            </a:r>
            <a:r>
              <a:rPr lang="hr-HR" dirty="0"/>
              <a:t> </a:t>
            </a:r>
            <a:r>
              <a:rPr lang="hr-HR" dirty="0" err="1"/>
              <a:t>describes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background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services</a:t>
            </a:r>
            <a:r>
              <a:rPr lang="hr-HR" dirty="0"/>
              <a:t> -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planning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latter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to take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account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</a:t>
            </a:r>
          </a:p>
          <a:p>
            <a:endParaRPr lang="hr-HR" dirty="0"/>
          </a:p>
          <a:p>
            <a:pPr lvl="0"/>
            <a:r>
              <a:rPr lang="hr-HR" dirty="0" err="1"/>
              <a:t>Specialists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relate</a:t>
            </a:r>
            <a:r>
              <a:rPr lang="hr-HR" dirty="0"/>
              <a:t> to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.</a:t>
            </a:r>
          </a:p>
          <a:p>
            <a:endParaRPr lang="hr-HR" dirty="0"/>
          </a:p>
          <a:p>
            <a:pPr lvl="0"/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doctors</a:t>
            </a:r>
            <a:r>
              <a:rPr lang="hr-HR" dirty="0"/>
              <a:t>,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planners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background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a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management plan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element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Epidemiological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- </a:t>
            </a:r>
            <a:r>
              <a:rPr lang="hr-HR" dirty="0" err="1"/>
              <a:t>Demographic</a:t>
            </a:r>
            <a:r>
              <a:rPr lang="hr-HR" dirty="0"/>
              <a:t> </a:t>
            </a:r>
            <a:r>
              <a:rPr lang="hr-HR" dirty="0" err="1"/>
              <a:t>change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r-HR" dirty="0" err="1"/>
              <a:t>Europe’s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growing</a:t>
            </a:r>
            <a:r>
              <a:rPr lang="hr-HR" dirty="0"/>
              <a:t> to a total </a:t>
            </a:r>
            <a:r>
              <a:rPr lang="hr-HR" dirty="0" err="1"/>
              <a:t>of</a:t>
            </a:r>
            <a:r>
              <a:rPr lang="hr-HR" dirty="0"/>
              <a:t> 742.5 </a:t>
            </a:r>
            <a:r>
              <a:rPr lang="hr-HR" dirty="0" err="1"/>
              <a:t>million</a:t>
            </a:r>
            <a:r>
              <a:rPr lang="hr-HR" dirty="0"/>
              <a:t>,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whom</a:t>
            </a:r>
            <a:r>
              <a:rPr lang="hr-HR" dirty="0"/>
              <a:t> 510 </a:t>
            </a:r>
            <a:r>
              <a:rPr lang="hr-HR" dirty="0" err="1"/>
              <a:t>million</a:t>
            </a:r>
            <a:r>
              <a:rPr lang="hr-HR" dirty="0"/>
              <a:t> live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28 </a:t>
            </a:r>
            <a:r>
              <a:rPr lang="hr-HR" dirty="0" err="1"/>
              <a:t>member</a:t>
            </a:r>
            <a:r>
              <a:rPr lang="hr-HR" dirty="0"/>
              <a:t> </a:t>
            </a:r>
            <a:r>
              <a:rPr lang="hr-HR" dirty="0" err="1"/>
              <a:t>states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European Union.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Union </a:t>
            </a:r>
            <a:r>
              <a:rPr lang="hr-HR" dirty="0" err="1"/>
              <a:t>of</a:t>
            </a:r>
            <a:r>
              <a:rPr lang="hr-HR" dirty="0"/>
              <a:t> European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Specialists</a:t>
            </a:r>
            <a:r>
              <a:rPr lang="hr-HR" dirty="0"/>
              <a:t> (UEMS) </a:t>
            </a:r>
            <a:r>
              <a:rPr lang="hr-HR" dirty="0" err="1"/>
              <a:t>includes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Greater</a:t>
            </a:r>
            <a:r>
              <a:rPr lang="hr-HR" dirty="0"/>
              <a:t> European </a:t>
            </a:r>
            <a:r>
              <a:rPr lang="hr-HR" dirty="0" err="1"/>
              <a:t>Space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31 </a:t>
            </a:r>
            <a:r>
              <a:rPr lang="hr-HR" dirty="0" err="1"/>
              <a:t>countries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Life </a:t>
            </a:r>
            <a:r>
              <a:rPr lang="hr-HR" dirty="0" err="1"/>
              <a:t>expectancy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Europeans</a:t>
            </a:r>
            <a:r>
              <a:rPr lang="hr-HR" dirty="0"/>
              <a:t>,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increased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seen</a:t>
            </a:r>
            <a:r>
              <a:rPr lang="hr-HR" dirty="0"/>
              <a:t>, </a:t>
            </a:r>
            <a:r>
              <a:rPr lang="hr-HR" dirty="0" err="1"/>
              <a:t>reflected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a </a:t>
            </a:r>
            <a:r>
              <a:rPr lang="hr-HR" dirty="0" err="1"/>
              <a:t>growth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higher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About</a:t>
            </a:r>
            <a:r>
              <a:rPr lang="hr-HR" dirty="0"/>
              <a:t> 10% </a:t>
            </a:r>
            <a:r>
              <a:rPr lang="hr-HR" dirty="0" err="1"/>
              <a:t>of</a:t>
            </a:r>
            <a:r>
              <a:rPr lang="hr-HR" dirty="0"/>
              <a:t> Western </a:t>
            </a:r>
            <a:r>
              <a:rPr lang="hr-HR" dirty="0" err="1"/>
              <a:t>Europe’s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a </a:t>
            </a:r>
            <a:r>
              <a:rPr lang="hr-HR" dirty="0" err="1"/>
              <a:t>disability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Survival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serious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trauma </a:t>
            </a:r>
            <a:r>
              <a:rPr lang="hr-HR" dirty="0" err="1"/>
              <a:t>leaves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complex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deficits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are </a:t>
            </a:r>
            <a:r>
              <a:rPr lang="hr-HR" dirty="0" err="1"/>
              <a:t>young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time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event/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survive</a:t>
            </a:r>
            <a:r>
              <a:rPr lang="hr-HR" dirty="0"/>
              <a:t> for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decades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expectation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today’s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  </a:t>
            </a:r>
          </a:p>
          <a:p>
            <a:pPr lvl="0"/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reducing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enhancing</a:t>
            </a:r>
            <a:r>
              <a:rPr lang="hr-HR" dirty="0"/>
              <a:t> </a:t>
            </a:r>
            <a:r>
              <a:rPr lang="hr-HR" dirty="0" err="1"/>
              <a:t>opportunities</a:t>
            </a:r>
            <a:r>
              <a:rPr lang="hr-HR" dirty="0"/>
              <a:t> for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48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Epidemiology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Epidemiological</a:t>
            </a:r>
            <a:r>
              <a:rPr lang="hr-HR" dirty="0"/>
              <a:t> </a:t>
            </a:r>
            <a:r>
              <a:rPr lang="hr-HR" dirty="0" err="1"/>
              <a:t>studies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now</a:t>
            </a:r>
            <a:r>
              <a:rPr lang="hr-HR" dirty="0"/>
              <a:t> </a:t>
            </a:r>
            <a:r>
              <a:rPr lang="hr-HR" dirty="0" err="1"/>
              <a:t>started</a:t>
            </a:r>
            <a:r>
              <a:rPr lang="hr-HR" dirty="0"/>
              <a:t> to </a:t>
            </a:r>
            <a:r>
              <a:rPr lang="hr-HR" dirty="0" err="1"/>
              <a:t>address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as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entity</a:t>
            </a:r>
            <a:r>
              <a:rPr lang="hr-HR" dirty="0"/>
              <a:t>, but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yet</a:t>
            </a:r>
            <a:r>
              <a:rPr lang="hr-HR" dirty="0"/>
              <a:t> </a:t>
            </a:r>
            <a:r>
              <a:rPr lang="hr-HR" dirty="0" err="1"/>
              <a:t>properly</a:t>
            </a:r>
            <a:r>
              <a:rPr lang="hr-HR" dirty="0"/>
              <a:t> </a:t>
            </a:r>
            <a:r>
              <a:rPr lang="hr-HR" dirty="0" err="1"/>
              <a:t>tackled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concepts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,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A </a:t>
            </a:r>
            <a:r>
              <a:rPr lang="hr-HR" dirty="0" err="1"/>
              <a:t>modern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deal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focusing</a:t>
            </a:r>
            <a:r>
              <a:rPr lang="hr-HR" dirty="0"/>
              <a:t> on </a:t>
            </a:r>
            <a:r>
              <a:rPr lang="hr-HR" dirty="0" err="1"/>
              <a:t>healthy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expectancy</a:t>
            </a:r>
            <a:r>
              <a:rPr lang="hr-HR" dirty="0"/>
              <a:t> (HALE)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disability-adjusted</a:t>
            </a:r>
            <a:r>
              <a:rPr lang="hr-HR" dirty="0"/>
              <a:t> </a:t>
            </a:r>
            <a:r>
              <a:rPr lang="hr-HR" dirty="0" err="1"/>
              <a:t>life-years</a:t>
            </a:r>
            <a:r>
              <a:rPr lang="hr-HR" dirty="0"/>
              <a:t> (DALY s).</a:t>
            </a:r>
          </a:p>
          <a:p>
            <a:pPr lvl="0"/>
            <a:r>
              <a:rPr lang="hr-HR" dirty="0" err="1"/>
              <a:t>Epidemiology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consider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resultant</a:t>
            </a:r>
            <a:r>
              <a:rPr lang="hr-HR" dirty="0"/>
              <a:t> </a:t>
            </a:r>
            <a:r>
              <a:rPr lang="hr-HR" dirty="0" err="1"/>
              <a:t>loss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categories</a:t>
            </a:r>
            <a:endParaRPr lang="hr-HR" dirty="0"/>
          </a:p>
          <a:p>
            <a:pPr lvl="1"/>
            <a:r>
              <a:rPr lang="hr-HR" dirty="0" err="1"/>
              <a:t>natural</a:t>
            </a:r>
            <a:r>
              <a:rPr lang="hr-HR" dirty="0"/>
              <a:t> </a:t>
            </a:r>
            <a:r>
              <a:rPr lang="hr-HR" dirty="0" err="1"/>
              <a:t>history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,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endParaRPr lang="hr-HR" dirty="0"/>
          </a:p>
          <a:p>
            <a:pPr lvl="1"/>
            <a:r>
              <a:rPr lang="hr-HR" dirty="0" err="1"/>
              <a:t>need</a:t>
            </a:r>
            <a:r>
              <a:rPr lang="hr-HR" dirty="0"/>
              <a:t> for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resources</a:t>
            </a:r>
            <a:r>
              <a:rPr lang="hr-HR" dirty="0"/>
              <a:t> for use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(human </a:t>
            </a:r>
            <a:r>
              <a:rPr lang="hr-HR" dirty="0" err="1"/>
              <a:t>resources</a:t>
            </a:r>
            <a:r>
              <a:rPr lang="hr-HR" dirty="0"/>
              <a:t>, </a:t>
            </a:r>
            <a:r>
              <a:rPr lang="hr-HR" dirty="0" err="1"/>
              <a:t>facilities</a:t>
            </a:r>
            <a:r>
              <a:rPr lang="hr-HR" dirty="0"/>
              <a:t>, </a:t>
            </a:r>
            <a:r>
              <a:rPr lang="hr-HR" dirty="0" err="1"/>
              <a:t>equipment</a:t>
            </a:r>
            <a:r>
              <a:rPr lang="hr-HR" dirty="0"/>
              <a:t>, </a:t>
            </a:r>
            <a:r>
              <a:rPr lang="hr-HR" dirty="0" err="1"/>
              <a:t>materials</a:t>
            </a:r>
            <a:r>
              <a:rPr lang="hr-HR" dirty="0"/>
              <a:t>)</a:t>
            </a:r>
          </a:p>
          <a:p>
            <a:pPr lvl="1"/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PRM </a:t>
            </a:r>
            <a:r>
              <a:rPr lang="hr-HR" dirty="0" err="1"/>
              <a:t>resources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epidemiological</a:t>
            </a:r>
            <a:r>
              <a:rPr lang="hr-HR" dirty="0"/>
              <a:t> data </a:t>
            </a:r>
            <a:r>
              <a:rPr lang="hr-HR" dirty="0" err="1"/>
              <a:t>support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long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highlights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for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Europe.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224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chapter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highlight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progress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supporting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for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deals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: human </a:t>
            </a:r>
            <a:r>
              <a:rPr lang="hr-HR" dirty="0" err="1"/>
              <a:t>rights</a:t>
            </a:r>
            <a:r>
              <a:rPr lang="hr-HR" dirty="0"/>
              <a:t> as a </a:t>
            </a:r>
            <a:r>
              <a:rPr lang="hr-HR" dirty="0" err="1"/>
              <a:t>societal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(</a:t>
            </a:r>
            <a:r>
              <a:rPr lang="hr-HR" dirty="0" err="1"/>
              <a:t>macro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practicing</a:t>
            </a:r>
            <a:r>
              <a:rPr lang="hr-HR" dirty="0"/>
              <a:t> medicine (</a:t>
            </a:r>
            <a:r>
              <a:rPr lang="hr-HR" dirty="0" err="1"/>
              <a:t>micro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).</a:t>
            </a:r>
          </a:p>
          <a:p>
            <a:pPr lvl="0"/>
            <a:r>
              <a:rPr lang="hr-HR" dirty="0"/>
              <a:t>Human </a:t>
            </a:r>
            <a:r>
              <a:rPr lang="hr-HR" dirty="0" err="1"/>
              <a:t>rights</a:t>
            </a:r>
            <a:r>
              <a:rPr lang="hr-HR" dirty="0"/>
              <a:t> are </a:t>
            </a:r>
            <a:r>
              <a:rPr lang="hr-HR" dirty="0" err="1"/>
              <a:t>playing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struggle</a:t>
            </a:r>
            <a:r>
              <a:rPr lang="hr-HR" dirty="0"/>
              <a:t> to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implications</a:t>
            </a:r>
            <a:r>
              <a:rPr lang="hr-HR" dirty="0"/>
              <a:t> for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practitioners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researchers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Specialists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must </a:t>
            </a:r>
            <a:r>
              <a:rPr lang="hr-HR" dirty="0" err="1"/>
              <a:t>address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</a:t>
            </a:r>
            <a:r>
              <a:rPr lang="hr-HR" dirty="0" err="1"/>
              <a:t>concerning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&amp; </a:t>
            </a:r>
            <a:r>
              <a:rPr lang="hr-HR" dirty="0" err="1"/>
              <a:t>norms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proper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</a:t>
            </a:r>
            <a:r>
              <a:rPr lang="hr-HR" dirty="0" err="1"/>
              <a:t>conduct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 </a:t>
            </a:r>
            <a:r>
              <a:rPr lang="hr-HR" dirty="0" err="1"/>
              <a:t>taken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care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family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Clinicians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take note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lifestyle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for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579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i="1" dirty="0"/>
              <a:t>Human </a:t>
            </a:r>
            <a:r>
              <a:rPr lang="hr-HR" b="1" i="1" dirty="0" err="1"/>
              <a:t>rights</a:t>
            </a:r>
            <a:r>
              <a:rPr lang="hr-HR" b="1" i="1" dirty="0"/>
              <a:t> </a:t>
            </a:r>
            <a:r>
              <a:rPr lang="hr-HR" b="1" i="1" dirty="0" err="1"/>
              <a:t>approach</a:t>
            </a:r>
            <a:r>
              <a:rPr lang="hr-HR" b="1" i="1" dirty="0"/>
              <a:t>:</a:t>
            </a:r>
            <a:endParaRPr lang="hr-HR" b="1" dirty="0"/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norm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 (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)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(PWD) live as </a:t>
            </a:r>
            <a:r>
              <a:rPr lang="hr-HR" dirty="0" err="1"/>
              <a:t>citizens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autonomy</a:t>
            </a:r>
            <a:r>
              <a:rPr lang="hr-HR" dirty="0"/>
              <a:t>, </a:t>
            </a:r>
            <a:r>
              <a:rPr lang="hr-HR" dirty="0" err="1"/>
              <a:t>inclusion</a:t>
            </a:r>
            <a:r>
              <a:rPr lang="hr-HR" dirty="0"/>
              <a:t>, </a:t>
            </a:r>
            <a:r>
              <a:rPr lang="hr-HR" dirty="0" err="1"/>
              <a:t>dignity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fundamental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central</a:t>
            </a:r>
            <a:r>
              <a:rPr lang="hr-HR" dirty="0"/>
              <a:t> </a:t>
            </a:r>
            <a:r>
              <a:rPr lang="hr-HR" dirty="0" err="1"/>
              <a:t>aspect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society</a:t>
            </a:r>
            <a:r>
              <a:rPr lang="hr-HR" dirty="0"/>
              <a:t> (</a:t>
            </a:r>
            <a:r>
              <a:rPr lang="hr-HR" dirty="0" err="1"/>
              <a:t>includes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).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Council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Europe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published</a:t>
            </a:r>
            <a:r>
              <a:rPr lang="hr-HR" dirty="0"/>
              <a:t> a </a:t>
            </a:r>
            <a:r>
              <a:rPr lang="hr-HR" dirty="0" err="1"/>
              <a:t>series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reports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documents</a:t>
            </a:r>
            <a:r>
              <a:rPr lang="hr-HR" dirty="0"/>
              <a:t> on human </a:t>
            </a:r>
            <a:r>
              <a:rPr lang="hr-HR" dirty="0" err="1"/>
              <a:t>rights</a:t>
            </a:r>
            <a:r>
              <a:rPr lang="hr-HR" dirty="0"/>
              <a:t> for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to:</a:t>
            </a:r>
          </a:p>
          <a:p>
            <a:pPr lvl="1"/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PWD</a:t>
            </a:r>
          </a:p>
          <a:p>
            <a:pPr lvl="1"/>
            <a:r>
              <a:rPr lang="hr-HR" dirty="0" err="1"/>
              <a:t>adopt</a:t>
            </a:r>
            <a:r>
              <a:rPr lang="hr-HR" dirty="0"/>
              <a:t> </a:t>
            </a:r>
            <a:r>
              <a:rPr lang="hr-HR" dirty="0" err="1"/>
              <a:t>measures</a:t>
            </a:r>
            <a:r>
              <a:rPr lang="hr-HR" dirty="0"/>
              <a:t> </a:t>
            </a:r>
            <a:r>
              <a:rPr lang="hr-HR" dirty="0" err="1"/>
              <a:t>aimed</a:t>
            </a:r>
            <a:r>
              <a:rPr lang="hr-HR" dirty="0"/>
              <a:t> at </a:t>
            </a:r>
            <a:r>
              <a:rPr lang="hr-HR" dirty="0" err="1"/>
              <a:t>improving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PWD</a:t>
            </a:r>
          </a:p>
          <a:p>
            <a:pPr lvl="1"/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plan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achieve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goals</a:t>
            </a:r>
            <a:endParaRPr lang="hr-HR" dirty="0"/>
          </a:p>
          <a:p>
            <a:pPr lvl="1"/>
            <a:r>
              <a:rPr lang="hr-HR" dirty="0" err="1"/>
              <a:t>allow</a:t>
            </a:r>
            <a:r>
              <a:rPr lang="hr-HR" dirty="0"/>
              <a:t> </a:t>
            </a:r>
            <a:r>
              <a:rPr lang="hr-HR" dirty="0" err="1"/>
              <a:t>equity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employment</a:t>
            </a:r>
            <a:r>
              <a:rPr lang="hr-HR" dirty="0"/>
              <a:t> as a </a:t>
            </a:r>
            <a:r>
              <a:rPr lang="hr-HR" dirty="0" err="1"/>
              <a:t>key</a:t>
            </a:r>
            <a:r>
              <a:rPr lang="hr-HR" dirty="0"/>
              <a:t> element</a:t>
            </a:r>
          </a:p>
          <a:p>
            <a:pPr lvl="1"/>
            <a:r>
              <a:rPr lang="hr-HR" dirty="0" err="1"/>
              <a:t>adopt</a:t>
            </a:r>
            <a:r>
              <a:rPr lang="hr-HR" dirty="0"/>
              <a:t> </a:t>
            </a:r>
            <a:r>
              <a:rPr lang="hr-HR" dirty="0" err="1"/>
              <a:t>innovative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, as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 live </a:t>
            </a:r>
            <a:r>
              <a:rPr lang="hr-HR" dirty="0" err="1"/>
              <a:t>longer</a:t>
            </a:r>
            <a:endParaRPr lang="hr-HR" dirty="0"/>
          </a:p>
          <a:p>
            <a:pPr lvl="1"/>
            <a:r>
              <a:rPr lang="hr-HR" dirty="0" err="1"/>
              <a:t>create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to </a:t>
            </a:r>
            <a:r>
              <a:rPr lang="hr-HR" dirty="0" err="1"/>
              <a:t>enable</a:t>
            </a:r>
            <a:r>
              <a:rPr lang="hr-HR" dirty="0"/>
              <a:t> a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state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mental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later</a:t>
            </a:r>
            <a:r>
              <a:rPr lang="hr-HR" dirty="0"/>
              <a:t> </a:t>
            </a:r>
            <a:r>
              <a:rPr lang="hr-HR" dirty="0" err="1"/>
              <a:t>stages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endParaRPr lang="hr-HR" dirty="0"/>
          </a:p>
          <a:p>
            <a:pPr lvl="1"/>
            <a:r>
              <a:rPr lang="hr-HR" dirty="0" err="1"/>
              <a:t>strengthen</a:t>
            </a:r>
            <a:r>
              <a:rPr lang="hr-HR" dirty="0"/>
              <a:t> </a:t>
            </a:r>
            <a:r>
              <a:rPr lang="hr-HR" dirty="0" err="1"/>
              <a:t>supportive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PWD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support</a:t>
            </a:r>
            <a:endParaRPr lang="hr-HR" dirty="0"/>
          </a:p>
          <a:p>
            <a:pPr lvl="1"/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services</a:t>
            </a:r>
            <a:endParaRPr lang="hr-HR" dirty="0"/>
          </a:p>
          <a:p>
            <a:pPr lvl="1"/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to </a:t>
            </a:r>
            <a:r>
              <a:rPr lang="hr-HR" dirty="0" err="1"/>
              <a:t>meet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PWD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529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Disability</a:t>
            </a:r>
            <a:r>
              <a:rPr lang="hr-HR" dirty="0"/>
              <a:t> Rights </a:t>
            </a:r>
            <a:r>
              <a:rPr lang="hr-HR" dirty="0" err="1"/>
              <a:t>legislation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2005 UN </a:t>
            </a:r>
            <a:r>
              <a:rPr lang="hr-HR" dirty="0" err="1"/>
              <a:t>Convention</a:t>
            </a:r>
            <a:r>
              <a:rPr lang="hr-HR" dirty="0"/>
              <a:t> on Human Rights </a:t>
            </a:r>
          </a:p>
          <a:p>
            <a:r>
              <a:rPr lang="hr-HR" dirty="0"/>
              <a:t>2005 </a:t>
            </a:r>
            <a:r>
              <a:rPr lang="hr-HR" dirty="0" err="1"/>
              <a:t>Resolution</a:t>
            </a:r>
            <a:r>
              <a:rPr lang="hr-HR" dirty="0"/>
              <a:t> on „</a:t>
            </a:r>
            <a:r>
              <a:rPr lang="hr-HR" dirty="0" err="1"/>
              <a:t>Disability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, Management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”</a:t>
            </a:r>
          </a:p>
          <a:p>
            <a:r>
              <a:rPr lang="hr-HR" dirty="0"/>
              <a:t>2006 UN </a:t>
            </a:r>
            <a:r>
              <a:rPr lang="hr-HR" dirty="0" err="1"/>
              <a:t>Convention</a:t>
            </a:r>
            <a:r>
              <a:rPr lang="hr-HR" dirty="0"/>
              <a:t> on Rights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(UNCRPD)</a:t>
            </a:r>
          </a:p>
          <a:p>
            <a:r>
              <a:rPr lang="hr-HR" dirty="0"/>
              <a:t>2011 World </a:t>
            </a:r>
            <a:r>
              <a:rPr lang="hr-HR" dirty="0" err="1"/>
              <a:t>Report</a:t>
            </a:r>
            <a:r>
              <a:rPr lang="hr-HR" dirty="0"/>
              <a:t> on </a:t>
            </a:r>
            <a:r>
              <a:rPr lang="hr-HR" dirty="0" err="1"/>
              <a:t>Disability</a:t>
            </a:r>
            <a:endParaRPr lang="hr-HR" dirty="0"/>
          </a:p>
          <a:p>
            <a:r>
              <a:rPr lang="hr-HR" dirty="0"/>
              <a:t>Global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Plan 2014-2021: „</a:t>
            </a:r>
            <a:r>
              <a:rPr lang="hr-HR" dirty="0" err="1"/>
              <a:t>Better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for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.“</a:t>
            </a:r>
          </a:p>
          <a:p>
            <a:endParaRPr lang="hr-HR" dirty="0"/>
          </a:p>
          <a:p>
            <a:pPr lvl="0"/>
            <a:r>
              <a:rPr lang="hr-HR" dirty="0"/>
              <a:t>PRM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 a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PRM </a:t>
            </a:r>
            <a:r>
              <a:rPr lang="hr-HR" dirty="0" err="1"/>
              <a:t>services</a:t>
            </a:r>
            <a:r>
              <a:rPr lang="hr-HR" dirty="0"/>
              <a:t>.  </a:t>
            </a:r>
          </a:p>
          <a:p>
            <a:pPr lvl="0"/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enshrine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</a:t>
            </a:r>
            <a:r>
              <a:rPr lang="hr-HR" dirty="0" err="1"/>
              <a:t>values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,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on </a:t>
            </a:r>
            <a:r>
              <a:rPr lang="hr-HR" dirty="0" err="1"/>
              <a:t>ethics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advocacy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encourage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PWD, </a:t>
            </a:r>
            <a:r>
              <a:rPr lang="hr-HR" dirty="0" err="1"/>
              <a:t>influencing</a:t>
            </a:r>
            <a:r>
              <a:rPr lang="hr-HR" dirty="0"/>
              <a:t> </a:t>
            </a:r>
            <a:r>
              <a:rPr lang="hr-HR" dirty="0" err="1"/>
              <a:t>policymakers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set </a:t>
            </a:r>
            <a:r>
              <a:rPr lang="hr-HR" dirty="0" err="1"/>
              <a:t>advocacy</a:t>
            </a:r>
            <a:r>
              <a:rPr lang="hr-HR" dirty="0"/>
              <a:t> </a:t>
            </a:r>
            <a:r>
              <a:rPr lang="hr-HR" dirty="0" err="1"/>
              <a:t>assistance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453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1430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From</a:t>
            </a:r>
            <a:r>
              <a:rPr lang="hr-HR" dirty="0"/>
              <a:t> a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imposes</a:t>
            </a:r>
            <a:r>
              <a:rPr lang="hr-HR" dirty="0"/>
              <a:t> </a:t>
            </a:r>
            <a:r>
              <a:rPr lang="hr-HR" dirty="0" err="1"/>
              <a:t>essential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accessible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perspective</a:t>
            </a:r>
            <a:endParaRPr lang="hr-HR" dirty="0"/>
          </a:p>
          <a:p>
            <a:pPr lvl="1"/>
            <a:r>
              <a:rPr lang="hr-HR" dirty="0" err="1"/>
              <a:t>non-discriminatory</a:t>
            </a:r>
            <a:endParaRPr lang="hr-HR" dirty="0"/>
          </a:p>
          <a:p>
            <a:pPr lvl="1"/>
            <a:r>
              <a:rPr lang="hr-HR" dirty="0" err="1"/>
              <a:t>affordable</a:t>
            </a:r>
            <a:endParaRPr lang="hr-HR" dirty="0"/>
          </a:p>
          <a:p>
            <a:pPr lvl="1"/>
            <a:r>
              <a:rPr lang="hr-HR" dirty="0" err="1"/>
              <a:t>acceptable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 </a:t>
            </a:r>
            <a:r>
              <a:rPr lang="hr-HR" dirty="0" err="1"/>
              <a:t>aspect</a:t>
            </a:r>
            <a:endParaRPr lang="hr-HR" dirty="0"/>
          </a:p>
          <a:p>
            <a:pPr lvl="1"/>
            <a:r>
              <a:rPr lang="hr-HR" dirty="0" err="1"/>
              <a:t>scientifically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medically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highest</a:t>
            </a:r>
            <a:r>
              <a:rPr lang="hr-HR" dirty="0"/>
              <a:t> </a:t>
            </a:r>
            <a:r>
              <a:rPr lang="hr-HR" dirty="0" err="1"/>
              <a:t>quality</a:t>
            </a:r>
            <a:endParaRPr lang="hr-HR" dirty="0"/>
          </a:p>
          <a:p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maximize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limits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framework</a:t>
            </a:r>
            <a:r>
              <a:rPr lang="hr-HR" dirty="0"/>
              <a:t> </a:t>
            </a:r>
            <a:r>
              <a:rPr lang="hr-HR" dirty="0" err="1"/>
              <a:t>built</a:t>
            </a:r>
            <a:r>
              <a:rPr lang="hr-HR" dirty="0"/>
              <a:t> on </a:t>
            </a:r>
            <a:r>
              <a:rPr lang="hr-HR" dirty="0" err="1"/>
              <a:t>equity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solidarity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Innovative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offer</a:t>
            </a:r>
            <a:r>
              <a:rPr lang="hr-HR" dirty="0"/>
              <a:t> a </a:t>
            </a:r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benefit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at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acceptable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WHO </a:t>
            </a:r>
            <a:r>
              <a:rPr lang="hr-HR" dirty="0" err="1"/>
              <a:t>regards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as a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issue</a:t>
            </a:r>
            <a:r>
              <a:rPr lang="hr-HR" dirty="0"/>
              <a:t>, a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issue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development </a:t>
            </a:r>
            <a:r>
              <a:rPr lang="hr-HR" dirty="0" err="1"/>
              <a:t>issue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89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Applying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(</a:t>
            </a:r>
            <a:r>
              <a:rPr lang="hr-HR" dirty="0" err="1"/>
              <a:t>medical</a:t>
            </a:r>
            <a:r>
              <a:rPr lang="hr-HR" dirty="0"/>
              <a:t>) </a:t>
            </a:r>
            <a:r>
              <a:rPr lang="hr-HR" dirty="0" err="1"/>
              <a:t>ethics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adoption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driving</a:t>
            </a:r>
            <a:r>
              <a:rPr lang="hr-HR" dirty="0"/>
              <a:t> </a:t>
            </a:r>
            <a:r>
              <a:rPr lang="hr-HR" dirty="0" err="1"/>
              <a:t>force</a:t>
            </a:r>
            <a:r>
              <a:rPr lang="hr-HR" dirty="0"/>
              <a:t> for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inclusive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ethics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principle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centered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PRM </a:t>
            </a:r>
            <a:r>
              <a:rPr lang="hr-HR" dirty="0" err="1"/>
              <a:t>practice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Conceptual</a:t>
            </a:r>
            <a:r>
              <a:rPr lang="hr-HR" dirty="0"/>
              <a:t> </a:t>
            </a:r>
            <a:r>
              <a:rPr lang="hr-HR" dirty="0" err="1"/>
              <a:t>choices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authorities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influence </a:t>
            </a:r>
            <a:r>
              <a:rPr lang="hr-HR" dirty="0" err="1"/>
              <a:t>decisions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regard</a:t>
            </a:r>
            <a:r>
              <a:rPr lang="hr-HR" dirty="0"/>
              <a:t> to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UNCRPD </a:t>
            </a:r>
            <a:r>
              <a:rPr lang="hr-HR" dirty="0" err="1"/>
              <a:t>describes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purpose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convention</a:t>
            </a:r>
            <a:r>
              <a:rPr lang="hr-HR" dirty="0"/>
              <a:t>: to </a:t>
            </a:r>
            <a:r>
              <a:rPr lang="hr-HR" dirty="0" err="1"/>
              <a:t>promote</a:t>
            </a:r>
            <a:r>
              <a:rPr lang="hr-HR" dirty="0"/>
              <a:t>, </a:t>
            </a:r>
            <a:r>
              <a:rPr lang="hr-HR" dirty="0" err="1"/>
              <a:t>protect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ensure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equal</a:t>
            </a:r>
            <a:r>
              <a:rPr lang="hr-HR" dirty="0"/>
              <a:t> </a:t>
            </a:r>
            <a:r>
              <a:rPr lang="hr-HR" dirty="0" err="1"/>
              <a:t>enjoyment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fundamental</a:t>
            </a:r>
            <a:r>
              <a:rPr lang="hr-HR" dirty="0"/>
              <a:t> </a:t>
            </a:r>
            <a:r>
              <a:rPr lang="hr-HR" dirty="0" err="1"/>
              <a:t>freedoms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PWD,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respect</a:t>
            </a:r>
            <a:r>
              <a:rPr lang="hr-HR" dirty="0"/>
              <a:t> for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inherent</a:t>
            </a:r>
            <a:r>
              <a:rPr lang="hr-HR" dirty="0"/>
              <a:t> </a:t>
            </a:r>
            <a:r>
              <a:rPr lang="hr-HR" dirty="0" err="1"/>
              <a:t>dignity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UNCRPD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legally</a:t>
            </a:r>
            <a:r>
              <a:rPr lang="hr-HR" dirty="0"/>
              <a:t> </a:t>
            </a:r>
            <a:r>
              <a:rPr lang="hr-HR" dirty="0" err="1"/>
              <a:t>binding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engages</a:t>
            </a:r>
            <a:r>
              <a:rPr lang="hr-HR" dirty="0"/>
              <a:t> </a:t>
            </a:r>
            <a:r>
              <a:rPr lang="hr-HR" dirty="0" err="1"/>
              <a:t>states</a:t>
            </a:r>
            <a:r>
              <a:rPr lang="hr-HR" dirty="0"/>
              <a:t> to </a:t>
            </a:r>
            <a:r>
              <a:rPr lang="hr-HR" dirty="0" err="1"/>
              <a:t>organise</a:t>
            </a:r>
            <a:r>
              <a:rPr lang="hr-HR" dirty="0"/>
              <a:t>, </a:t>
            </a:r>
            <a:r>
              <a:rPr lang="hr-HR" dirty="0" err="1"/>
              <a:t>strengthen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extend</a:t>
            </a:r>
            <a:r>
              <a:rPr lang="hr-HR" dirty="0"/>
              <a:t> </a:t>
            </a:r>
            <a:r>
              <a:rPr lang="hr-HR" dirty="0" err="1"/>
              <a:t>comprehensive</a:t>
            </a:r>
            <a:r>
              <a:rPr lang="hr-HR" dirty="0"/>
              <a:t> habilitation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All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are </a:t>
            </a:r>
            <a:r>
              <a:rPr lang="hr-HR" dirty="0" err="1"/>
              <a:t>enshrined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are </a:t>
            </a:r>
            <a:r>
              <a:rPr lang="hr-HR" dirty="0" err="1"/>
              <a:t>supported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become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21st </a:t>
            </a:r>
            <a:r>
              <a:rPr lang="hr-HR" dirty="0" err="1"/>
              <a:t>century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7235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1935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BACKGROUND OF PHYSICAL AND REHABILITATION MEDICINE  Why rehabilitation is needed by individual and society</vt:lpstr>
      <vt:lpstr>Introduction</vt:lpstr>
      <vt:lpstr>Epidemiological aspects - Demographic change in Europe</vt:lpstr>
      <vt:lpstr>Epidemiology of functioning and disability</vt:lpstr>
      <vt:lpstr>Ethical aspects and human rights</vt:lpstr>
      <vt:lpstr>Ethical aspects and human rights</vt:lpstr>
      <vt:lpstr>Disability Rights legislation</vt:lpstr>
      <vt:lpstr>Presentazione standard di PowerPoint</vt:lpstr>
      <vt:lpstr>Applying the principles of (medical) ethics</vt:lpstr>
      <vt:lpstr>Rehabilitation and health systems</vt:lpstr>
      <vt:lpstr>Economic burden of disability - The cost of disability</vt:lpstr>
      <vt:lpstr>The cost of disability</vt:lpstr>
      <vt:lpstr>The role of rehabilitation in reducing the cost of disability</vt:lpstr>
      <vt:lpstr>Effects of lack of rehabilitation</vt:lpstr>
      <vt:lpstr>The following may be found in the absence of rehabilitation for a variety of conditions: </vt:lpstr>
      <vt:lpstr>PRM services need to be involved in longer-term follow-up of patients, as they move into living in the community, in order to prevent: 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19</cp:revision>
  <dcterms:created xsi:type="dcterms:W3CDTF">2018-08-21T19:55:07Z</dcterms:created>
  <dcterms:modified xsi:type="dcterms:W3CDTF">2018-08-23T18:41:18Z</dcterms:modified>
</cp:coreProperties>
</file>