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65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BF38D4-0097-4C1A-B254-34D89D4321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B480AF1-266C-42DF-BAEE-755D9C2FCB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126680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EA2E14-7DC0-4CE0-B953-02DFDD070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34E8A8D-9048-4E6A-9CFC-261F0EEF71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343262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A7D585C-1136-479E-92DA-DDD896A627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D9D73FF-9547-4BDF-AA25-0AB991288F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2B2581-691E-48FA-9F4A-365785A164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D8DB68D-9EA3-4BFF-9F30-F3C97FE13E24}" type="datetimeFigureOut">
              <a:rPr lang="it-IT" smtClean="0"/>
              <a:t>23/08/2018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2DB025-D77B-48B5-A07F-D257CCA03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7FDF084-8AB8-46CA-B764-653FC2F1A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9EFD83-644E-4759-9443-7753250423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498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6F4ACF-88CB-42FD-A8E7-28FE03400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2116"/>
            <a:ext cx="10515600" cy="1228572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BD5817-EFE9-4D8D-BA35-0DCCFB399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E7D201C5-0346-4FDE-AA1E-AAEA4EA3F768}"/>
              </a:ext>
            </a:extLst>
          </p:cNvPr>
          <p:cNvSpPr/>
          <p:nvPr userDrawn="1"/>
        </p:nvSpPr>
        <p:spPr>
          <a:xfrm>
            <a:off x="147484" y="0"/>
            <a:ext cx="120445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it-IT" sz="1200" dirty="0" err="1">
                <a:solidFill>
                  <a:schemeClr val="accent6">
                    <a:lumMod val="75000"/>
                  </a:schemeClr>
                </a:solidFill>
              </a:rPr>
              <a:t>European</a:t>
            </a:r>
            <a:r>
              <a:rPr lang="it-IT" sz="1200" dirty="0">
                <a:solidFill>
                  <a:schemeClr val="accent6">
                    <a:lumMod val="75000"/>
                  </a:schemeClr>
                </a:solidFill>
              </a:rPr>
              <a:t> PRM </a:t>
            </a:r>
            <a:r>
              <a:rPr lang="it-IT" sz="1200" dirty="0" err="1">
                <a:solidFill>
                  <a:schemeClr val="accent6">
                    <a:lumMod val="75000"/>
                  </a:schemeClr>
                </a:solidFill>
              </a:rPr>
              <a:t>Bodies</a:t>
            </a:r>
            <a:r>
              <a:rPr lang="it-IT" sz="1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it-IT" sz="1200" dirty="0" err="1">
                <a:solidFill>
                  <a:schemeClr val="accent6">
                    <a:lumMod val="75000"/>
                  </a:schemeClr>
                </a:solidFill>
              </a:rPr>
              <a:t>Alliance</a:t>
            </a:r>
            <a:r>
              <a:rPr lang="it-IT" sz="1200" dirty="0">
                <a:solidFill>
                  <a:schemeClr val="accent6">
                    <a:lumMod val="75000"/>
                  </a:schemeClr>
                </a:solidFill>
              </a:rPr>
              <a:t>. White Book on PRM in Europe. 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Chapter 2. Why rehabilitation is needed by individual and society. Eur J Phys </a:t>
            </a:r>
            <a:r>
              <a:rPr lang="en-US" sz="1200" dirty="0" err="1">
                <a:solidFill>
                  <a:schemeClr val="accent6">
                    <a:lumMod val="75000"/>
                  </a:schemeClr>
                </a:solidFill>
              </a:rPr>
              <a:t>Rehabil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 Med. 2018 Apr;54(2):166-176</a:t>
            </a:r>
            <a:r>
              <a:rPr lang="it-IT" sz="1200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9708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E04FBC-3DCE-46F9-A41E-98C3778B9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0996086-C3E6-4A51-A113-2C96E0FD7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1601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6533AA-CA80-434C-A021-D65708ECE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5B4C77-85C2-44BB-91BB-D02143A37C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85F402D-36AB-4467-902E-50EB057080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517585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F0EAE8-94DB-464B-9D72-D535C1845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3F6375F-8A4E-4A6D-A135-61CF7D4F7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2FE1C0E-E4A7-4A34-BFAD-9C46C575A4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7E077FB-0F22-4317-A644-38415E1FF4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4CFAB31-F993-423A-85F0-223C02EFA8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16265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04DF3C-CD77-43E1-BA59-3BB933D61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929153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9345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FB6E73-F4ED-4F41-86D7-A78B4C57C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B5CC47-E428-45C3-9393-555221B29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18C1511-F156-4E10-A038-EBDB4E1341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049768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522C9C-7EA6-473C-B4F2-780619BAD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3CB919B-22D6-4005-93EB-16DD84C87E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1605956-EA1A-4474-8D30-AC1454FDE5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556981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tif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2061244-6FAF-4A61-917C-8141707E1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4E50918-F9B2-49C8-B730-C99A8DE09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83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383A341-73CF-4F01-AEE7-769E48DA093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" y="0"/>
            <a:ext cx="147485" cy="68580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C3136C95-B57D-4321-9555-2915F628888E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2424" y="5887347"/>
            <a:ext cx="998813" cy="1079446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8050C582-1B93-4853-BDB1-6EC93D5EE913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662" y="5992654"/>
            <a:ext cx="891496" cy="868831"/>
          </a:xfrm>
          <a:prstGeom prst="rect">
            <a:avLst/>
          </a:prstGeom>
        </p:spPr>
      </p:pic>
      <p:pic>
        <p:nvPicPr>
          <p:cNvPr id="10" name="Picture 4" descr="esprm_logo">
            <a:extLst>
              <a:ext uri="{FF2B5EF4-FFF2-40B4-BE49-F238E27FC236}">
                <a16:creationId xmlns:a16="http://schemas.microsoft.com/office/drawing/2014/main" id="{A4C94679-9DAC-4A68-8FB5-80AB825EC62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2134" y="5981700"/>
            <a:ext cx="398145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" descr="Description: letter">
            <a:extLst>
              <a:ext uri="{FF2B5EF4-FFF2-40B4-BE49-F238E27FC236}">
                <a16:creationId xmlns:a16="http://schemas.microsoft.com/office/drawing/2014/main" id="{05E7C588-485E-4D31-8220-120DFEBAAA5D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9" r="-2341"/>
          <a:stretch>
            <a:fillRect/>
          </a:stretch>
        </p:blipFill>
        <p:spPr bwMode="auto">
          <a:xfrm>
            <a:off x="158207" y="5981700"/>
            <a:ext cx="916190" cy="8907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9483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9FD95CE-79B3-4FEF-971F-36C95901CA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0705" y="264836"/>
            <a:ext cx="3134269" cy="4110519"/>
          </a:xfrm>
          <a:prstGeom prst="rect">
            <a:avLst/>
          </a:prstGeom>
        </p:spPr>
      </p:pic>
      <p:sp>
        <p:nvSpPr>
          <p:cNvPr id="8" name="Ottagono 7">
            <a:extLst>
              <a:ext uri="{FF2B5EF4-FFF2-40B4-BE49-F238E27FC236}">
                <a16:creationId xmlns:a16="http://schemas.microsoft.com/office/drawing/2014/main" id="{FF607082-F2DE-404E-9444-5398EA724A58}"/>
              </a:ext>
            </a:extLst>
          </p:cNvPr>
          <p:cNvSpPr/>
          <p:nvPr/>
        </p:nvSpPr>
        <p:spPr>
          <a:xfrm>
            <a:off x="10797025" y="38694"/>
            <a:ext cx="1189703" cy="1189703"/>
          </a:xfrm>
          <a:prstGeom prst="octagon">
            <a:avLst/>
          </a:prstGeom>
          <a:solidFill>
            <a:schemeClr val="accent6">
              <a:lumMod val="75000"/>
            </a:schemeClr>
          </a:solidFill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>
                <a:solidFill>
                  <a:schemeClr val="bg1"/>
                </a:solidFill>
              </a:rPr>
              <a:t>2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700E29C-6069-46D9-BFA7-03CB4227A8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654" y="1608432"/>
            <a:ext cx="1395295" cy="1507936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4327FCF4-F3CA-4DAE-B1C2-EA5D3D0324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6" y="3372313"/>
            <a:ext cx="1255072" cy="1223163"/>
          </a:xfrm>
          <a:prstGeom prst="rect">
            <a:avLst/>
          </a:prstGeom>
        </p:spPr>
      </p:pic>
      <p:pic>
        <p:nvPicPr>
          <p:cNvPr id="1028" name="Picture 4" descr="esprm_logo">
            <a:extLst>
              <a:ext uri="{FF2B5EF4-FFF2-40B4-BE49-F238E27FC236}">
                <a16:creationId xmlns:a16="http://schemas.microsoft.com/office/drawing/2014/main" id="{C35BFDCB-9250-4944-AFD2-071D0A7B9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6" y="4851421"/>
            <a:ext cx="398145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" descr="Description: letter">
            <a:extLst>
              <a:ext uri="{FF2B5EF4-FFF2-40B4-BE49-F238E27FC236}">
                <a16:creationId xmlns:a16="http://schemas.microsoft.com/office/drawing/2014/main" id="{DF41B451-0A49-4720-A82A-63D8FADF90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9" r="-2341"/>
          <a:stretch>
            <a:fillRect/>
          </a:stretch>
        </p:blipFill>
        <p:spPr bwMode="auto">
          <a:xfrm>
            <a:off x="13383" y="136337"/>
            <a:ext cx="1250897" cy="121615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35B1FAD3-C895-44DB-BDB6-6ABCEFBF7A91}"/>
              </a:ext>
            </a:extLst>
          </p:cNvPr>
          <p:cNvSpPr txBox="1"/>
          <p:nvPr/>
        </p:nvSpPr>
        <p:spPr>
          <a:xfrm>
            <a:off x="0" y="6334780"/>
            <a:ext cx="12178617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European Physical and Rehabilitation Medicine Bodies Alliance. White Book on Physical and Rehabilitation Medicine in Europe. Chapter 2. Why rehabilitation is  needed by individual and society. Eur J Phys </a:t>
            </a:r>
            <a:r>
              <a:rPr lang="en-US" sz="1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Rehabil</a:t>
            </a:r>
            <a:r>
              <a:rPr lang="en-US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Med. 2018 Apr;54(2):166-176. </a:t>
            </a:r>
            <a:r>
              <a:rPr lang="en-US" sz="1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doi</a:t>
            </a:r>
            <a:r>
              <a:rPr lang="en-US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: 10.23736/S1973-9087.18.05145-6</a:t>
            </a:r>
            <a:r>
              <a:rPr lang="it-IT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.</a:t>
            </a:r>
          </a:p>
        </p:txBody>
      </p:sp>
      <p:sp>
        <p:nvSpPr>
          <p:cNvPr id="18" name="Titolo 1">
            <a:extLst>
              <a:ext uri="{FF2B5EF4-FFF2-40B4-BE49-F238E27FC236}">
                <a16:creationId xmlns:a16="http://schemas.microsoft.com/office/drawing/2014/main" id="{4988CD3D-A798-423C-8A90-6CB7895817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92971" y="1962307"/>
            <a:ext cx="5407434" cy="2889114"/>
          </a:xfrm>
        </p:spPr>
        <p:txBody>
          <a:bodyPr anchor="ctr">
            <a:noAutofit/>
          </a:bodyPr>
          <a:lstStyle/>
          <a:p>
            <a:pPr algn="l"/>
            <a:r>
              <a:rPr lang="hr-HR" sz="3200" dirty="0">
                <a:solidFill>
                  <a:schemeClr val="bg1"/>
                </a:solidFill>
              </a:rPr>
              <a:t>BACKGROUND OF PHYSICAL AND REHABILITATION MEDICINE</a:t>
            </a:r>
            <a:br>
              <a:rPr lang="hr-HR" sz="4000" dirty="0">
                <a:solidFill>
                  <a:schemeClr val="bg1"/>
                </a:solidFill>
              </a:rPr>
            </a:br>
            <a:br>
              <a:rPr lang="hr-HR" sz="4000" dirty="0">
                <a:solidFill>
                  <a:schemeClr val="bg1"/>
                </a:solidFill>
              </a:rPr>
            </a:br>
            <a:r>
              <a:rPr lang="en-US" sz="3200" b="1" dirty="0">
                <a:solidFill>
                  <a:schemeClr val="bg1"/>
                </a:solidFill>
              </a:rPr>
              <a:t>Why rehabilitation is needed by individual and society</a:t>
            </a:r>
            <a:endParaRPr lang="hr-HR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836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systems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474573"/>
            <a:ext cx="10515600" cy="443461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hr-HR" dirty="0"/>
              <a:t>Access to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funding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</a:t>
            </a:r>
            <a:r>
              <a:rPr lang="hr-HR" dirty="0" err="1"/>
              <a:t>vary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country</a:t>
            </a:r>
            <a:r>
              <a:rPr lang="hr-HR" dirty="0"/>
              <a:t> to </a:t>
            </a:r>
            <a:r>
              <a:rPr lang="hr-HR" dirty="0" err="1"/>
              <a:t>country</a:t>
            </a:r>
            <a:r>
              <a:rPr lang="hr-HR" dirty="0"/>
              <a:t>. </a:t>
            </a:r>
          </a:p>
          <a:p>
            <a:pPr lvl="0"/>
            <a:r>
              <a:rPr lang="hr-HR" dirty="0"/>
              <a:t>Access to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interventions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governed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prescription</a:t>
            </a:r>
            <a:r>
              <a:rPr lang="hr-HR" dirty="0"/>
              <a:t> </a:t>
            </a:r>
            <a:r>
              <a:rPr lang="hr-HR" dirty="0" err="1"/>
              <a:t>through</a:t>
            </a:r>
            <a:r>
              <a:rPr lang="hr-HR" dirty="0"/>
              <a:t> a PRM </a:t>
            </a:r>
            <a:r>
              <a:rPr lang="hr-HR" dirty="0" err="1"/>
              <a:t>physician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Payers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commissioners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healthcare</a:t>
            </a:r>
            <a:r>
              <a:rPr lang="hr-HR" dirty="0"/>
              <a:t> </a:t>
            </a:r>
            <a:r>
              <a:rPr lang="hr-HR" dirty="0" err="1"/>
              <a:t>need</a:t>
            </a:r>
            <a:r>
              <a:rPr lang="hr-HR" dirty="0"/>
              <a:t> to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aware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value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specialist</a:t>
            </a:r>
            <a:r>
              <a:rPr lang="hr-HR" dirty="0"/>
              <a:t> </a:t>
            </a:r>
            <a:r>
              <a:rPr lang="hr-HR" dirty="0" err="1"/>
              <a:t>treatments</a:t>
            </a:r>
            <a:r>
              <a:rPr lang="hr-HR" dirty="0"/>
              <a:t>, </a:t>
            </a:r>
            <a:r>
              <a:rPr lang="hr-HR" dirty="0" err="1"/>
              <a:t>which</a:t>
            </a:r>
            <a:r>
              <a:rPr lang="hr-HR" dirty="0"/>
              <a:t> </a:t>
            </a:r>
            <a:r>
              <a:rPr lang="hr-HR" dirty="0" err="1"/>
              <a:t>require</a:t>
            </a:r>
            <a:r>
              <a:rPr lang="hr-HR" dirty="0"/>
              <a:t> a </a:t>
            </a:r>
            <a:r>
              <a:rPr lang="hr-HR" dirty="0" err="1"/>
              <a:t>multi-professional</a:t>
            </a:r>
            <a:r>
              <a:rPr lang="hr-HR" dirty="0"/>
              <a:t> </a:t>
            </a:r>
            <a:r>
              <a:rPr lang="hr-HR" dirty="0" err="1"/>
              <a:t>team</a:t>
            </a:r>
            <a:r>
              <a:rPr lang="hr-HR" dirty="0"/>
              <a:t> as </a:t>
            </a:r>
            <a:r>
              <a:rPr lang="hr-HR" dirty="0" err="1"/>
              <a:t>opposed</a:t>
            </a:r>
            <a:r>
              <a:rPr lang="hr-HR" dirty="0"/>
              <a:t> to a single </a:t>
            </a:r>
            <a:r>
              <a:rPr lang="hr-HR" dirty="0" err="1"/>
              <a:t>practitioner</a:t>
            </a:r>
            <a:r>
              <a:rPr lang="hr-HR" dirty="0"/>
              <a:t>. </a:t>
            </a:r>
          </a:p>
          <a:p>
            <a:pPr lvl="0"/>
            <a:r>
              <a:rPr lang="hr-HR" dirty="0"/>
              <a:t>PRM </a:t>
            </a:r>
            <a:r>
              <a:rPr lang="hr-HR" dirty="0" err="1"/>
              <a:t>interventions</a:t>
            </a:r>
            <a:r>
              <a:rPr lang="hr-HR" dirty="0"/>
              <a:t> are </a:t>
            </a:r>
            <a:r>
              <a:rPr lang="hr-HR" dirty="0" err="1"/>
              <a:t>covered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a </a:t>
            </a:r>
            <a:r>
              <a:rPr lang="hr-HR" dirty="0" err="1"/>
              <a:t>public</a:t>
            </a:r>
            <a:r>
              <a:rPr lang="hr-HR" dirty="0"/>
              <a:t> </a:t>
            </a:r>
            <a:r>
              <a:rPr lang="hr-HR" dirty="0" err="1"/>
              <a:t>insurance</a:t>
            </a:r>
            <a:r>
              <a:rPr lang="hr-HR" dirty="0"/>
              <a:t> </a:t>
            </a:r>
            <a:r>
              <a:rPr lang="hr-HR" dirty="0" err="1"/>
              <a:t>package</a:t>
            </a:r>
            <a:r>
              <a:rPr lang="hr-HR" dirty="0"/>
              <a:t>, </a:t>
            </a:r>
            <a:r>
              <a:rPr lang="hr-HR" dirty="0" err="1"/>
              <a:t>especially</a:t>
            </a:r>
            <a:r>
              <a:rPr lang="hr-HR" dirty="0"/>
              <a:t> for </a:t>
            </a:r>
            <a:r>
              <a:rPr lang="hr-HR" dirty="0" err="1"/>
              <a:t>specialist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acute</a:t>
            </a:r>
            <a:r>
              <a:rPr lang="hr-HR" dirty="0"/>
              <a:t> </a:t>
            </a:r>
            <a:r>
              <a:rPr lang="hr-HR" dirty="0" err="1"/>
              <a:t>settings</a:t>
            </a:r>
            <a:r>
              <a:rPr lang="hr-HR" dirty="0"/>
              <a:t>; </a:t>
            </a:r>
            <a:r>
              <a:rPr lang="hr-HR" dirty="0" err="1"/>
              <a:t>however</a:t>
            </a:r>
            <a:r>
              <a:rPr lang="hr-HR" dirty="0"/>
              <a:t>, </a:t>
            </a:r>
            <a:r>
              <a:rPr lang="hr-HR" dirty="0" err="1"/>
              <a:t>almost</a:t>
            </a:r>
            <a:r>
              <a:rPr lang="hr-HR" dirty="0"/>
              <a:t> </a:t>
            </a:r>
            <a:r>
              <a:rPr lang="hr-HR" dirty="0" err="1"/>
              <a:t>everywhere</a:t>
            </a:r>
            <a:r>
              <a:rPr lang="hr-HR" dirty="0"/>
              <a:t> </a:t>
            </a:r>
            <a:r>
              <a:rPr lang="hr-HR" dirty="0" err="1"/>
              <a:t>there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out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pocket</a:t>
            </a:r>
            <a:r>
              <a:rPr lang="hr-HR" dirty="0"/>
              <a:t> </a:t>
            </a:r>
            <a:r>
              <a:rPr lang="hr-HR" dirty="0" err="1"/>
              <a:t>supplement</a:t>
            </a:r>
            <a:r>
              <a:rPr lang="hr-HR" dirty="0"/>
              <a:t> for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, </a:t>
            </a:r>
            <a:r>
              <a:rPr lang="hr-HR" dirty="0" err="1"/>
              <a:t>usually</a:t>
            </a:r>
            <a:r>
              <a:rPr lang="hr-HR" dirty="0"/>
              <a:t> </a:t>
            </a:r>
            <a:r>
              <a:rPr lang="hr-HR" dirty="0" err="1"/>
              <a:t>largest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more </a:t>
            </a:r>
            <a:r>
              <a:rPr lang="hr-HR" dirty="0" err="1"/>
              <a:t>chronic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long-term</a:t>
            </a:r>
            <a:r>
              <a:rPr lang="hr-HR" dirty="0"/>
              <a:t> care. </a:t>
            </a:r>
          </a:p>
          <a:p>
            <a:pPr lvl="0"/>
            <a:r>
              <a:rPr lang="hr-HR" dirty="0"/>
              <a:t>Post-</a:t>
            </a:r>
            <a:r>
              <a:rPr lang="hr-HR" dirty="0" err="1"/>
              <a:t>acute</a:t>
            </a:r>
            <a:r>
              <a:rPr lang="hr-HR" dirty="0"/>
              <a:t> PRM </a:t>
            </a:r>
            <a:r>
              <a:rPr lang="hr-HR" dirty="0" err="1"/>
              <a:t>programs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physical</a:t>
            </a:r>
            <a:r>
              <a:rPr lang="hr-HR" dirty="0"/>
              <a:t> therapy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limited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duration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number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sessions</a:t>
            </a:r>
            <a:r>
              <a:rPr lang="hr-HR" dirty="0"/>
              <a:t>, but most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variability</a:t>
            </a:r>
            <a:r>
              <a:rPr lang="hr-HR" dirty="0"/>
              <a:t> </a:t>
            </a:r>
            <a:r>
              <a:rPr lang="hr-HR" dirty="0" err="1"/>
              <a:t>exists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long-term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-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seems</a:t>
            </a:r>
            <a:r>
              <a:rPr lang="hr-HR" dirty="0"/>
              <a:t> to </a:t>
            </a:r>
            <a:r>
              <a:rPr lang="hr-HR" dirty="0" err="1"/>
              <a:t>originate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historical</a:t>
            </a:r>
            <a:r>
              <a:rPr lang="hr-HR" dirty="0"/>
              <a:t> </a:t>
            </a:r>
            <a:r>
              <a:rPr lang="hr-HR" dirty="0" err="1"/>
              <a:t>differences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Acute</a:t>
            </a:r>
            <a:r>
              <a:rPr lang="hr-HR" dirty="0"/>
              <a:t> PRM </a:t>
            </a:r>
            <a:r>
              <a:rPr lang="hr-HR" dirty="0" err="1"/>
              <a:t>services</a:t>
            </a:r>
            <a:r>
              <a:rPr lang="hr-HR" dirty="0"/>
              <a:t> (</a:t>
            </a:r>
            <a:r>
              <a:rPr lang="hr-HR" dirty="0" err="1"/>
              <a:t>inpatient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outpatient</a:t>
            </a:r>
            <a:r>
              <a:rPr lang="hr-HR" dirty="0"/>
              <a:t>) are </a:t>
            </a:r>
            <a:r>
              <a:rPr lang="hr-HR" dirty="0" err="1"/>
              <a:t>generally</a:t>
            </a:r>
            <a:r>
              <a:rPr lang="hr-HR" dirty="0"/>
              <a:t> </a:t>
            </a:r>
            <a:r>
              <a:rPr lang="hr-HR" dirty="0" err="1"/>
              <a:t>embedded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acute</a:t>
            </a:r>
            <a:r>
              <a:rPr lang="hr-HR" dirty="0"/>
              <a:t>/general </a:t>
            </a:r>
            <a:r>
              <a:rPr lang="hr-HR" dirty="0" err="1"/>
              <a:t>hospitals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private</a:t>
            </a:r>
            <a:r>
              <a:rPr lang="hr-HR" dirty="0"/>
              <a:t> </a:t>
            </a:r>
            <a:r>
              <a:rPr lang="hr-HR" dirty="0" err="1"/>
              <a:t>practice</a:t>
            </a:r>
            <a:r>
              <a:rPr lang="hr-HR" dirty="0"/>
              <a:t> (</a:t>
            </a:r>
            <a:r>
              <a:rPr lang="hr-HR" dirty="0" err="1"/>
              <a:t>outpatient</a:t>
            </a:r>
            <a:r>
              <a:rPr lang="hr-HR" dirty="0"/>
              <a:t>). Post-</a:t>
            </a:r>
            <a:r>
              <a:rPr lang="hr-HR" dirty="0" err="1"/>
              <a:t>acute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are </a:t>
            </a:r>
            <a:r>
              <a:rPr lang="hr-HR" dirty="0" err="1"/>
              <a:t>provided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general as </a:t>
            </a:r>
            <a:r>
              <a:rPr lang="hr-HR" dirty="0" err="1"/>
              <a:t>well</a:t>
            </a:r>
            <a:r>
              <a:rPr lang="hr-HR" dirty="0"/>
              <a:t> as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specific</a:t>
            </a:r>
            <a:r>
              <a:rPr lang="hr-HR" dirty="0"/>
              <a:t> </a:t>
            </a:r>
            <a:r>
              <a:rPr lang="hr-HR" dirty="0" err="1"/>
              <a:t>hospitals</a:t>
            </a:r>
            <a:r>
              <a:rPr lang="hr-HR" dirty="0"/>
              <a:t>/</a:t>
            </a:r>
            <a:r>
              <a:rPr lang="hr-HR" dirty="0" err="1"/>
              <a:t>centers</a:t>
            </a:r>
            <a:r>
              <a:rPr lang="hr-HR" dirty="0"/>
              <a:t>, </a:t>
            </a:r>
            <a:r>
              <a:rPr lang="hr-HR" dirty="0" err="1"/>
              <a:t>while</a:t>
            </a:r>
            <a:r>
              <a:rPr lang="hr-HR" dirty="0"/>
              <a:t> </a:t>
            </a:r>
            <a:r>
              <a:rPr lang="hr-HR" dirty="0" err="1"/>
              <a:t>long-term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are </a:t>
            </a:r>
            <a:r>
              <a:rPr lang="hr-HR" dirty="0" err="1"/>
              <a:t>mainly</a:t>
            </a:r>
            <a:r>
              <a:rPr lang="hr-HR" dirty="0"/>
              <a:t> </a:t>
            </a:r>
            <a:r>
              <a:rPr lang="hr-HR" dirty="0" err="1"/>
              <a:t>organized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specific</a:t>
            </a:r>
            <a:r>
              <a:rPr lang="hr-HR" dirty="0"/>
              <a:t> </a:t>
            </a:r>
            <a:r>
              <a:rPr lang="hr-HR" dirty="0" err="1"/>
              <a:t>facilities</a:t>
            </a:r>
            <a:r>
              <a:rPr lang="hr-HR" dirty="0"/>
              <a:t>, </a:t>
            </a:r>
            <a:r>
              <a:rPr lang="hr-HR" dirty="0" err="1"/>
              <a:t>sometimes</a:t>
            </a:r>
            <a:r>
              <a:rPr lang="hr-HR" dirty="0"/>
              <a:t> </a:t>
            </a:r>
            <a:r>
              <a:rPr lang="hr-HR" dirty="0" err="1"/>
              <a:t>depending</a:t>
            </a:r>
            <a:r>
              <a:rPr lang="hr-HR" dirty="0"/>
              <a:t> on </a:t>
            </a:r>
            <a:r>
              <a:rPr lang="hr-HR" dirty="0" err="1"/>
              <a:t>social</a:t>
            </a:r>
            <a:r>
              <a:rPr lang="hr-HR" dirty="0"/>
              <a:t> </a:t>
            </a:r>
            <a:r>
              <a:rPr lang="hr-HR" dirty="0" err="1"/>
              <a:t>service</a:t>
            </a:r>
            <a:r>
              <a:rPr lang="hr-HR" dirty="0"/>
              <a:t> </a:t>
            </a:r>
            <a:r>
              <a:rPr lang="hr-HR" dirty="0" err="1"/>
              <a:t>rather</a:t>
            </a:r>
            <a:r>
              <a:rPr lang="hr-HR" dirty="0"/>
              <a:t> </a:t>
            </a:r>
            <a:r>
              <a:rPr lang="hr-HR" dirty="0" err="1"/>
              <a:t>than</a:t>
            </a:r>
            <a:r>
              <a:rPr lang="hr-HR" dirty="0"/>
              <a:t> </a:t>
            </a:r>
            <a:r>
              <a:rPr lang="hr-HR" dirty="0" err="1"/>
              <a:t>healthcare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47101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/>
              <a:t>Economic</a:t>
            </a:r>
            <a:r>
              <a:rPr lang="hr-HR" dirty="0"/>
              <a:t> </a:t>
            </a:r>
            <a:r>
              <a:rPr lang="hr-HR" dirty="0" err="1"/>
              <a:t>burden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 -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cost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disability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218499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true</a:t>
            </a:r>
            <a:r>
              <a:rPr lang="hr-HR" dirty="0"/>
              <a:t> </a:t>
            </a:r>
            <a:r>
              <a:rPr lang="hr-HR" dirty="0" err="1"/>
              <a:t>extent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numbers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people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severe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moderately</a:t>
            </a:r>
            <a:r>
              <a:rPr lang="hr-HR" dirty="0"/>
              <a:t> </a:t>
            </a:r>
            <a:r>
              <a:rPr lang="hr-HR" dirty="0" err="1"/>
              <a:t>severe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difficult</a:t>
            </a:r>
            <a:r>
              <a:rPr lang="hr-HR" dirty="0"/>
              <a:t> to </a:t>
            </a:r>
            <a:r>
              <a:rPr lang="hr-HR" dirty="0" err="1"/>
              <a:t>determine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In </a:t>
            </a:r>
            <a:r>
              <a:rPr lang="hr-HR" dirty="0" err="1"/>
              <a:t>order</a:t>
            </a:r>
            <a:r>
              <a:rPr lang="hr-HR" dirty="0"/>
              <a:t> to </a:t>
            </a:r>
            <a:r>
              <a:rPr lang="hr-HR" dirty="0" err="1"/>
              <a:t>understand</a:t>
            </a:r>
            <a:r>
              <a:rPr lang="hr-HR" dirty="0"/>
              <a:t> </a:t>
            </a:r>
            <a:r>
              <a:rPr lang="hr-HR" dirty="0" err="1"/>
              <a:t>better</a:t>
            </a:r>
            <a:r>
              <a:rPr lang="hr-HR" dirty="0"/>
              <a:t>, </a:t>
            </a:r>
            <a:r>
              <a:rPr lang="hr-HR" dirty="0" err="1"/>
              <a:t>we</a:t>
            </a:r>
            <a:r>
              <a:rPr lang="hr-HR" dirty="0"/>
              <a:t> must use </a:t>
            </a:r>
            <a:r>
              <a:rPr lang="hr-HR" dirty="0" err="1"/>
              <a:t>the</a:t>
            </a:r>
            <a:r>
              <a:rPr lang="hr-HR" dirty="0"/>
              <a:t> ICF </a:t>
            </a:r>
            <a:r>
              <a:rPr lang="hr-HR" dirty="0" err="1"/>
              <a:t>definition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Direct</a:t>
            </a:r>
            <a:r>
              <a:rPr lang="hr-HR" dirty="0"/>
              <a:t> </a:t>
            </a:r>
            <a:r>
              <a:rPr lang="hr-HR" dirty="0" err="1"/>
              <a:t>costs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classified</a:t>
            </a:r>
            <a:r>
              <a:rPr lang="hr-HR" dirty="0"/>
              <a:t> </a:t>
            </a:r>
            <a:r>
              <a:rPr lang="hr-HR" dirty="0" err="1"/>
              <a:t>into</a:t>
            </a:r>
            <a:r>
              <a:rPr lang="hr-HR" dirty="0"/>
              <a:t> </a:t>
            </a:r>
            <a:r>
              <a:rPr lang="hr-HR" dirty="0" err="1"/>
              <a:t>two</a:t>
            </a:r>
            <a:r>
              <a:rPr lang="hr-HR" dirty="0"/>
              <a:t> </a:t>
            </a:r>
            <a:r>
              <a:rPr lang="hr-HR" dirty="0" err="1"/>
              <a:t>categories</a:t>
            </a:r>
            <a:r>
              <a:rPr lang="hr-HR" dirty="0"/>
              <a:t>: </a:t>
            </a:r>
          </a:p>
          <a:p>
            <a:pPr lvl="1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additional</a:t>
            </a:r>
            <a:r>
              <a:rPr lang="hr-HR" dirty="0"/>
              <a:t> </a:t>
            </a:r>
            <a:r>
              <a:rPr lang="hr-HR" dirty="0" err="1"/>
              <a:t>costs</a:t>
            </a:r>
            <a:r>
              <a:rPr lang="hr-HR" dirty="0"/>
              <a:t> </a:t>
            </a:r>
            <a:r>
              <a:rPr lang="hr-HR" dirty="0" err="1"/>
              <a:t>encountered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disabled</a:t>
            </a:r>
            <a:r>
              <a:rPr lang="hr-HR" dirty="0"/>
              <a:t> </a:t>
            </a:r>
            <a:r>
              <a:rPr lang="hr-HR" dirty="0" err="1"/>
              <a:t>persons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families</a:t>
            </a:r>
            <a:r>
              <a:rPr lang="hr-HR" dirty="0"/>
              <a:t> for </a:t>
            </a:r>
            <a:r>
              <a:rPr lang="hr-HR" dirty="0" err="1"/>
              <a:t>daily</a:t>
            </a:r>
            <a:r>
              <a:rPr lang="hr-HR" dirty="0"/>
              <a:t> </a:t>
            </a:r>
            <a:r>
              <a:rPr lang="hr-HR" dirty="0" err="1"/>
              <a:t>living</a:t>
            </a:r>
            <a:r>
              <a:rPr lang="hr-HR" dirty="0"/>
              <a:t> </a:t>
            </a:r>
            <a:r>
              <a:rPr lang="hr-HR" dirty="0" err="1"/>
              <a:t>standards</a:t>
            </a:r>
            <a:r>
              <a:rPr lang="hr-HR" dirty="0"/>
              <a:t> </a:t>
            </a:r>
          </a:p>
          <a:p>
            <a:pPr lvl="1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benefits</a:t>
            </a:r>
            <a:r>
              <a:rPr lang="hr-HR" dirty="0"/>
              <a:t> </a:t>
            </a:r>
            <a:r>
              <a:rPr lang="hr-HR" dirty="0" err="1"/>
              <a:t>provided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governments</a:t>
            </a:r>
            <a:r>
              <a:rPr lang="hr-HR" dirty="0"/>
              <a:t> </a:t>
            </a:r>
          </a:p>
          <a:p>
            <a:endParaRPr lang="hr-HR" dirty="0"/>
          </a:p>
          <a:p>
            <a:r>
              <a:rPr lang="hr-HR" dirty="0" err="1"/>
              <a:t>The</a:t>
            </a:r>
            <a:r>
              <a:rPr lang="hr-HR" dirty="0"/>
              <a:t> European </a:t>
            </a:r>
            <a:r>
              <a:rPr lang="hr-HR" dirty="0" err="1"/>
              <a:t>Commission</a:t>
            </a:r>
            <a:r>
              <a:rPr lang="hr-HR" dirty="0"/>
              <a:t> </a:t>
            </a:r>
            <a:r>
              <a:rPr lang="hr-HR" dirty="0" err="1"/>
              <a:t>highlighted</a:t>
            </a:r>
            <a:r>
              <a:rPr lang="hr-HR" dirty="0"/>
              <a:t> </a:t>
            </a:r>
            <a:r>
              <a:rPr lang="hr-HR" dirty="0" err="1"/>
              <a:t>areas</a:t>
            </a:r>
            <a:r>
              <a:rPr lang="hr-HR" dirty="0"/>
              <a:t> for </a:t>
            </a:r>
            <a:r>
              <a:rPr lang="hr-HR" dirty="0" err="1"/>
              <a:t>joint</a:t>
            </a:r>
            <a:r>
              <a:rPr lang="hr-HR" dirty="0"/>
              <a:t> </a:t>
            </a:r>
            <a:r>
              <a:rPr lang="hr-HR" dirty="0" err="1"/>
              <a:t>action</a:t>
            </a:r>
            <a:r>
              <a:rPr lang="hr-HR" dirty="0"/>
              <a:t> </a:t>
            </a:r>
            <a:r>
              <a:rPr lang="hr-HR" dirty="0" err="1"/>
              <a:t>between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EU </a:t>
            </a:r>
            <a:r>
              <a:rPr lang="hr-HR" dirty="0" err="1"/>
              <a:t>and</a:t>
            </a:r>
            <a:r>
              <a:rPr lang="hr-HR" dirty="0"/>
              <a:t> EU </a:t>
            </a:r>
            <a:r>
              <a:rPr lang="hr-HR" dirty="0" err="1"/>
              <a:t>member</a:t>
            </a:r>
            <a:r>
              <a:rPr lang="hr-HR" dirty="0"/>
              <a:t> </a:t>
            </a:r>
            <a:r>
              <a:rPr lang="hr-HR" dirty="0" err="1"/>
              <a:t>states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European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Strategy</a:t>
            </a:r>
            <a:r>
              <a:rPr lang="hr-HR" dirty="0"/>
              <a:t> 2010-2020:</a:t>
            </a:r>
          </a:p>
          <a:p>
            <a:pPr lvl="1"/>
            <a:r>
              <a:rPr lang="hr-HR" dirty="0" err="1"/>
              <a:t>accessibility</a:t>
            </a:r>
            <a:endParaRPr lang="hr-HR" dirty="0"/>
          </a:p>
          <a:p>
            <a:pPr lvl="1"/>
            <a:r>
              <a:rPr lang="hr-HR" dirty="0" err="1"/>
              <a:t>participation</a:t>
            </a:r>
            <a:endParaRPr lang="hr-HR" dirty="0"/>
          </a:p>
          <a:p>
            <a:pPr lvl="1"/>
            <a:r>
              <a:rPr lang="hr-HR" dirty="0" err="1"/>
              <a:t>equality</a:t>
            </a:r>
            <a:endParaRPr lang="hr-HR" dirty="0"/>
          </a:p>
          <a:p>
            <a:pPr lvl="1"/>
            <a:r>
              <a:rPr lang="hr-HR" dirty="0" err="1"/>
              <a:t>employment</a:t>
            </a:r>
            <a:endParaRPr lang="hr-HR" dirty="0"/>
          </a:p>
          <a:p>
            <a:pPr lvl="1"/>
            <a:r>
              <a:rPr lang="hr-HR" dirty="0" err="1"/>
              <a:t>education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training</a:t>
            </a:r>
            <a:endParaRPr lang="hr-HR" dirty="0"/>
          </a:p>
          <a:p>
            <a:pPr lvl="1"/>
            <a:r>
              <a:rPr lang="hr-HR" dirty="0" err="1"/>
              <a:t>social</a:t>
            </a:r>
            <a:r>
              <a:rPr lang="hr-HR" dirty="0"/>
              <a:t> </a:t>
            </a:r>
            <a:r>
              <a:rPr lang="hr-HR" dirty="0" err="1"/>
              <a:t>protection</a:t>
            </a:r>
            <a:endParaRPr lang="hr-HR" dirty="0"/>
          </a:p>
          <a:p>
            <a:pPr lvl="1"/>
            <a:r>
              <a:rPr lang="hr-HR" dirty="0" err="1"/>
              <a:t>health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External</a:t>
            </a:r>
            <a:r>
              <a:rPr lang="hr-HR" dirty="0"/>
              <a:t> </a:t>
            </a:r>
            <a:r>
              <a:rPr lang="hr-HR" dirty="0" err="1"/>
              <a:t>Action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87044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95866" y="2556390"/>
            <a:ext cx="2498123" cy="302141"/>
          </a:xfrm>
        </p:spPr>
        <p:txBody>
          <a:bodyPr>
            <a:noAutofit/>
          </a:bodyPr>
          <a:lstStyle/>
          <a:p>
            <a:r>
              <a:rPr lang="hr-HR" sz="2000" dirty="0" err="1"/>
              <a:t>The</a:t>
            </a:r>
            <a:r>
              <a:rPr lang="hr-HR" sz="2000" dirty="0"/>
              <a:t> </a:t>
            </a:r>
            <a:r>
              <a:rPr lang="hr-HR" sz="2000" dirty="0" err="1"/>
              <a:t>cost</a:t>
            </a:r>
            <a:r>
              <a:rPr lang="hr-HR" sz="2000" dirty="0"/>
              <a:t> </a:t>
            </a:r>
            <a:r>
              <a:rPr lang="hr-HR" sz="2000" dirty="0" err="1"/>
              <a:t>of</a:t>
            </a:r>
            <a:r>
              <a:rPr lang="hr-HR" sz="2000" dirty="0"/>
              <a:t> </a:t>
            </a:r>
            <a:r>
              <a:rPr lang="hr-HR" sz="2000" dirty="0" err="1"/>
              <a:t>disability</a:t>
            </a:r>
            <a:endParaRPr lang="hr-HR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794" y="488765"/>
            <a:ext cx="4825278" cy="5401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6753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/>
              <a:t>The</a:t>
            </a:r>
            <a:r>
              <a:rPr lang="hr-HR" dirty="0"/>
              <a:t> role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reducing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cost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disability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has</a:t>
            </a:r>
            <a:r>
              <a:rPr lang="hr-HR" dirty="0"/>
              <a:t> a </a:t>
            </a:r>
            <a:r>
              <a:rPr lang="hr-HR" dirty="0" err="1"/>
              <a:t>pivotal</a:t>
            </a:r>
            <a:r>
              <a:rPr lang="hr-HR" dirty="0"/>
              <a:t> role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reducing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cost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via</a:t>
            </a:r>
            <a:r>
              <a:rPr lang="hr-HR" dirty="0"/>
              <a:t> </a:t>
            </a:r>
            <a:r>
              <a:rPr lang="hr-HR" dirty="0" err="1"/>
              <a:t>promoting</a:t>
            </a:r>
            <a:r>
              <a:rPr lang="hr-HR" dirty="0"/>
              <a:t> </a:t>
            </a:r>
            <a:r>
              <a:rPr lang="hr-HR" dirty="0" err="1"/>
              <a:t>functional</a:t>
            </a:r>
            <a:r>
              <a:rPr lang="hr-HR" dirty="0"/>
              <a:t> </a:t>
            </a:r>
            <a:r>
              <a:rPr lang="hr-HR" dirty="0" err="1"/>
              <a:t>recovery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increasing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function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a management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environmental</a:t>
            </a:r>
            <a:r>
              <a:rPr lang="hr-HR" dirty="0"/>
              <a:t> </a:t>
            </a:r>
            <a:r>
              <a:rPr lang="hr-HR" dirty="0" err="1"/>
              <a:t>factors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Cost-efficiency</a:t>
            </a:r>
            <a:r>
              <a:rPr lang="hr-HR" dirty="0"/>
              <a:t> </a:t>
            </a:r>
            <a:r>
              <a:rPr lang="hr-HR" dirty="0" err="1"/>
              <a:t>outcomes</a:t>
            </a:r>
            <a:r>
              <a:rPr lang="hr-HR" dirty="0"/>
              <a:t> </a:t>
            </a:r>
            <a:r>
              <a:rPr lang="hr-HR" dirty="0" err="1"/>
              <a:t>extend</a:t>
            </a:r>
            <a:r>
              <a:rPr lang="hr-HR" dirty="0"/>
              <a:t> to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a </a:t>
            </a:r>
            <a:r>
              <a:rPr lang="hr-HR" dirty="0" err="1"/>
              <a:t>variety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settings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There</a:t>
            </a:r>
            <a:r>
              <a:rPr lang="hr-HR" dirty="0"/>
              <a:t> are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benefits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terms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perceived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, </a:t>
            </a:r>
            <a:r>
              <a:rPr lang="hr-HR" dirty="0" err="1"/>
              <a:t>significantly</a:t>
            </a:r>
            <a:r>
              <a:rPr lang="hr-HR" dirty="0"/>
              <a:t> </a:t>
            </a:r>
            <a:r>
              <a:rPr lang="hr-HR" dirty="0" err="1"/>
              <a:t>lower</a:t>
            </a:r>
            <a:r>
              <a:rPr lang="hr-HR" dirty="0"/>
              <a:t> </a:t>
            </a:r>
            <a:r>
              <a:rPr lang="hr-HR" dirty="0" err="1"/>
              <a:t>hours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sickness</a:t>
            </a:r>
            <a:r>
              <a:rPr lang="hr-HR" dirty="0"/>
              <a:t> </a:t>
            </a:r>
            <a:r>
              <a:rPr lang="hr-HR" dirty="0" err="1"/>
              <a:t>absence</a:t>
            </a:r>
            <a:r>
              <a:rPr lang="hr-HR" dirty="0"/>
              <a:t>, </a:t>
            </a:r>
            <a:r>
              <a:rPr lang="hr-HR" dirty="0" err="1"/>
              <a:t>when</a:t>
            </a:r>
            <a:r>
              <a:rPr lang="hr-HR" dirty="0"/>
              <a:t> a </a:t>
            </a:r>
            <a:r>
              <a:rPr lang="hr-HR" dirty="0" err="1"/>
              <a:t>coordinated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tailored</a:t>
            </a:r>
            <a:r>
              <a:rPr lang="hr-HR" dirty="0"/>
              <a:t> </a:t>
            </a:r>
            <a:r>
              <a:rPr lang="hr-HR" dirty="0" err="1"/>
              <a:t>vocational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(VR) program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delivered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a multiprofessional </a:t>
            </a:r>
            <a:r>
              <a:rPr lang="hr-HR" dirty="0" err="1"/>
              <a:t>team</a:t>
            </a:r>
            <a:r>
              <a:rPr lang="hr-HR" dirty="0"/>
              <a:t> </a:t>
            </a:r>
            <a:r>
              <a:rPr lang="hr-HR" dirty="0" err="1"/>
              <a:t>working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a </a:t>
            </a:r>
            <a:r>
              <a:rPr lang="hr-HR" dirty="0" err="1"/>
              <a:t>collaborative</a:t>
            </a:r>
            <a:r>
              <a:rPr lang="hr-HR" dirty="0"/>
              <a:t> </a:t>
            </a:r>
            <a:r>
              <a:rPr lang="hr-HR" dirty="0" err="1"/>
              <a:t>way</a:t>
            </a:r>
            <a:r>
              <a:rPr lang="hr-HR" dirty="0"/>
              <a:t> </a:t>
            </a:r>
            <a:r>
              <a:rPr lang="hr-HR" dirty="0" err="1"/>
              <a:t>under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lead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a PRM </a:t>
            </a:r>
            <a:r>
              <a:rPr lang="hr-HR" dirty="0" err="1"/>
              <a:t>physician</a:t>
            </a:r>
            <a:r>
              <a:rPr lang="hr-HR" dirty="0"/>
              <a:t>, </a:t>
            </a:r>
            <a:r>
              <a:rPr lang="hr-HR" dirty="0" err="1"/>
              <a:t>when</a:t>
            </a:r>
            <a:r>
              <a:rPr lang="hr-HR" dirty="0"/>
              <a:t> </a:t>
            </a:r>
            <a:r>
              <a:rPr lang="hr-HR" dirty="0" err="1"/>
              <a:t>compared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controls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those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musculoskeletal</a:t>
            </a:r>
            <a:r>
              <a:rPr lang="hr-HR" dirty="0"/>
              <a:t> </a:t>
            </a:r>
            <a:r>
              <a:rPr lang="hr-HR" dirty="0" err="1"/>
              <a:t>disorders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interventions</a:t>
            </a:r>
            <a:r>
              <a:rPr lang="hr-HR" dirty="0"/>
              <a:t> </a:t>
            </a:r>
            <a:r>
              <a:rPr lang="hr-HR" dirty="0" err="1"/>
              <a:t>may</a:t>
            </a:r>
            <a:r>
              <a:rPr lang="hr-HR" dirty="0"/>
              <a:t> </a:t>
            </a:r>
            <a:r>
              <a:rPr lang="hr-HR" dirty="0" err="1"/>
              <a:t>result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savings</a:t>
            </a:r>
            <a:r>
              <a:rPr lang="hr-HR" dirty="0"/>
              <a:t> </a:t>
            </a:r>
            <a:r>
              <a:rPr lang="hr-HR" dirty="0" err="1"/>
              <a:t>other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care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social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</a:t>
            </a:r>
            <a:r>
              <a:rPr lang="hr-HR" dirty="0" err="1"/>
              <a:t>costs</a:t>
            </a:r>
            <a:r>
              <a:rPr lang="hr-HR" dirty="0"/>
              <a:t> </a:t>
            </a:r>
            <a:r>
              <a:rPr lang="hr-HR" dirty="0" err="1"/>
              <a:t>through</a:t>
            </a:r>
            <a:r>
              <a:rPr lang="hr-HR" dirty="0"/>
              <a:t> </a:t>
            </a:r>
            <a:r>
              <a:rPr lang="hr-HR" dirty="0" err="1"/>
              <a:t>maintaining</a:t>
            </a:r>
            <a:r>
              <a:rPr lang="hr-HR" dirty="0"/>
              <a:t> </a:t>
            </a:r>
            <a:r>
              <a:rPr lang="hr-HR" dirty="0" err="1"/>
              <a:t>productivity</a:t>
            </a:r>
            <a:r>
              <a:rPr lang="hr-HR" dirty="0"/>
              <a:t>, </a:t>
            </a:r>
            <a:r>
              <a:rPr lang="hr-HR" dirty="0" err="1"/>
              <a:t>which</a:t>
            </a:r>
            <a:r>
              <a:rPr lang="hr-HR" dirty="0"/>
              <a:t> had </a:t>
            </a:r>
            <a:r>
              <a:rPr lang="hr-HR" dirty="0" err="1"/>
              <a:t>been</a:t>
            </a:r>
            <a:r>
              <a:rPr lang="hr-HR" dirty="0"/>
              <a:t> </a:t>
            </a:r>
            <a:r>
              <a:rPr lang="hr-HR" dirty="0" err="1"/>
              <a:t>lost</a:t>
            </a:r>
            <a:r>
              <a:rPr lang="hr-HR" dirty="0"/>
              <a:t> </a:t>
            </a:r>
            <a:r>
              <a:rPr lang="hr-HR" dirty="0" err="1"/>
              <a:t>due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underlying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condition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82351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Effects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lack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581665"/>
            <a:ext cx="10515600" cy="4327522"/>
          </a:xfrm>
        </p:spPr>
        <p:txBody>
          <a:bodyPr>
            <a:normAutofit lnSpcReduction="10000"/>
          </a:bodyPr>
          <a:lstStyle/>
          <a:p>
            <a:pPr lvl="0"/>
            <a:r>
              <a:rPr lang="hr-HR" dirty="0"/>
              <a:t>Money </a:t>
            </a:r>
            <a:r>
              <a:rPr lang="hr-HR" dirty="0" err="1"/>
              <a:t>spent</a:t>
            </a:r>
            <a:r>
              <a:rPr lang="hr-HR" dirty="0"/>
              <a:t> on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recovered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five</a:t>
            </a:r>
            <a:r>
              <a:rPr lang="hr-HR" dirty="0"/>
              <a:t> to </a:t>
            </a:r>
            <a:r>
              <a:rPr lang="hr-HR" dirty="0" err="1"/>
              <a:t>nine-fold</a:t>
            </a:r>
            <a:r>
              <a:rPr lang="hr-HR" dirty="0"/>
              <a:t> </a:t>
            </a:r>
            <a:r>
              <a:rPr lang="hr-HR" dirty="0" err="1"/>
              <a:t>savings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effective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all</a:t>
            </a:r>
            <a:r>
              <a:rPr lang="hr-HR" dirty="0"/>
              <a:t> </a:t>
            </a:r>
            <a:r>
              <a:rPr lang="hr-HR" dirty="0" err="1"/>
              <a:t>phases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Specialized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(as </a:t>
            </a:r>
            <a:r>
              <a:rPr lang="hr-HR" dirty="0" err="1"/>
              <a:t>delivered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PRM </a:t>
            </a:r>
            <a:r>
              <a:rPr lang="hr-HR" dirty="0" err="1"/>
              <a:t>services</a:t>
            </a:r>
            <a:r>
              <a:rPr lang="hr-HR" dirty="0"/>
              <a:t>)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highly</a:t>
            </a:r>
            <a:r>
              <a:rPr lang="hr-HR" dirty="0"/>
              <a:t> </a:t>
            </a:r>
            <a:r>
              <a:rPr lang="hr-HR" dirty="0" err="1"/>
              <a:t>cost-efficient</a:t>
            </a:r>
            <a:r>
              <a:rPr lang="hr-HR" dirty="0"/>
              <a:t> for </a:t>
            </a:r>
            <a:r>
              <a:rPr lang="hr-HR" dirty="0" err="1"/>
              <a:t>all</a:t>
            </a:r>
            <a:r>
              <a:rPr lang="hr-HR" dirty="0"/>
              <a:t> </a:t>
            </a:r>
            <a:r>
              <a:rPr lang="hr-HR" dirty="0" err="1"/>
              <a:t>neurological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lives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people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persisting</a:t>
            </a:r>
            <a:r>
              <a:rPr lang="hr-HR" dirty="0"/>
              <a:t> </a:t>
            </a:r>
            <a:r>
              <a:rPr lang="hr-HR" dirty="0" err="1"/>
              <a:t>disabilities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families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enhanced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, but, more </a:t>
            </a:r>
            <a:r>
              <a:rPr lang="hr-HR" dirty="0" err="1"/>
              <a:t>importantly</a:t>
            </a:r>
            <a:r>
              <a:rPr lang="hr-HR" dirty="0"/>
              <a:t>,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consequence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them</a:t>
            </a:r>
            <a:r>
              <a:rPr lang="hr-HR" dirty="0"/>
              <a:t>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having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may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to </a:t>
            </a:r>
            <a:r>
              <a:rPr lang="hr-HR" dirty="0" err="1"/>
              <a:t>reduce</a:t>
            </a:r>
            <a:r>
              <a:rPr lang="hr-HR" dirty="0"/>
              <a:t> </a:t>
            </a:r>
            <a:r>
              <a:rPr lang="hr-HR" dirty="0" err="1"/>
              <a:t>independent</a:t>
            </a:r>
            <a:r>
              <a:rPr lang="hr-HR" dirty="0"/>
              <a:t> </a:t>
            </a:r>
            <a:r>
              <a:rPr lang="hr-HR" dirty="0" err="1"/>
              <a:t>functioning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quality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life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In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absence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complications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loss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function</a:t>
            </a:r>
            <a:r>
              <a:rPr lang="hr-HR" dirty="0"/>
              <a:t> </a:t>
            </a:r>
            <a:r>
              <a:rPr lang="hr-HR" dirty="0" err="1"/>
              <a:t>may</a:t>
            </a:r>
            <a:r>
              <a:rPr lang="hr-HR" dirty="0"/>
              <a:t> </a:t>
            </a:r>
            <a:r>
              <a:rPr lang="hr-HR" dirty="0" err="1"/>
              <a:t>occur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discharge</a:t>
            </a:r>
            <a:r>
              <a:rPr lang="hr-HR" dirty="0"/>
              <a:t> </a:t>
            </a:r>
            <a:r>
              <a:rPr lang="hr-HR" dirty="0" err="1"/>
              <a:t>may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delayed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53991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following</a:t>
            </a:r>
            <a:r>
              <a:rPr lang="hr-HR" dirty="0"/>
              <a:t> </a:t>
            </a:r>
            <a:r>
              <a:rPr lang="hr-HR" dirty="0" err="1"/>
              <a:t>may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found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absence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for a </a:t>
            </a:r>
            <a:r>
              <a:rPr lang="hr-HR" dirty="0" err="1"/>
              <a:t>variety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:</a:t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573427"/>
            <a:ext cx="10515600" cy="4335760"/>
          </a:xfrm>
        </p:spPr>
        <p:txBody>
          <a:bodyPr>
            <a:normAutofit fontScale="85000" lnSpcReduction="20000"/>
          </a:bodyPr>
          <a:lstStyle/>
          <a:p>
            <a:r>
              <a:rPr lang="hr-HR" dirty="0" err="1"/>
              <a:t>immobility</a:t>
            </a:r>
            <a:r>
              <a:rPr lang="hr-HR" dirty="0"/>
              <a:t> </a:t>
            </a:r>
            <a:r>
              <a:rPr lang="hr-HR" dirty="0" err="1"/>
              <a:t>including</a:t>
            </a:r>
            <a:r>
              <a:rPr lang="hr-HR" dirty="0"/>
              <a:t> </a:t>
            </a:r>
            <a:r>
              <a:rPr lang="hr-HR" dirty="0" err="1"/>
              <a:t>weakness</a:t>
            </a:r>
            <a:r>
              <a:rPr lang="hr-HR" dirty="0"/>
              <a:t>, </a:t>
            </a:r>
            <a:r>
              <a:rPr lang="hr-HR" dirty="0" err="1"/>
              <a:t>cardio-respiratory</a:t>
            </a:r>
            <a:r>
              <a:rPr lang="hr-HR" dirty="0"/>
              <a:t> </a:t>
            </a:r>
            <a:r>
              <a:rPr lang="hr-HR" dirty="0" err="1"/>
              <a:t>impairment</a:t>
            </a:r>
            <a:r>
              <a:rPr lang="hr-HR" dirty="0"/>
              <a:t>, </a:t>
            </a:r>
            <a:r>
              <a:rPr lang="hr-HR" dirty="0" err="1"/>
              <a:t>muscle</a:t>
            </a:r>
            <a:r>
              <a:rPr lang="hr-HR" dirty="0"/>
              <a:t> </a:t>
            </a:r>
            <a:r>
              <a:rPr lang="hr-HR" dirty="0" err="1"/>
              <a:t>wasting</a:t>
            </a:r>
            <a:r>
              <a:rPr lang="hr-HR" dirty="0"/>
              <a:t>, </a:t>
            </a:r>
            <a:r>
              <a:rPr lang="hr-HR" dirty="0" err="1"/>
              <a:t>pressure</a:t>
            </a:r>
            <a:r>
              <a:rPr lang="hr-HR" dirty="0"/>
              <a:t> </a:t>
            </a:r>
            <a:r>
              <a:rPr lang="hr-HR" dirty="0" err="1"/>
              <a:t>sores</a:t>
            </a:r>
            <a:r>
              <a:rPr lang="hr-HR" dirty="0"/>
              <a:t>, </a:t>
            </a:r>
            <a:r>
              <a:rPr lang="hr-HR" dirty="0" err="1"/>
              <a:t>spasticity</a:t>
            </a:r>
            <a:r>
              <a:rPr lang="hr-HR" dirty="0"/>
              <a:t>, </a:t>
            </a:r>
            <a:r>
              <a:rPr lang="hr-HR" dirty="0" err="1"/>
              <a:t>contractures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osteoporosis</a:t>
            </a:r>
            <a:endParaRPr lang="hr-HR" dirty="0"/>
          </a:p>
          <a:p>
            <a:r>
              <a:rPr lang="hr-HR" dirty="0" err="1"/>
              <a:t>pain</a:t>
            </a:r>
            <a:endParaRPr lang="hr-HR" dirty="0"/>
          </a:p>
          <a:p>
            <a:r>
              <a:rPr lang="hr-HR" dirty="0" err="1"/>
              <a:t>nutritional</a:t>
            </a:r>
            <a:r>
              <a:rPr lang="hr-HR" dirty="0"/>
              <a:t> </a:t>
            </a:r>
            <a:r>
              <a:rPr lang="hr-HR" dirty="0" err="1"/>
              <a:t>problems</a:t>
            </a:r>
            <a:endParaRPr lang="hr-HR" dirty="0"/>
          </a:p>
          <a:p>
            <a:r>
              <a:rPr lang="hr-HR" dirty="0" err="1"/>
              <a:t>swallowing</a:t>
            </a:r>
            <a:r>
              <a:rPr lang="hr-HR" dirty="0"/>
              <a:t> </a:t>
            </a:r>
            <a:r>
              <a:rPr lang="hr-HR" dirty="0" err="1"/>
              <a:t>problems</a:t>
            </a:r>
            <a:endParaRPr lang="hr-HR" dirty="0"/>
          </a:p>
          <a:p>
            <a:r>
              <a:rPr lang="hr-HR" dirty="0" err="1"/>
              <a:t>bladder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bowel</a:t>
            </a:r>
            <a:r>
              <a:rPr lang="hr-HR" dirty="0"/>
              <a:t> </a:t>
            </a:r>
            <a:r>
              <a:rPr lang="hr-HR" dirty="0" err="1"/>
              <a:t>problems</a:t>
            </a:r>
            <a:r>
              <a:rPr lang="hr-HR" dirty="0"/>
              <a:t> (</a:t>
            </a:r>
            <a:r>
              <a:rPr lang="hr-HR" dirty="0" err="1"/>
              <a:t>constipation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incontinence</a:t>
            </a:r>
            <a:r>
              <a:rPr lang="hr-HR" dirty="0"/>
              <a:t>)</a:t>
            </a:r>
          </a:p>
          <a:p>
            <a:r>
              <a:rPr lang="hr-HR" dirty="0" err="1"/>
              <a:t>communication</a:t>
            </a:r>
            <a:r>
              <a:rPr lang="hr-HR" dirty="0"/>
              <a:t> </a:t>
            </a:r>
            <a:r>
              <a:rPr lang="hr-HR" dirty="0" err="1"/>
              <a:t>problems</a:t>
            </a:r>
            <a:endParaRPr lang="hr-HR" dirty="0"/>
          </a:p>
          <a:p>
            <a:r>
              <a:rPr lang="hr-HR" dirty="0" err="1"/>
              <a:t>cognitive</a:t>
            </a:r>
            <a:r>
              <a:rPr lang="hr-HR" dirty="0"/>
              <a:t> </a:t>
            </a:r>
            <a:r>
              <a:rPr lang="hr-HR" dirty="0" err="1"/>
              <a:t>problems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inability</a:t>
            </a:r>
            <a:r>
              <a:rPr lang="hr-HR" dirty="0"/>
              <a:t> to </a:t>
            </a:r>
            <a:r>
              <a:rPr lang="hr-HR" dirty="0" err="1"/>
              <a:t>benefit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learning</a:t>
            </a:r>
            <a:endParaRPr lang="hr-HR" dirty="0"/>
          </a:p>
          <a:p>
            <a:r>
              <a:rPr lang="hr-HR" dirty="0" err="1"/>
              <a:t>mood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behavioral</a:t>
            </a:r>
            <a:r>
              <a:rPr lang="hr-HR" dirty="0"/>
              <a:t> </a:t>
            </a:r>
            <a:r>
              <a:rPr lang="hr-HR" dirty="0" err="1"/>
              <a:t>problems</a:t>
            </a:r>
            <a:endParaRPr lang="hr-HR" dirty="0"/>
          </a:p>
          <a:p>
            <a:r>
              <a:rPr lang="hr-HR" dirty="0" err="1"/>
              <a:t>ill-health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systemic</a:t>
            </a:r>
            <a:r>
              <a:rPr lang="hr-HR" dirty="0"/>
              <a:t> </a:t>
            </a:r>
            <a:r>
              <a:rPr lang="hr-HR" dirty="0" err="1"/>
              <a:t>illness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a </a:t>
            </a:r>
            <a:r>
              <a:rPr lang="hr-HR" dirty="0" err="1"/>
              <a:t>variety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causes</a:t>
            </a:r>
            <a:r>
              <a:rPr lang="hr-HR" dirty="0"/>
              <a:t>, </a:t>
            </a:r>
            <a:r>
              <a:rPr lang="hr-HR" i="1" dirty="0" err="1"/>
              <a:t>e.g</a:t>
            </a:r>
            <a:r>
              <a:rPr lang="hr-HR" i="1" dirty="0"/>
              <a:t>. </a:t>
            </a:r>
            <a:r>
              <a:rPr lang="hr-HR" dirty="0" err="1"/>
              <a:t>urinary</a:t>
            </a:r>
            <a:r>
              <a:rPr lang="hr-HR" dirty="0"/>
              <a:t> </a:t>
            </a:r>
            <a:r>
              <a:rPr lang="hr-HR" dirty="0" err="1"/>
              <a:t>tract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cardio</a:t>
            </a:r>
            <a:r>
              <a:rPr lang="hr-HR" dirty="0"/>
              <a:t> </a:t>
            </a:r>
            <a:r>
              <a:rPr lang="hr-HR" dirty="0" err="1"/>
              <a:t>respiratory</a:t>
            </a:r>
            <a:r>
              <a:rPr lang="hr-HR" dirty="0"/>
              <a:t> </a:t>
            </a:r>
            <a:r>
              <a:rPr lang="hr-HR" dirty="0" err="1"/>
              <a:t>problems</a:t>
            </a:r>
            <a:r>
              <a:rPr lang="hr-HR" dirty="0"/>
              <a:t>, </a:t>
            </a:r>
            <a:r>
              <a:rPr lang="hr-HR" dirty="0" err="1"/>
              <a:t>diabetes</a:t>
            </a:r>
            <a:r>
              <a:rPr lang="hr-HR" dirty="0"/>
              <a:t> </a:t>
            </a:r>
            <a:r>
              <a:rPr lang="hr-HR" dirty="0" err="1"/>
              <a:t>mellitus</a:t>
            </a:r>
            <a:endParaRPr lang="hr-HR" dirty="0"/>
          </a:p>
          <a:p>
            <a:r>
              <a:rPr lang="hr-HR" dirty="0" err="1"/>
              <a:t>complications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underlying</a:t>
            </a:r>
            <a:r>
              <a:rPr lang="hr-HR" dirty="0"/>
              <a:t> </a:t>
            </a:r>
            <a:r>
              <a:rPr lang="hr-HR" dirty="0" err="1"/>
              <a:t>conditions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697586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600" dirty="0"/>
              <a:t>PRM </a:t>
            </a:r>
            <a:r>
              <a:rPr lang="hr-HR" sz="3600" dirty="0" err="1"/>
              <a:t>services</a:t>
            </a:r>
            <a:r>
              <a:rPr lang="hr-HR" sz="3600" dirty="0"/>
              <a:t> </a:t>
            </a:r>
            <a:r>
              <a:rPr lang="hr-HR" sz="3600" dirty="0" err="1"/>
              <a:t>need</a:t>
            </a:r>
            <a:r>
              <a:rPr lang="hr-HR" sz="3600" dirty="0"/>
              <a:t> to </a:t>
            </a:r>
            <a:r>
              <a:rPr lang="hr-HR" sz="3600" dirty="0" err="1"/>
              <a:t>be</a:t>
            </a:r>
            <a:r>
              <a:rPr lang="hr-HR" sz="3600" dirty="0"/>
              <a:t> </a:t>
            </a:r>
            <a:r>
              <a:rPr lang="hr-HR" sz="3600" dirty="0" err="1"/>
              <a:t>involved</a:t>
            </a:r>
            <a:r>
              <a:rPr lang="hr-HR" sz="3600" dirty="0"/>
              <a:t> </a:t>
            </a:r>
            <a:r>
              <a:rPr lang="hr-HR" sz="3600" dirty="0" err="1"/>
              <a:t>in</a:t>
            </a:r>
            <a:r>
              <a:rPr lang="hr-HR" sz="3600" dirty="0"/>
              <a:t> </a:t>
            </a:r>
            <a:r>
              <a:rPr lang="hr-HR" sz="3600" dirty="0" err="1"/>
              <a:t>longer-term</a:t>
            </a:r>
            <a:r>
              <a:rPr lang="hr-HR" sz="3600" dirty="0"/>
              <a:t> </a:t>
            </a:r>
            <a:r>
              <a:rPr lang="hr-HR" sz="3600" dirty="0" err="1"/>
              <a:t>follow-up</a:t>
            </a:r>
            <a:r>
              <a:rPr lang="hr-HR" sz="3600" dirty="0"/>
              <a:t> </a:t>
            </a:r>
            <a:r>
              <a:rPr lang="hr-HR" sz="3600" dirty="0" err="1"/>
              <a:t>of</a:t>
            </a:r>
            <a:r>
              <a:rPr lang="hr-HR" sz="3600" dirty="0"/>
              <a:t> </a:t>
            </a:r>
            <a:r>
              <a:rPr lang="hr-HR" sz="3600" dirty="0" err="1"/>
              <a:t>patients</a:t>
            </a:r>
            <a:r>
              <a:rPr lang="hr-HR" sz="3600" dirty="0"/>
              <a:t>, as </a:t>
            </a:r>
            <a:r>
              <a:rPr lang="hr-HR" sz="3600" dirty="0" err="1"/>
              <a:t>they</a:t>
            </a:r>
            <a:r>
              <a:rPr lang="hr-HR" sz="3600" dirty="0"/>
              <a:t> </a:t>
            </a:r>
            <a:r>
              <a:rPr lang="hr-HR" sz="3600" dirty="0" err="1"/>
              <a:t>move</a:t>
            </a:r>
            <a:r>
              <a:rPr lang="hr-HR" sz="3600" dirty="0"/>
              <a:t> </a:t>
            </a:r>
            <a:r>
              <a:rPr lang="hr-HR" sz="3600" dirty="0" err="1"/>
              <a:t>into</a:t>
            </a:r>
            <a:r>
              <a:rPr lang="hr-HR" sz="3600" dirty="0"/>
              <a:t> </a:t>
            </a:r>
            <a:r>
              <a:rPr lang="hr-HR" sz="3600" dirty="0" err="1"/>
              <a:t>living</a:t>
            </a:r>
            <a:r>
              <a:rPr lang="hr-HR" sz="3600" dirty="0"/>
              <a:t> </a:t>
            </a:r>
            <a:r>
              <a:rPr lang="hr-HR" sz="3600" dirty="0" err="1"/>
              <a:t>in</a:t>
            </a:r>
            <a:r>
              <a:rPr lang="hr-HR" sz="3600" dirty="0"/>
              <a:t> </a:t>
            </a:r>
            <a:r>
              <a:rPr lang="hr-HR" sz="3600" dirty="0" err="1"/>
              <a:t>the</a:t>
            </a:r>
            <a:r>
              <a:rPr lang="hr-HR" sz="3600" dirty="0"/>
              <a:t> </a:t>
            </a:r>
            <a:r>
              <a:rPr lang="hr-HR" sz="3600" dirty="0" err="1"/>
              <a:t>community</a:t>
            </a:r>
            <a:r>
              <a:rPr lang="hr-HR" sz="3600" dirty="0"/>
              <a:t>, </a:t>
            </a:r>
            <a:r>
              <a:rPr lang="hr-HR" sz="3600" dirty="0" err="1"/>
              <a:t>in</a:t>
            </a:r>
            <a:r>
              <a:rPr lang="hr-HR" sz="3600" dirty="0"/>
              <a:t> </a:t>
            </a:r>
            <a:r>
              <a:rPr lang="hr-HR" sz="3600" dirty="0" err="1"/>
              <a:t>order</a:t>
            </a:r>
            <a:r>
              <a:rPr lang="hr-HR" sz="3600" dirty="0"/>
              <a:t> to </a:t>
            </a:r>
            <a:r>
              <a:rPr lang="hr-HR" sz="3600" dirty="0" err="1"/>
              <a:t>prevent</a:t>
            </a:r>
            <a:r>
              <a:rPr lang="hr-HR" sz="3600" dirty="0"/>
              <a:t>:</a:t>
            </a:r>
            <a:br>
              <a:rPr lang="hr-HR" sz="3600" dirty="0"/>
            </a:br>
            <a:endParaRPr lang="hr-HR" sz="3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r-HR" dirty="0" err="1"/>
              <a:t>secondary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problems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social</a:t>
            </a:r>
            <a:r>
              <a:rPr lang="hr-HR" dirty="0"/>
              <a:t> </a:t>
            </a:r>
            <a:r>
              <a:rPr lang="hr-HR" dirty="0" err="1"/>
              <a:t>isolation</a:t>
            </a:r>
            <a:endParaRPr lang="hr-HR" dirty="0"/>
          </a:p>
          <a:p>
            <a:pPr lvl="0"/>
            <a:r>
              <a:rPr lang="hr-HR" dirty="0" err="1"/>
              <a:t>carers</a:t>
            </a:r>
            <a:r>
              <a:rPr lang="hr-HR" dirty="0"/>
              <a:t> </a:t>
            </a:r>
            <a:r>
              <a:rPr lang="hr-HR" dirty="0" err="1"/>
              <a:t>becoming</a:t>
            </a:r>
            <a:r>
              <a:rPr lang="hr-HR" dirty="0"/>
              <a:t> </a:t>
            </a:r>
            <a:r>
              <a:rPr lang="hr-HR" dirty="0" err="1"/>
              <a:t>exhausted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burden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care</a:t>
            </a:r>
          </a:p>
          <a:p>
            <a:pPr lvl="0"/>
            <a:r>
              <a:rPr lang="hr-HR" dirty="0"/>
              <a:t>general </a:t>
            </a:r>
            <a:r>
              <a:rPr lang="hr-HR" dirty="0" err="1"/>
              <a:t>practitioners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social</a:t>
            </a:r>
            <a:r>
              <a:rPr lang="hr-HR" dirty="0"/>
              <a:t> </a:t>
            </a:r>
            <a:r>
              <a:rPr lang="hr-HR" dirty="0" err="1"/>
              <a:t>workers</a:t>
            </a:r>
            <a:r>
              <a:rPr lang="hr-HR" dirty="0"/>
              <a:t> </a:t>
            </a:r>
            <a:r>
              <a:rPr lang="hr-HR" dirty="0" err="1"/>
              <a:t>being</a:t>
            </a:r>
            <a:r>
              <a:rPr lang="hr-HR" dirty="0"/>
              <a:t> </a:t>
            </a:r>
            <a:r>
              <a:rPr lang="hr-HR" dirty="0" err="1"/>
              <a:t>called</a:t>
            </a:r>
            <a:r>
              <a:rPr lang="hr-HR" dirty="0"/>
              <a:t> on </a:t>
            </a:r>
            <a:r>
              <a:rPr lang="hr-HR" dirty="0" err="1"/>
              <a:t>unnecessarily</a:t>
            </a:r>
            <a:endParaRPr lang="hr-HR" dirty="0"/>
          </a:p>
          <a:p>
            <a:pPr lvl="0"/>
            <a:r>
              <a:rPr lang="hr-HR" dirty="0" err="1"/>
              <a:t>emergency</a:t>
            </a:r>
            <a:r>
              <a:rPr lang="hr-HR" dirty="0"/>
              <a:t> </a:t>
            </a:r>
            <a:r>
              <a:rPr lang="hr-HR" dirty="0" err="1"/>
              <a:t>admissions</a:t>
            </a:r>
            <a:r>
              <a:rPr lang="hr-HR" dirty="0"/>
              <a:t> </a:t>
            </a:r>
            <a:r>
              <a:rPr lang="hr-HR" dirty="0" err="1"/>
              <a:t>back</a:t>
            </a:r>
            <a:r>
              <a:rPr lang="hr-HR" dirty="0"/>
              <a:t> to </a:t>
            </a:r>
            <a:r>
              <a:rPr lang="hr-HR" dirty="0" err="1"/>
              <a:t>hospital</a:t>
            </a:r>
            <a:endParaRPr lang="hr-HR" dirty="0"/>
          </a:p>
          <a:p>
            <a:pPr lvl="0"/>
            <a:r>
              <a:rPr lang="hr-HR" dirty="0" err="1"/>
              <a:t>unnecessary</a:t>
            </a:r>
            <a:r>
              <a:rPr lang="hr-HR" dirty="0"/>
              <a:t> </a:t>
            </a:r>
            <a:r>
              <a:rPr lang="hr-HR" dirty="0" err="1"/>
              <a:t>placements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residential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nursing</a:t>
            </a:r>
            <a:r>
              <a:rPr lang="hr-HR" dirty="0"/>
              <a:t> home care</a:t>
            </a:r>
          </a:p>
          <a:p>
            <a:pPr lvl="0"/>
            <a:r>
              <a:rPr lang="hr-HR" dirty="0" err="1"/>
              <a:t>inappropriate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untimely</a:t>
            </a:r>
            <a:r>
              <a:rPr lang="hr-HR" dirty="0"/>
              <a:t> </a:t>
            </a:r>
            <a:r>
              <a:rPr lang="hr-HR" dirty="0" err="1"/>
              <a:t>prescription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equipment</a:t>
            </a:r>
            <a:endParaRPr lang="hr-HR" dirty="0"/>
          </a:p>
          <a:p>
            <a:pPr lvl="0"/>
            <a:r>
              <a:rPr lang="hr-HR" dirty="0" err="1"/>
              <a:t>inability</a:t>
            </a:r>
            <a:r>
              <a:rPr lang="hr-HR" dirty="0"/>
              <a:t> to </a:t>
            </a:r>
            <a:r>
              <a:rPr lang="hr-HR" dirty="0" err="1"/>
              <a:t>update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equipment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light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advancing</a:t>
            </a:r>
            <a:r>
              <a:rPr lang="hr-HR" dirty="0"/>
              <a:t> </a:t>
            </a:r>
            <a:r>
              <a:rPr lang="hr-HR" dirty="0" err="1"/>
              <a:t>technology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064163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EBD2B1-F6E4-4D1C-8458-F51672B22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For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paper</a:t>
            </a:r>
            <a:r>
              <a:rPr lang="it-IT" dirty="0"/>
              <a:t>, the </a:t>
            </a:r>
            <a:r>
              <a:rPr lang="it-IT" dirty="0" err="1"/>
              <a:t>collective</a:t>
            </a:r>
            <a:r>
              <a:rPr lang="it-IT" dirty="0"/>
              <a:t> </a:t>
            </a:r>
            <a:r>
              <a:rPr lang="it-IT" dirty="0" err="1"/>
              <a:t>authorship</a:t>
            </a:r>
            <a:r>
              <a:rPr lang="it-IT" dirty="0"/>
              <a:t> </a:t>
            </a:r>
            <a:r>
              <a:rPr lang="it-IT" dirty="0" err="1"/>
              <a:t>name</a:t>
            </a:r>
            <a:r>
              <a:rPr lang="it-IT" dirty="0"/>
              <a:t> of </a:t>
            </a:r>
            <a:r>
              <a:rPr lang="it-IT" b="1" dirty="0" err="1"/>
              <a:t>European</a:t>
            </a:r>
            <a:r>
              <a:rPr lang="it-IT" b="1" dirty="0"/>
              <a:t> PRM </a:t>
            </a:r>
            <a:r>
              <a:rPr lang="it-IT" b="1" dirty="0" err="1"/>
              <a:t>Bodies</a:t>
            </a:r>
            <a:r>
              <a:rPr lang="it-IT" b="1" dirty="0"/>
              <a:t> </a:t>
            </a:r>
            <a:r>
              <a:rPr lang="it-IT" b="1" dirty="0" err="1"/>
              <a:t>Alliance</a:t>
            </a:r>
            <a:r>
              <a:rPr lang="it-IT" b="1" dirty="0"/>
              <a:t> </a:t>
            </a:r>
            <a:r>
              <a:rPr lang="it-IT" dirty="0" err="1"/>
              <a:t>includes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C7B23C-EE7F-49E4-97BF-8B949DD77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b="1" dirty="0"/>
              <a:t>Academy</a:t>
            </a:r>
            <a:r>
              <a:rPr lang="it-IT" dirty="0"/>
              <a:t> of </a:t>
            </a:r>
            <a:r>
              <a:rPr lang="it-IT" dirty="0" err="1"/>
              <a:t>Rehabilitation</a:t>
            </a:r>
            <a:r>
              <a:rPr lang="it-IT" dirty="0"/>
              <a:t> Medicine (EARM), </a:t>
            </a:r>
          </a:p>
          <a:p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b="1" dirty="0"/>
              <a:t>Society</a:t>
            </a:r>
            <a:r>
              <a:rPr lang="it-IT" dirty="0"/>
              <a:t> of </a:t>
            </a:r>
            <a:r>
              <a:rPr lang="it-IT" dirty="0" err="1"/>
              <a:t>Physical</a:t>
            </a:r>
            <a:r>
              <a:rPr lang="it-IT" dirty="0"/>
              <a:t> and </a:t>
            </a:r>
            <a:r>
              <a:rPr lang="it-IT" dirty="0" err="1"/>
              <a:t>Rehabilitation</a:t>
            </a:r>
            <a:r>
              <a:rPr lang="it-IT" dirty="0"/>
              <a:t> Medicine (ESPRM),</a:t>
            </a:r>
          </a:p>
          <a:p>
            <a:r>
              <a:rPr lang="it-IT" dirty="0" err="1"/>
              <a:t>European</a:t>
            </a:r>
            <a:r>
              <a:rPr lang="it-IT" dirty="0"/>
              <a:t> Union of </a:t>
            </a:r>
            <a:r>
              <a:rPr lang="it-IT" dirty="0" err="1"/>
              <a:t>Medical</a:t>
            </a:r>
            <a:r>
              <a:rPr lang="it-IT" dirty="0"/>
              <a:t> </a:t>
            </a:r>
            <a:r>
              <a:rPr lang="it-IT" dirty="0" err="1"/>
              <a:t>Specialists</a:t>
            </a:r>
            <a:r>
              <a:rPr lang="it-IT" dirty="0"/>
              <a:t> PRM </a:t>
            </a:r>
            <a:r>
              <a:rPr lang="it-IT" b="1" dirty="0" err="1"/>
              <a:t>section</a:t>
            </a:r>
            <a:r>
              <a:rPr lang="it-IT" dirty="0"/>
              <a:t> (UEMS-PRM </a:t>
            </a:r>
            <a:r>
              <a:rPr lang="it-IT" dirty="0" err="1"/>
              <a:t>section</a:t>
            </a:r>
            <a:r>
              <a:rPr lang="it-IT" dirty="0"/>
              <a:t>),</a:t>
            </a:r>
          </a:p>
          <a:p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b="1" dirty="0"/>
              <a:t>College</a:t>
            </a:r>
            <a:r>
              <a:rPr lang="it-IT" dirty="0"/>
              <a:t> of </a:t>
            </a:r>
            <a:r>
              <a:rPr lang="it-IT" dirty="0" err="1"/>
              <a:t>Physical</a:t>
            </a:r>
            <a:r>
              <a:rPr lang="it-IT" dirty="0"/>
              <a:t> and </a:t>
            </a:r>
            <a:r>
              <a:rPr lang="it-IT" dirty="0" err="1"/>
              <a:t>Rehabilitation</a:t>
            </a:r>
            <a:r>
              <a:rPr lang="it-IT" dirty="0"/>
              <a:t> Medicine (</a:t>
            </a:r>
            <a:r>
              <a:rPr lang="it-IT" dirty="0" err="1"/>
              <a:t>served</a:t>
            </a:r>
            <a:r>
              <a:rPr lang="it-IT" dirty="0"/>
              <a:t> by the UEMS-PRM Board).</a:t>
            </a:r>
          </a:p>
          <a:p>
            <a:r>
              <a:rPr lang="it-IT" dirty="0"/>
              <a:t>The </a:t>
            </a:r>
            <a:r>
              <a:rPr lang="it-IT" b="1" dirty="0" err="1"/>
              <a:t>Editors</a:t>
            </a:r>
            <a:r>
              <a:rPr lang="it-IT" dirty="0"/>
              <a:t>: Anthony B </a:t>
            </a:r>
            <a:r>
              <a:rPr lang="it-IT" dirty="0" err="1"/>
              <a:t>Ward</a:t>
            </a:r>
            <a:r>
              <a:rPr lang="it-IT" dirty="0"/>
              <a:t>, Pedro </a:t>
            </a:r>
            <a:r>
              <a:rPr lang="it-IT" dirty="0" err="1"/>
              <a:t>Cantista</a:t>
            </a:r>
            <a:r>
              <a:rPr lang="it-IT" dirty="0"/>
              <a:t>, Maria Gabriella Ceravolo, Nicolas </a:t>
            </a:r>
            <a:r>
              <a:rPr lang="it-IT" dirty="0" err="1"/>
              <a:t>Christodoulou</a:t>
            </a:r>
            <a:r>
              <a:rPr lang="it-IT" dirty="0"/>
              <a:t>, Alain </a:t>
            </a:r>
            <a:r>
              <a:rPr lang="it-IT" dirty="0" err="1"/>
              <a:t>Delarque</a:t>
            </a:r>
            <a:r>
              <a:rPr lang="it-IT" dirty="0"/>
              <a:t>, </a:t>
            </a:r>
            <a:r>
              <a:rPr lang="it-IT" dirty="0" err="1"/>
              <a:t>Christoph</a:t>
            </a:r>
            <a:r>
              <a:rPr lang="it-IT" dirty="0"/>
              <a:t> </a:t>
            </a:r>
            <a:r>
              <a:rPr lang="it-IT" dirty="0" err="1"/>
              <a:t>Gutenbrunner</a:t>
            </a:r>
            <a:r>
              <a:rPr lang="it-IT" dirty="0"/>
              <a:t>, </a:t>
            </a:r>
            <a:r>
              <a:rPr lang="it-IT" dirty="0" err="1"/>
              <a:t>Carlotte</a:t>
            </a:r>
            <a:r>
              <a:rPr lang="it-IT" dirty="0"/>
              <a:t> </a:t>
            </a:r>
            <a:r>
              <a:rPr lang="it-IT" dirty="0" err="1"/>
              <a:t>Kiekens</a:t>
            </a:r>
            <a:r>
              <a:rPr lang="it-IT" dirty="0"/>
              <a:t>, </a:t>
            </a:r>
            <a:r>
              <a:rPr lang="it-IT" dirty="0" err="1"/>
              <a:t>Saša</a:t>
            </a:r>
            <a:r>
              <a:rPr lang="it-IT" dirty="0"/>
              <a:t> </a:t>
            </a:r>
            <a:r>
              <a:rPr lang="it-IT" dirty="0" err="1"/>
              <a:t>Moslavac</a:t>
            </a:r>
            <a:r>
              <a:rPr lang="it-IT" dirty="0"/>
              <a:t>, Enrique </a:t>
            </a:r>
            <a:r>
              <a:rPr lang="it-IT" dirty="0" err="1"/>
              <a:t>Varela-Donoso</a:t>
            </a:r>
            <a:r>
              <a:rPr lang="it-IT" dirty="0"/>
              <a:t>, Mauro Zampolini, Stefano </a:t>
            </a:r>
            <a:r>
              <a:rPr lang="it-IT" dirty="0" err="1"/>
              <a:t>Negrini</a:t>
            </a:r>
            <a:r>
              <a:rPr lang="it-IT" dirty="0"/>
              <a:t>.</a:t>
            </a:r>
          </a:p>
          <a:p>
            <a:r>
              <a:rPr lang="it-IT" dirty="0"/>
              <a:t>The </a:t>
            </a:r>
            <a:r>
              <a:rPr lang="it-IT" b="1" dirty="0" err="1"/>
              <a:t>contributors</a:t>
            </a:r>
            <a:r>
              <a:rPr lang="it-IT" dirty="0"/>
              <a:t>: Pedro </a:t>
            </a:r>
            <a:r>
              <a:rPr lang="it-IT" dirty="0" err="1"/>
              <a:t>Cantista</a:t>
            </a:r>
            <a:r>
              <a:rPr lang="it-IT" dirty="0"/>
              <a:t>, </a:t>
            </a:r>
            <a:r>
              <a:rPr lang="it-IT" dirty="0" err="1"/>
              <a:t>Carlotte</a:t>
            </a:r>
            <a:r>
              <a:rPr lang="it-IT" dirty="0"/>
              <a:t> </a:t>
            </a:r>
            <a:r>
              <a:rPr lang="it-IT" dirty="0" err="1"/>
              <a:t>Kiekens</a:t>
            </a:r>
            <a:r>
              <a:rPr lang="it-IT" dirty="0"/>
              <a:t>, Anthony B </a:t>
            </a:r>
            <a:r>
              <a:rPr lang="it-IT" dirty="0" err="1"/>
              <a:t>Ward</a:t>
            </a:r>
            <a:r>
              <a:rPr lang="it-IT" dirty="0"/>
              <a:t>, Mauro Zampolini Karol </a:t>
            </a:r>
            <a:r>
              <a:rPr lang="it-IT" dirty="0" err="1"/>
              <a:t>Hornáček</a:t>
            </a:r>
            <a:r>
              <a:rPr lang="it-IT" dirty="0"/>
              <a:t>, </a:t>
            </a:r>
            <a:r>
              <a:rPr lang="it-IT" dirty="0" err="1"/>
              <a:t>Aydan</a:t>
            </a:r>
            <a:r>
              <a:rPr lang="it-IT" dirty="0"/>
              <a:t> </a:t>
            </a:r>
            <a:r>
              <a:rPr lang="it-IT" dirty="0" err="1"/>
              <a:t>Oral</a:t>
            </a:r>
            <a:r>
              <a:rPr lang="it-IT" dirty="0"/>
              <a:t>, Lloyd Bradley, </a:t>
            </a:r>
            <a:r>
              <a:rPr lang="it-IT" dirty="0" err="1"/>
              <a:t>Rory</a:t>
            </a:r>
            <a:r>
              <a:rPr lang="it-IT" dirty="0"/>
              <a:t> O`Connor, </a:t>
            </a:r>
            <a:r>
              <a:rPr lang="it-IT" dirty="0" err="1"/>
              <a:t>Christoph</a:t>
            </a:r>
            <a:r>
              <a:rPr lang="it-IT" dirty="0"/>
              <a:t> </a:t>
            </a:r>
            <a:r>
              <a:rPr lang="it-IT" dirty="0" err="1"/>
              <a:t>Gutenbrunner</a:t>
            </a:r>
            <a:r>
              <a:rPr lang="it-IT" dirty="0"/>
              <a:t>, Andrew J. </a:t>
            </a:r>
            <a:r>
              <a:rPr lang="it-IT" dirty="0" err="1"/>
              <a:t>Haig</a:t>
            </a:r>
            <a:r>
              <a:rPr lang="it-IT" dirty="0"/>
              <a:t>, </a:t>
            </a:r>
            <a:r>
              <a:rPr lang="it-IT" dirty="0" err="1"/>
              <a:t>Géraldine</a:t>
            </a:r>
            <a:r>
              <a:rPr lang="it-IT" dirty="0"/>
              <a:t> </a:t>
            </a:r>
            <a:r>
              <a:rPr lang="it-IT" dirty="0" err="1"/>
              <a:t>Jacquemin</a:t>
            </a:r>
            <a:r>
              <a:rPr lang="it-IT" dirty="0"/>
              <a:t>, Vera Neumann, Peter </a:t>
            </a:r>
            <a:r>
              <a:rPr lang="it-IT" dirty="0" err="1"/>
              <a:t>Takáč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803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448062-5295-4A59-9D0D-843E54040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Introduction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8D67A1-9371-4DDB-BEBD-265AEAECA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61722"/>
          </a:xfrm>
        </p:spPr>
        <p:txBody>
          <a:bodyPr>
            <a:normAutofit lnSpcReduction="10000"/>
          </a:bodyPr>
          <a:lstStyle/>
          <a:p>
            <a:pPr lvl="0"/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chapter</a:t>
            </a:r>
            <a:r>
              <a:rPr lang="hr-HR" dirty="0"/>
              <a:t> </a:t>
            </a:r>
            <a:r>
              <a:rPr lang="hr-HR" dirty="0" err="1"/>
              <a:t>describes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background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context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 </a:t>
            </a:r>
            <a:r>
              <a:rPr lang="hr-HR" dirty="0" err="1"/>
              <a:t>services</a:t>
            </a:r>
            <a:r>
              <a:rPr lang="hr-HR" dirty="0"/>
              <a:t> - </a:t>
            </a:r>
            <a:r>
              <a:rPr lang="hr-HR" dirty="0" err="1"/>
              <a:t>any</a:t>
            </a:r>
            <a:r>
              <a:rPr lang="hr-HR" dirty="0"/>
              <a:t> </a:t>
            </a:r>
            <a:r>
              <a:rPr lang="hr-HR" dirty="0" err="1"/>
              <a:t>planning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latter</a:t>
            </a:r>
            <a:r>
              <a:rPr lang="hr-HR" dirty="0"/>
              <a:t> </a:t>
            </a:r>
            <a:r>
              <a:rPr lang="hr-HR" dirty="0" err="1"/>
              <a:t>has</a:t>
            </a:r>
            <a:r>
              <a:rPr lang="hr-HR" dirty="0"/>
              <a:t> to take </a:t>
            </a:r>
            <a:r>
              <a:rPr lang="hr-HR" dirty="0" err="1"/>
              <a:t>into</a:t>
            </a:r>
            <a:r>
              <a:rPr lang="hr-HR" dirty="0"/>
              <a:t> </a:t>
            </a:r>
            <a:r>
              <a:rPr lang="hr-HR" dirty="0" err="1"/>
              <a:t>account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burden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.</a:t>
            </a:r>
          </a:p>
          <a:p>
            <a:endParaRPr lang="hr-HR" dirty="0"/>
          </a:p>
          <a:p>
            <a:pPr lvl="0"/>
            <a:r>
              <a:rPr lang="hr-HR" dirty="0" err="1"/>
              <a:t>Specialists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PRM </a:t>
            </a:r>
            <a:r>
              <a:rPr lang="hr-HR" dirty="0" err="1"/>
              <a:t>need</a:t>
            </a:r>
            <a:r>
              <a:rPr lang="hr-HR" dirty="0"/>
              <a:t> to </a:t>
            </a:r>
            <a:r>
              <a:rPr lang="hr-HR" dirty="0" err="1"/>
              <a:t>relate</a:t>
            </a:r>
            <a:r>
              <a:rPr lang="hr-HR" dirty="0"/>
              <a:t> to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context</a:t>
            </a:r>
            <a:r>
              <a:rPr lang="hr-HR" dirty="0"/>
              <a:t>.</a:t>
            </a:r>
          </a:p>
          <a:p>
            <a:endParaRPr lang="hr-HR" dirty="0"/>
          </a:p>
          <a:p>
            <a:pPr lvl="0"/>
            <a:r>
              <a:rPr lang="hr-HR" dirty="0" err="1"/>
              <a:t>Other</a:t>
            </a:r>
            <a:r>
              <a:rPr lang="hr-HR" dirty="0"/>
              <a:t> </a:t>
            </a:r>
            <a:r>
              <a:rPr lang="hr-HR" dirty="0" err="1"/>
              <a:t>doctors</a:t>
            </a:r>
            <a:r>
              <a:rPr lang="hr-HR" dirty="0"/>
              <a:t>, </a:t>
            </a:r>
            <a:r>
              <a:rPr lang="hr-HR" dirty="0" err="1"/>
              <a:t>healthcare</a:t>
            </a:r>
            <a:r>
              <a:rPr lang="hr-HR" dirty="0"/>
              <a:t> </a:t>
            </a:r>
            <a:r>
              <a:rPr lang="hr-HR" dirty="0" err="1"/>
              <a:t>professionals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service</a:t>
            </a:r>
            <a:r>
              <a:rPr lang="hr-HR" dirty="0"/>
              <a:t> </a:t>
            </a:r>
            <a:r>
              <a:rPr lang="hr-HR" dirty="0" err="1"/>
              <a:t>planners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need</a:t>
            </a:r>
            <a:r>
              <a:rPr lang="hr-HR" dirty="0"/>
              <a:t> to </a:t>
            </a:r>
            <a:r>
              <a:rPr lang="hr-HR" dirty="0" err="1"/>
              <a:t>know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background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why</a:t>
            </a:r>
            <a:r>
              <a:rPr lang="hr-HR" dirty="0"/>
              <a:t> </a:t>
            </a:r>
            <a:r>
              <a:rPr lang="hr-HR" dirty="0" err="1"/>
              <a:t>making</a:t>
            </a:r>
            <a:r>
              <a:rPr lang="hr-HR" dirty="0"/>
              <a:t> a </a:t>
            </a:r>
            <a:r>
              <a:rPr lang="hr-HR" dirty="0" err="1"/>
              <a:t>functional</a:t>
            </a:r>
            <a:r>
              <a:rPr lang="hr-HR" dirty="0"/>
              <a:t> </a:t>
            </a:r>
            <a:r>
              <a:rPr lang="hr-HR" dirty="0" err="1"/>
              <a:t>diagnosis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a management plan </a:t>
            </a:r>
            <a:r>
              <a:rPr lang="hr-HR" dirty="0" err="1"/>
              <a:t>based</a:t>
            </a:r>
            <a:r>
              <a:rPr lang="hr-HR" dirty="0"/>
              <a:t> on </a:t>
            </a:r>
            <a:r>
              <a:rPr lang="hr-HR" dirty="0" err="1"/>
              <a:t>function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core</a:t>
            </a:r>
            <a:r>
              <a:rPr lang="hr-HR" dirty="0"/>
              <a:t> element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competence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PRM.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3007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/>
              <a:t>Epidemiological</a:t>
            </a:r>
            <a:r>
              <a:rPr lang="hr-HR" dirty="0"/>
              <a:t> </a:t>
            </a:r>
            <a:r>
              <a:rPr lang="hr-HR" dirty="0" err="1"/>
              <a:t>aspects</a:t>
            </a:r>
            <a:r>
              <a:rPr lang="hr-HR" dirty="0"/>
              <a:t> - </a:t>
            </a:r>
            <a:r>
              <a:rPr lang="hr-HR" dirty="0" err="1"/>
              <a:t>Demographic</a:t>
            </a:r>
            <a:r>
              <a:rPr lang="hr-HR" dirty="0"/>
              <a:t> </a:t>
            </a:r>
            <a:r>
              <a:rPr lang="hr-HR" dirty="0" err="1"/>
              <a:t>change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Europe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hr-HR" dirty="0" err="1"/>
              <a:t>Europe’s</a:t>
            </a:r>
            <a:r>
              <a:rPr lang="hr-HR" dirty="0"/>
              <a:t> </a:t>
            </a:r>
            <a:r>
              <a:rPr lang="hr-HR" dirty="0" err="1"/>
              <a:t>population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growing</a:t>
            </a:r>
            <a:r>
              <a:rPr lang="hr-HR" dirty="0"/>
              <a:t> to a total </a:t>
            </a:r>
            <a:r>
              <a:rPr lang="hr-HR" dirty="0" err="1"/>
              <a:t>of</a:t>
            </a:r>
            <a:r>
              <a:rPr lang="hr-HR" dirty="0"/>
              <a:t> 742.5 </a:t>
            </a:r>
            <a:r>
              <a:rPr lang="hr-HR" dirty="0" err="1"/>
              <a:t>million</a:t>
            </a:r>
            <a:r>
              <a:rPr lang="hr-HR" dirty="0"/>
              <a:t>,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whom</a:t>
            </a:r>
            <a:r>
              <a:rPr lang="hr-HR" dirty="0"/>
              <a:t> 510 </a:t>
            </a:r>
            <a:r>
              <a:rPr lang="hr-HR" dirty="0" err="1"/>
              <a:t>million</a:t>
            </a:r>
            <a:r>
              <a:rPr lang="hr-HR" dirty="0"/>
              <a:t> live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28 </a:t>
            </a:r>
            <a:r>
              <a:rPr lang="hr-HR" dirty="0" err="1"/>
              <a:t>member</a:t>
            </a:r>
            <a:r>
              <a:rPr lang="hr-HR" dirty="0"/>
              <a:t> </a:t>
            </a:r>
            <a:r>
              <a:rPr lang="hr-HR" dirty="0" err="1"/>
              <a:t>states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European Union.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Union </a:t>
            </a:r>
            <a:r>
              <a:rPr lang="hr-HR" dirty="0" err="1"/>
              <a:t>of</a:t>
            </a:r>
            <a:r>
              <a:rPr lang="hr-HR" dirty="0"/>
              <a:t> European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Specialists</a:t>
            </a:r>
            <a:r>
              <a:rPr lang="hr-HR" dirty="0"/>
              <a:t> (UEMS) </a:t>
            </a:r>
            <a:r>
              <a:rPr lang="hr-HR" dirty="0" err="1"/>
              <a:t>includes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Greater</a:t>
            </a:r>
            <a:r>
              <a:rPr lang="hr-HR" dirty="0"/>
              <a:t> European </a:t>
            </a:r>
            <a:r>
              <a:rPr lang="hr-HR" dirty="0" err="1"/>
              <a:t>Space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31 </a:t>
            </a:r>
            <a:r>
              <a:rPr lang="hr-HR" dirty="0" err="1"/>
              <a:t>countries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Life </a:t>
            </a:r>
            <a:r>
              <a:rPr lang="hr-HR" dirty="0" err="1"/>
              <a:t>expectancy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increasing</a:t>
            </a:r>
            <a:r>
              <a:rPr lang="hr-HR" dirty="0"/>
              <a:t> </a:t>
            </a:r>
            <a:r>
              <a:rPr lang="hr-HR" dirty="0" err="1"/>
              <a:t>among</a:t>
            </a:r>
            <a:r>
              <a:rPr lang="hr-HR" dirty="0"/>
              <a:t> </a:t>
            </a:r>
            <a:r>
              <a:rPr lang="hr-HR" dirty="0" err="1"/>
              <a:t>Europeans</a:t>
            </a:r>
            <a:r>
              <a:rPr lang="hr-HR" dirty="0"/>
              <a:t>,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increased</a:t>
            </a:r>
            <a:r>
              <a:rPr lang="hr-HR" dirty="0"/>
              <a:t> </a:t>
            </a:r>
            <a:r>
              <a:rPr lang="hr-HR" dirty="0" err="1"/>
              <a:t>level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seen</a:t>
            </a:r>
            <a:r>
              <a:rPr lang="hr-HR" dirty="0"/>
              <a:t>, </a:t>
            </a:r>
            <a:r>
              <a:rPr lang="hr-HR" dirty="0" err="1"/>
              <a:t>reflected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a </a:t>
            </a:r>
            <a:r>
              <a:rPr lang="hr-HR" dirty="0" err="1"/>
              <a:t>growth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burden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care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higher</a:t>
            </a:r>
            <a:r>
              <a:rPr lang="hr-HR" dirty="0"/>
              <a:t> </a:t>
            </a:r>
            <a:r>
              <a:rPr lang="hr-HR" dirty="0" err="1"/>
              <a:t>costs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About</a:t>
            </a:r>
            <a:r>
              <a:rPr lang="hr-HR" dirty="0"/>
              <a:t> 10% </a:t>
            </a:r>
            <a:r>
              <a:rPr lang="hr-HR" dirty="0" err="1"/>
              <a:t>of</a:t>
            </a:r>
            <a:r>
              <a:rPr lang="hr-HR" dirty="0"/>
              <a:t> Western </a:t>
            </a:r>
            <a:r>
              <a:rPr lang="hr-HR" dirty="0" err="1"/>
              <a:t>Europe’s</a:t>
            </a:r>
            <a:r>
              <a:rPr lang="hr-HR" dirty="0"/>
              <a:t> </a:t>
            </a:r>
            <a:r>
              <a:rPr lang="hr-HR" dirty="0" err="1"/>
              <a:t>population</a:t>
            </a:r>
            <a:r>
              <a:rPr lang="hr-HR" dirty="0"/>
              <a:t> </a:t>
            </a:r>
            <a:r>
              <a:rPr lang="hr-HR" dirty="0" err="1"/>
              <a:t>experience</a:t>
            </a:r>
            <a:r>
              <a:rPr lang="hr-HR" dirty="0"/>
              <a:t> a </a:t>
            </a:r>
            <a:r>
              <a:rPr lang="hr-HR" dirty="0" err="1"/>
              <a:t>disability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Survival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serious</a:t>
            </a:r>
            <a:r>
              <a:rPr lang="hr-HR" dirty="0"/>
              <a:t> </a:t>
            </a:r>
            <a:r>
              <a:rPr lang="hr-HR" dirty="0" err="1"/>
              <a:t>disease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trauma </a:t>
            </a:r>
            <a:r>
              <a:rPr lang="hr-HR" dirty="0" err="1"/>
              <a:t>leaves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increasing</a:t>
            </a:r>
            <a:r>
              <a:rPr lang="hr-HR" dirty="0"/>
              <a:t> </a:t>
            </a:r>
            <a:r>
              <a:rPr lang="hr-HR" dirty="0" err="1"/>
              <a:t>number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people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complex </a:t>
            </a:r>
            <a:r>
              <a:rPr lang="hr-HR" dirty="0" err="1"/>
              <a:t>problems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functional</a:t>
            </a:r>
            <a:r>
              <a:rPr lang="hr-HR" dirty="0"/>
              <a:t> </a:t>
            </a:r>
            <a:r>
              <a:rPr lang="hr-HR" dirty="0" err="1"/>
              <a:t>deficits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Many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these</a:t>
            </a:r>
            <a:r>
              <a:rPr lang="hr-HR" dirty="0"/>
              <a:t> </a:t>
            </a:r>
            <a:r>
              <a:rPr lang="hr-HR" dirty="0" err="1"/>
              <a:t>people</a:t>
            </a:r>
            <a:r>
              <a:rPr lang="hr-HR" dirty="0"/>
              <a:t> are </a:t>
            </a:r>
            <a:r>
              <a:rPr lang="hr-HR" dirty="0" err="1"/>
              <a:t>young</a:t>
            </a:r>
            <a:r>
              <a:rPr lang="hr-HR" dirty="0"/>
              <a:t> at </a:t>
            </a:r>
            <a:r>
              <a:rPr lang="hr-HR" dirty="0" err="1"/>
              <a:t>the</a:t>
            </a:r>
            <a:r>
              <a:rPr lang="hr-HR" dirty="0"/>
              <a:t> time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their</a:t>
            </a:r>
            <a:r>
              <a:rPr lang="hr-HR" dirty="0"/>
              <a:t> event/</a:t>
            </a:r>
            <a:r>
              <a:rPr lang="hr-HR" dirty="0" err="1"/>
              <a:t>injury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will</a:t>
            </a:r>
            <a:r>
              <a:rPr lang="hr-HR" dirty="0"/>
              <a:t> </a:t>
            </a:r>
            <a:r>
              <a:rPr lang="hr-HR" dirty="0" err="1"/>
              <a:t>survive</a:t>
            </a:r>
            <a:r>
              <a:rPr lang="hr-HR" dirty="0"/>
              <a:t> for </a:t>
            </a:r>
            <a:r>
              <a:rPr lang="hr-HR" dirty="0" err="1"/>
              <a:t>many</a:t>
            </a:r>
            <a:r>
              <a:rPr lang="hr-HR" dirty="0"/>
              <a:t> </a:t>
            </a:r>
            <a:r>
              <a:rPr lang="hr-HR" dirty="0" err="1"/>
              <a:t>decades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There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expectation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good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today’s</a:t>
            </a:r>
            <a:r>
              <a:rPr lang="hr-HR" dirty="0"/>
              <a:t> </a:t>
            </a:r>
            <a:r>
              <a:rPr lang="hr-HR" dirty="0" err="1"/>
              <a:t>society</a:t>
            </a:r>
            <a:r>
              <a:rPr lang="hr-HR" dirty="0"/>
              <a:t>.  </a:t>
            </a:r>
          </a:p>
          <a:p>
            <a:pPr lvl="0"/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effective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reducing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burden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enhancing</a:t>
            </a:r>
            <a:r>
              <a:rPr lang="hr-HR" dirty="0"/>
              <a:t> </a:t>
            </a:r>
            <a:r>
              <a:rPr lang="hr-HR" dirty="0" err="1"/>
              <a:t>opportunities</a:t>
            </a:r>
            <a:r>
              <a:rPr lang="hr-HR" dirty="0"/>
              <a:t> for </a:t>
            </a:r>
            <a:r>
              <a:rPr lang="hr-HR" dirty="0" err="1"/>
              <a:t>people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disabilities</a:t>
            </a:r>
            <a:r>
              <a:rPr lang="hr-HR" dirty="0"/>
              <a:t>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3484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Epidemiology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functioning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disability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hr-HR" dirty="0" err="1"/>
              <a:t>Epidemiological</a:t>
            </a:r>
            <a:r>
              <a:rPr lang="hr-HR" dirty="0"/>
              <a:t> </a:t>
            </a:r>
            <a:r>
              <a:rPr lang="hr-HR" dirty="0" err="1"/>
              <a:t>studies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now</a:t>
            </a:r>
            <a:r>
              <a:rPr lang="hr-HR" dirty="0"/>
              <a:t> </a:t>
            </a:r>
            <a:r>
              <a:rPr lang="hr-HR" dirty="0" err="1"/>
              <a:t>started</a:t>
            </a:r>
            <a:r>
              <a:rPr lang="hr-HR" dirty="0"/>
              <a:t> to </a:t>
            </a:r>
            <a:r>
              <a:rPr lang="hr-HR" dirty="0" err="1"/>
              <a:t>address</a:t>
            </a:r>
            <a:r>
              <a:rPr lang="hr-HR" dirty="0"/>
              <a:t> </a:t>
            </a:r>
            <a:r>
              <a:rPr lang="hr-HR" dirty="0" err="1"/>
              <a:t>chronic</a:t>
            </a:r>
            <a:r>
              <a:rPr lang="hr-HR" dirty="0"/>
              <a:t> </a:t>
            </a:r>
            <a:r>
              <a:rPr lang="hr-HR" dirty="0" err="1"/>
              <a:t>disease</a:t>
            </a:r>
            <a:r>
              <a:rPr lang="hr-HR" dirty="0"/>
              <a:t> as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entity</a:t>
            </a:r>
            <a:r>
              <a:rPr lang="hr-HR" dirty="0"/>
              <a:t>, but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yet</a:t>
            </a:r>
            <a:r>
              <a:rPr lang="hr-HR" dirty="0"/>
              <a:t> </a:t>
            </a:r>
            <a:r>
              <a:rPr lang="hr-HR" dirty="0" err="1"/>
              <a:t>properly</a:t>
            </a:r>
            <a:r>
              <a:rPr lang="hr-HR" dirty="0"/>
              <a:t> </a:t>
            </a:r>
            <a:r>
              <a:rPr lang="hr-HR" dirty="0" err="1"/>
              <a:t>tackled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concepts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functioning</a:t>
            </a:r>
            <a:r>
              <a:rPr lang="hr-HR" dirty="0"/>
              <a:t>, </a:t>
            </a:r>
            <a:r>
              <a:rPr lang="hr-HR" dirty="0" err="1"/>
              <a:t>participation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quality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life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A </a:t>
            </a:r>
            <a:r>
              <a:rPr lang="hr-HR" dirty="0" err="1"/>
              <a:t>modern</a:t>
            </a:r>
            <a:r>
              <a:rPr lang="hr-HR" dirty="0"/>
              <a:t> </a:t>
            </a:r>
            <a:r>
              <a:rPr lang="hr-HR" dirty="0" err="1"/>
              <a:t>approach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to </a:t>
            </a:r>
            <a:r>
              <a:rPr lang="hr-HR" dirty="0" err="1"/>
              <a:t>deal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these</a:t>
            </a:r>
            <a:r>
              <a:rPr lang="hr-HR" dirty="0"/>
              <a:t> </a:t>
            </a:r>
            <a:r>
              <a:rPr lang="hr-HR" dirty="0" err="1"/>
              <a:t>problems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focusing</a:t>
            </a:r>
            <a:r>
              <a:rPr lang="hr-HR" dirty="0"/>
              <a:t> on </a:t>
            </a:r>
            <a:r>
              <a:rPr lang="hr-HR" dirty="0" err="1"/>
              <a:t>healthy</a:t>
            </a:r>
            <a:r>
              <a:rPr lang="hr-HR" dirty="0"/>
              <a:t> </a:t>
            </a:r>
            <a:r>
              <a:rPr lang="hr-HR" dirty="0" err="1"/>
              <a:t>life</a:t>
            </a:r>
            <a:r>
              <a:rPr lang="hr-HR" dirty="0"/>
              <a:t> </a:t>
            </a:r>
            <a:r>
              <a:rPr lang="hr-HR" dirty="0" err="1"/>
              <a:t>expectancy</a:t>
            </a:r>
            <a:r>
              <a:rPr lang="hr-HR" dirty="0"/>
              <a:t> (HALE)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disability-adjusted</a:t>
            </a:r>
            <a:r>
              <a:rPr lang="hr-HR" dirty="0"/>
              <a:t> </a:t>
            </a:r>
            <a:r>
              <a:rPr lang="hr-HR" dirty="0" err="1"/>
              <a:t>life-years</a:t>
            </a:r>
            <a:r>
              <a:rPr lang="hr-HR" dirty="0"/>
              <a:t> (DALY s).</a:t>
            </a:r>
          </a:p>
          <a:p>
            <a:pPr lvl="0"/>
            <a:r>
              <a:rPr lang="hr-HR" dirty="0" err="1"/>
              <a:t>Epidemiology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PRM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consider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:</a:t>
            </a:r>
          </a:p>
          <a:p>
            <a:pPr lvl="1"/>
            <a:r>
              <a:rPr lang="hr-HR" dirty="0" err="1"/>
              <a:t>resultant</a:t>
            </a:r>
            <a:r>
              <a:rPr lang="hr-HR" dirty="0"/>
              <a:t> </a:t>
            </a:r>
            <a:r>
              <a:rPr lang="hr-HR" dirty="0" err="1"/>
              <a:t>loss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functioning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terms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ICF </a:t>
            </a:r>
            <a:r>
              <a:rPr lang="hr-HR" dirty="0" err="1"/>
              <a:t>categories</a:t>
            </a:r>
            <a:endParaRPr lang="hr-HR" dirty="0"/>
          </a:p>
          <a:p>
            <a:pPr lvl="1"/>
            <a:r>
              <a:rPr lang="hr-HR" dirty="0" err="1"/>
              <a:t>natural</a:t>
            </a:r>
            <a:r>
              <a:rPr lang="hr-HR" dirty="0"/>
              <a:t> </a:t>
            </a:r>
            <a:r>
              <a:rPr lang="hr-HR" dirty="0" err="1"/>
              <a:t>history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functions</a:t>
            </a:r>
            <a:r>
              <a:rPr lang="hr-HR" dirty="0"/>
              <a:t>, </a:t>
            </a:r>
            <a:r>
              <a:rPr lang="hr-HR" dirty="0" err="1"/>
              <a:t>activity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participation</a:t>
            </a:r>
            <a:endParaRPr lang="hr-HR" dirty="0"/>
          </a:p>
          <a:p>
            <a:pPr lvl="1"/>
            <a:r>
              <a:rPr lang="hr-HR" dirty="0" err="1"/>
              <a:t>need</a:t>
            </a:r>
            <a:r>
              <a:rPr lang="hr-HR" dirty="0"/>
              <a:t> for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access</a:t>
            </a:r>
            <a:r>
              <a:rPr lang="hr-HR" dirty="0"/>
              <a:t> to </a:t>
            </a:r>
            <a:r>
              <a:rPr lang="hr-HR" dirty="0" err="1"/>
              <a:t>resources</a:t>
            </a:r>
            <a:r>
              <a:rPr lang="hr-HR" dirty="0"/>
              <a:t> for use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(human </a:t>
            </a:r>
            <a:r>
              <a:rPr lang="hr-HR" dirty="0" err="1"/>
              <a:t>resources</a:t>
            </a:r>
            <a:r>
              <a:rPr lang="hr-HR" dirty="0"/>
              <a:t>, </a:t>
            </a:r>
            <a:r>
              <a:rPr lang="hr-HR" dirty="0" err="1"/>
              <a:t>facilities</a:t>
            </a:r>
            <a:r>
              <a:rPr lang="hr-HR" dirty="0"/>
              <a:t>, </a:t>
            </a:r>
            <a:r>
              <a:rPr lang="hr-HR" dirty="0" err="1"/>
              <a:t>equipment</a:t>
            </a:r>
            <a:r>
              <a:rPr lang="hr-HR" dirty="0"/>
              <a:t>, </a:t>
            </a:r>
            <a:r>
              <a:rPr lang="hr-HR" dirty="0" err="1"/>
              <a:t>materials</a:t>
            </a:r>
            <a:r>
              <a:rPr lang="hr-HR" dirty="0"/>
              <a:t>)</a:t>
            </a:r>
          </a:p>
          <a:p>
            <a:pPr lvl="1"/>
            <a:r>
              <a:rPr lang="hr-HR" dirty="0" err="1"/>
              <a:t>access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available</a:t>
            </a:r>
            <a:r>
              <a:rPr lang="hr-HR" dirty="0"/>
              <a:t> PRM </a:t>
            </a:r>
            <a:r>
              <a:rPr lang="hr-HR" dirty="0" err="1"/>
              <a:t>resources</a:t>
            </a:r>
            <a:endParaRPr lang="hr-HR" dirty="0"/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epidemiological</a:t>
            </a:r>
            <a:r>
              <a:rPr lang="hr-HR" dirty="0"/>
              <a:t> data </a:t>
            </a:r>
            <a:r>
              <a:rPr lang="hr-HR" dirty="0" err="1"/>
              <a:t>support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burden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long</a:t>
            </a:r>
            <a:r>
              <a:rPr lang="hr-HR" dirty="0"/>
              <a:t> </a:t>
            </a:r>
            <a:r>
              <a:rPr lang="hr-HR" dirty="0" err="1"/>
              <a:t>term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highlights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need</a:t>
            </a:r>
            <a:r>
              <a:rPr lang="hr-HR" dirty="0"/>
              <a:t> for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Europe. 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42246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Ethical</a:t>
            </a:r>
            <a:r>
              <a:rPr lang="hr-HR" dirty="0"/>
              <a:t> </a:t>
            </a:r>
            <a:r>
              <a:rPr lang="hr-HR" dirty="0" err="1"/>
              <a:t>aspects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human </a:t>
            </a:r>
            <a:r>
              <a:rPr lang="hr-HR" dirty="0" err="1"/>
              <a:t>rights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aim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chapter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to </a:t>
            </a:r>
            <a:r>
              <a:rPr lang="hr-HR" dirty="0" err="1"/>
              <a:t>highlight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progress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supporting</a:t>
            </a:r>
            <a:r>
              <a:rPr lang="hr-HR" dirty="0"/>
              <a:t> human </a:t>
            </a:r>
            <a:r>
              <a:rPr lang="hr-HR" dirty="0" err="1"/>
              <a:t>rights</a:t>
            </a:r>
            <a:r>
              <a:rPr lang="hr-HR" dirty="0"/>
              <a:t> for </a:t>
            </a:r>
            <a:r>
              <a:rPr lang="hr-HR" dirty="0" err="1"/>
              <a:t>people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disabilities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deals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two</a:t>
            </a:r>
            <a:r>
              <a:rPr lang="hr-HR" dirty="0"/>
              <a:t> </a:t>
            </a:r>
            <a:r>
              <a:rPr lang="hr-HR" dirty="0" err="1"/>
              <a:t>aspects</a:t>
            </a:r>
            <a:r>
              <a:rPr lang="hr-HR" dirty="0"/>
              <a:t>: human </a:t>
            </a:r>
            <a:r>
              <a:rPr lang="hr-HR" dirty="0" err="1"/>
              <a:t>rights</a:t>
            </a:r>
            <a:r>
              <a:rPr lang="hr-HR" dirty="0"/>
              <a:t> as a </a:t>
            </a:r>
            <a:r>
              <a:rPr lang="hr-HR" dirty="0" err="1"/>
              <a:t>societal</a:t>
            </a:r>
            <a:r>
              <a:rPr lang="hr-HR" dirty="0"/>
              <a:t> </a:t>
            </a:r>
            <a:r>
              <a:rPr lang="hr-HR" dirty="0" err="1"/>
              <a:t>approach</a:t>
            </a:r>
            <a:r>
              <a:rPr lang="hr-HR" dirty="0"/>
              <a:t> (</a:t>
            </a:r>
            <a:r>
              <a:rPr lang="hr-HR" dirty="0" err="1"/>
              <a:t>macro</a:t>
            </a:r>
            <a:r>
              <a:rPr lang="hr-HR" dirty="0"/>
              <a:t> </a:t>
            </a:r>
            <a:r>
              <a:rPr lang="hr-HR" dirty="0" err="1"/>
              <a:t>level</a:t>
            </a:r>
            <a:r>
              <a:rPr lang="hr-HR" dirty="0"/>
              <a:t>)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ethical</a:t>
            </a:r>
            <a:r>
              <a:rPr lang="hr-HR" dirty="0"/>
              <a:t> </a:t>
            </a:r>
            <a:r>
              <a:rPr lang="hr-HR" dirty="0" err="1"/>
              <a:t>approach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practicing</a:t>
            </a:r>
            <a:r>
              <a:rPr lang="hr-HR" dirty="0"/>
              <a:t> medicine (</a:t>
            </a:r>
            <a:r>
              <a:rPr lang="hr-HR" dirty="0" err="1"/>
              <a:t>micro</a:t>
            </a:r>
            <a:r>
              <a:rPr lang="hr-HR" dirty="0"/>
              <a:t> </a:t>
            </a:r>
            <a:r>
              <a:rPr lang="hr-HR" dirty="0" err="1"/>
              <a:t>level</a:t>
            </a:r>
            <a:r>
              <a:rPr lang="hr-HR" dirty="0"/>
              <a:t>).</a:t>
            </a:r>
          </a:p>
          <a:p>
            <a:pPr lvl="0"/>
            <a:r>
              <a:rPr lang="hr-HR" dirty="0"/>
              <a:t>Human </a:t>
            </a:r>
            <a:r>
              <a:rPr lang="hr-HR" dirty="0" err="1"/>
              <a:t>rights</a:t>
            </a:r>
            <a:r>
              <a:rPr lang="hr-HR" dirty="0"/>
              <a:t> are </a:t>
            </a:r>
            <a:r>
              <a:rPr lang="hr-HR" dirty="0" err="1"/>
              <a:t>playing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increasing</a:t>
            </a:r>
            <a:r>
              <a:rPr lang="hr-HR" dirty="0"/>
              <a:t> role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struggle</a:t>
            </a:r>
            <a:r>
              <a:rPr lang="hr-HR" dirty="0"/>
              <a:t> to </a:t>
            </a:r>
            <a:r>
              <a:rPr lang="hr-HR" dirty="0" err="1"/>
              <a:t>improve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They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important</a:t>
            </a:r>
            <a:r>
              <a:rPr lang="hr-HR" dirty="0"/>
              <a:t> </a:t>
            </a:r>
            <a:r>
              <a:rPr lang="hr-HR" dirty="0" err="1"/>
              <a:t>implications</a:t>
            </a:r>
            <a:r>
              <a:rPr lang="hr-HR" dirty="0"/>
              <a:t> for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practitioners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researchers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Specialists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field</a:t>
            </a:r>
            <a:r>
              <a:rPr lang="hr-HR" dirty="0"/>
              <a:t> must </a:t>
            </a:r>
            <a:r>
              <a:rPr lang="hr-HR" dirty="0" err="1"/>
              <a:t>address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ethical</a:t>
            </a:r>
            <a:r>
              <a:rPr lang="hr-HR" dirty="0"/>
              <a:t> </a:t>
            </a:r>
            <a:r>
              <a:rPr lang="hr-HR" dirty="0" err="1"/>
              <a:t>issues</a:t>
            </a:r>
            <a:r>
              <a:rPr lang="hr-HR" dirty="0"/>
              <a:t> </a:t>
            </a:r>
            <a:r>
              <a:rPr lang="hr-HR" dirty="0" err="1"/>
              <a:t>concerning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principles</a:t>
            </a:r>
            <a:r>
              <a:rPr lang="hr-HR" dirty="0"/>
              <a:t> &amp; </a:t>
            </a:r>
            <a:r>
              <a:rPr lang="hr-HR" dirty="0" err="1"/>
              <a:t>norms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proper</a:t>
            </a:r>
            <a:r>
              <a:rPr lang="hr-HR" dirty="0"/>
              <a:t> </a:t>
            </a:r>
            <a:r>
              <a:rPr lang="hr-HR" dirty="0" err="1"/>
              <a:t>professional</a:t>
            </a:r>
            <a:r>
              <a:rPr lang="hr-HR" dirty="0"/>
              <a:t> </a:t>
            </a:r>
            <a:r>
              <a:rPr lang="hr-HR" dirty="0" err="1"/>
              <a:t>conduct</a:t>
            </a:r>
            <a:r>
              <a:rPr lang="hr-HR" dirty="0"/>
              <a:t>, </a:t>
            </a:r>
            <a:r>
              <a:rPr lang="hr-HR" dirty="0" err="1"/>
              <a:t>including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actions</a:t>
            </a:r>
            <a:r>
              <a:rPr lang="hr-HR" dirty="0"/>
              <a:t> </a:t>
            </a:r>
            <a:r>
              <a:rPr lang="hr-HR" dirty="0" err="1"/>
              <a:t>taken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care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patients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family</a:t>
            </a:r>
            <a:r>
              <a:rPr lang="hr-HR" dirty="0"/>
              <a:t> </a:t>
            </a:r>
            <a:r>
              <a:rPr lang="hr-HR" dirty="0" err="1"/>
              <a:t>members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Clinicians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take note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lifestyle</a:t>
            </a:r>
            <a:r>
              <a:rPr lang="hr-HR" dirty="0"/>
              <a:t> </a:t>
            </a:r>
            <a:r>
              <a:rPr lang="hr-HR" dirty="0" err="1"/>
              <a:t>issues</a:t>
            </a:r>
            <a:r>
              <a:rPr lang="hr-HR" dirty="0"/>
              <a:t> for </a:t>
            </a:r>
            <a:r>
              <a:rPr lang="hr-HR" dirty="0" err="1"/>
              <a:t>persons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disabilities</a:t>
            </a:r>
            <a:r>
              <a:rPr lang="hr-HR" dirty="0"/>
              <a:t>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15790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Ethical</a:t>
            </a:r>
            <a:r>
              <a:rPr lang="hr-HR" dirty="0"/>
              <a:t> </a:t>
            </a:r>
            <a:r>
              <a:rPr lang="hr-HR" dirty="0" err="1"/>
              <a:t>aspects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human </a:t>
            </a:r>
            <a:r>
              <a:rPr lang="hr-HR" dirty="0" err="1"/>
              <a:t>rights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r-HR" b="1" i="1" dirty="0"/>
              <a:t>Human </a:t>
            </a:r>
            <a:r>
              <a:rPr lang="hr-HR" b="1" i="1" dirty="0" err="1"/>
              <a:t>rights</a:t>
            </a:r>
            <a:r>
              <a:rPr lang="hr-HR" b="1" i="1" dirty="0"/>
              <a:t> </a:t>
            </a:r>
            <a:r>
              <a:rPr lang="hr-HR" b="1" i="1" dirty="0" err="1"/>
              <a:t>approach</a:t>
            </a:r>
            <a:r>
              <a:rPr lang="hr-HR" b="1" i="1" dirty="0"/>
              <a:t>:</a:t>
            </a:r>
            <a:endParaRPr lang="hr-HR" b="1" dirty="0"/>
          </a:p>
          <a:p>
            <a:pPr lvl="0"/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norm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Europe (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)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persons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disabilities</a:t>
            </a:r>
            <a:r>
              <a:rPr lang="hr-HR" dirty="0"/>
              <a:t> (PWD) live as </a:t>
            </a:r>
            <a:r>
              <a:rPr lang="hr-HR" dirty="0" err="1"/>
              <a:t>citizens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full</a:t>
            </a:r>
            <a:r>
              <a:rPr lang="hr-HR" dirty="0"/>
              <a:t> </a:t>
            </a:r>
            <a:r>
              <a:rPr lang="hr-HR" dirty="0" err="1"/>
              <a:t>autonomy</a:t>
            </a:r>
            <a:r>
              <a:rPr lang="hr-HR" dirty="0"/>
              <a:t>, </a:t>
            </a:r>
            <a:r>
              <a:rPr lang="hr-HR" dirty="0" err="1"/>
              <a:t>inclusion</a:t>
            </a:r>
            <a:r>
              <a:rPr lang="hr-HR" dirty="0"/>
              <a:t>, </a:t>
            </a:r>
            <a:r>
              <a:rPr lang="hr-HR" dirty="0" err="1"/>
              <a:t>dignity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human </a:t>
            </a:r>
            <a:r>
              <a:rPr lang="hr-HR" dirty="0" err="1"/>
              <a:t>rights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Participation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fundamental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a </a:t>
            </a:r>
            <a:r>
              <a:rPr lang="hr-HR" dirty="0" err="1"/>
              <a:t>central</a:t>
            </a:r>
            <a:r>
              <a:rPr lang="hr-HR" dirty="0"/>
              <a:t> </a:t>
            </a:r>
            <a:r>
              <a:rPr lang="hr-HR" dirty="0" err="1"/>
              <a:t>aspect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access</a:t>
            </a:r>
            <a:r>
              <a:rPr lang="hr-HR" dirty="0"/>
              <a:t> to </a:t>
            </a:r>
            <a:r>
              <a:rPr lang="hr-HR" dirty="0" err="1"/>
              <a:t>society</a:t>
            </a:r>
            <a:r>
              <a:rPr lang="hr-HR" dirty="0"/>
              <a:t> (</a:t>
            </a:r>
            <a:r>
              <a:rPr lang="hr-HR" dirty="0" err="1"/>
              <a:t>includes</a:t>
            </a:r>
            <a:r>
              <a:rPr lang="hr-HR" dirty="0"/>
              <a:t> </a:t>
            </a:r>
            <a:r>
              <a:rPr lang="hr-HR" dirty="0" err="1"/>
              <a:t>physical</a:t>
            </a:r>
            <a:r>
              <a:rPr lang="hr-HR" dirty="0"/>
              <a:t> </a:t>
            </a:r>
            <a:r>
              <a:rPr lang="hr-HR" dirty="0" err="1"/>
              <a:t>access</a:t>
            </a:r>
            <a:r>
              <a:rPr lang="hr-HR" dirty="0"/>
              <a:t>).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Council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Europe </a:t>
            </a:r>
            <a:r>
              <a:rPr lang="hr-HR" dirty="0" err="1"/>
              <a:t>has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published</a:t>
            </a:r>
            <a:r>
              <a:rPr lang="hr-HR" dirty="0"/>
              <a:t> a </a:t>
            </a:r>
            <a:r>
              <a:rPr lang="hr-HR" dirty="0" err="1"/>
              <a:t>series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reports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documents</a:t>
            </a:r>
            <a:r>
              <a:rPr lang="hr-HR" dirty="0"/>
              <a:t> on human </a:t>
            </a:r>
            <a:r>
              <a:rPr lang="hr-HR" dirty="0" err="1"/>
              <a:t>rights</a:t>
            </a:r>
            <a:r>
              <a:rPr lang="hr-HR" dirty="0"/>
              <a:t> for </a:t>
            </a:r>
            <a:r>
              <a:rPr lang="hr-HR" dirty="0" err="1"/>
              <a:t>people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disabilities</a:t>
            </a:r>
            <a:r>
              <a:rPr lang="hr-HR" dirty="0"/>
              <a:t>,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aims</a:t>
            </a:r>
            <a:r>
              <a:rPr lang="hr-HR" dirty="0"/>
              <a:t> to:</a:t>
            </a:r>
          </a:p>
          <a:p>
            <a:pPr lvl="1"/>
            <a:r>
              <a:rPr lang="hr-HR" dirty="0" err="1"/>
              <a:t>improve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quality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life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PWD</a:t>
            </a:r>
          </a:p>
          <a:p>
            <a:pPr lvl="1"/>
            <a:r>
              <a:rPr lang="hr-HR" dirty="0" err="1"/>
              <a:t>adopt</a:t>
            </a:r>
            <a:r>
              <a:rPr lang="hr-HR" dirty="0"/>
              <a:t> </a:t>
            </a:r>
            <a:r>
              <a:rPr lang="hr-HR" dirty="0" err="1"/>
              <a:t>measures</a:t>
            </a:r>
            <a:r>
              <a:rPr lang="hr-HR" dirty="0"/>
              <a:t> </a:t>
            </a:r>
            <a:r>
              <a:rPr lang="hr-HR" dirty="0" err="1"/>
              <a:t>aimed</a:t>
            </a:r>
            <a:r>
              <a:rPr lang="hr-HR" dirty="0"/>
              <a:t> at </a:t>
            </a:r>
            <a:r>
              <a:rPr lang="hr-HR" dirty="0" err="1"/>
              <a:t>improving</a:t>
            </a:r>
            <a:r>
              <a:rPr lang="hr-HR" dirty="0"/>
              <a:t> </a:t>
            </a:r>
            <a:r>
              <a:rPr lang="hr-HR" dirty="0" err="1"/>
              <a:t>quality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life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PWD</a:t>
            </a:r>
          </a:p>
          <a:p>
            <a:pPr lvl="1"/>
            <a:r>
              <a:rPr lang="hr-HR" dirty="0" err="1"/>
              <a:t>develop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action</a:t>
            </a:r>
            <a:r>
              <a:rPr lang="hr-HR" dirty="0"/>
              <a:t> plan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order</a:t>
            </a:r>
            <a:r>
              <a:rPr lang="hr-HR" dirty="0"/>
              <a:t> to </a:t>
            </a:r>
            <a:r>
              <a:rPr lang="hr-HR" dirty="0" err="1"/>
              <a:t>achieve</a:t>
            </a:r>
            <a:r>
              <a:rPr lang="hr-HR" dirty="0"/>
              <a:t> </a:t>
            </a:r>
            <a:r>
              <a:rPr lang="hr-HR" dirty="0" err="1"/>
              <a:t>these</a:t>
            </a:r>
            <a:r>
              <a:rPr lang="hr-HR" dirty="0"/>
              <a:t> </a:t>
            </a:r>
            <a:r>
              <a:rPr lang="hr-HR" dirty="0" err="1"/>
              <a:t>goals</a:t>
            </a:r>
            <a:endParaRPr lang="hr-HR" dirty="0"/>
          </a:p>
          <a:p>
            <a:pPr lvl="1"/>
            <a:r>
              <a:rPr lang="hr-HR" dirty="0" err="1"/>
              <a:t>allow</a:t>
            </a:r>
            <a:r>
              <a:rPr lang="hr-HR" dirty="0"/>
              <a:t> </a:t>
            </a:r>
            <a:r>
              <a:rPr lang="hr-HR" dirty="0" err="1"/>
              <a:t>equity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access</a:t>
            </a:r>
            <a:r>
              <a:rPr lang="hr-HR" dirty="0"/>
              <a:t> to </a:t>
            </a:r>
            <a:r>
              <a:rPr lang="hr-HR" dirty="0" err="1"/>
              <a:t>employment</a:t>
            </a:r>
            <a:r>
              <a:rPr lang="hr-HR" dirty="0"/>
              <a:t> as a </a:t>
            </a:r>
            <a:r>
              <a:rPr lang="hr-HR" dirty="0" err="1"/>
              <a:t>key</a:t>
            </a:r>
            <a:r>
              <a:rPr lang="hr-HR" dirty="0"/>
              <a:t> element</a:t>
            </a:r>
          </a:p>
          <a:p>
            <a:pPr lvl="1"/>
            <a:r>
              <a:rPr lang="hr-HR" dirty="0" err="1"/>
              <a:t>adopt</a:t>
            </a:r>
            <a:r>
              <a:rPr lang="hr-HR" dirty="0"/>
              <a:t> </a:t>
            </a:r>
            <a:r>
              <a:rPr lang="hr-HR" dirty="0" err="1"/>
              <a:t>innovative</a:t>
            </a:r>
            <a:r>
              <a:rPr lang="hr-HR" dirty="0"/>
              <a:t> </a:t>
            </a:r>
            <a:r>
              <a:rPr lang="hr-HR" dirty="0" err="1"/>
              <a:t>approaches</a:t>
            </a:r>
            <a:r>
              <a:rPr lang="hr-HR" dirty="0"/>
              <a:t>, as </a:t>
            </a:r>
            <a:r>
              <a:rPr lang="hr-HR" dirty="0" err="1"/>
              <a:t>persons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impairments</a:t>
            </a:r>
            <a:r>
              <a:rPr lang="hr-HR" dirty="0"/>
              <a:t> live </a:t>
            </a:r>
            <a:r>
              <a:rPr lang="hr-HR" dirty="0" err="1"/>
              <a:t>longer</a:t>
            </a:r>
            <a:endParaRPr lang="hr-HR" dirty="0"/>
          </a:p>
          <a:p>
            <a:pPr lvl="1"/>
            <a:r>
              <a:rPr lang="hr-HR" dirty="0" err="1"/>
              <a:t>create</a:t>
            </a:r>
            <a:r>
              <a:rPr lang="hr-HR" dirty="0"/>
              <a:t> </a:t>
            </a:r>
            <a:r>
              <a:rPr lang="hr-HR" dirty="0" err="1"/>
              <a:t>activities</a:t>
            </a:r>
            <a:r>
              <a:rPr lang="hr-HR" dirty="0"/>
              <a:t> to </a:t>
            </a:r>
            <a:r>
              <a:rPr lang="hr-HR" dirty="0" err="1"/>
              <a:t>enable</a:t>
            </a:r>
            <a:r>
              <a:rPr lang="hr-HR" dirty="0"/>
              <a:t> a </a:t>
            </a:r>
            <a:r>
              <a:rPr lang="hr-HR" dirty="0" err="1"/>
              <a:t>good</a:t>
            </a:r>
            <a:r>
              <a:rPr lang="hr-HR" dirty="0"/>
              <a:t> </a:t>
            </a:r>
            <a:r>
              <a:rPr lang="hr-HR" dirty="0" err="1"/>
              <a:t>state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physical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mental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later</a:t>
            </a:r>
            <a:r>
              <a:rPr lang="hr-HR" dirty="0"/>
              <a:t> </a:t>
            </a:r>
            <a:r>
              <a:rPr lang="hr-HR" dirty="0" err="1"/>
              <a:t>stages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life</a:t>
            </a:r>
            <a:endParaRPr lang="hr-HR" dirty="0"/>
          </a:p>
          <a:p>
            <a:pPr lvl="1"/>
            <a:r>
              <a:rPr lang="hr-HR" dirty="0" err="1"/>
              <a:t>strengthen</a:t>
            </a:r>
            <a:r>
              <a:rPr lang="hr-HR" dirty="0"/>
              <a:t> </a:t>
            </a:r>
            <a:r>
              <a:rPr lang="hr-HR" dirty="0" err="1"/>
              <a:t>supportive</a:t>
            </a:r>
            <a:r>
              <a:rPr lang="hr-HR" dirty="0"/>
              <a:t> </a:t>
            </a:r>
            <a:r>
              <a:rPr lang="hr-HR" dirty="0" err="1"/>
              <a:t>structures</a:t>
            </a:r>
            <a:r>
              <a:rPr lang="hr-HR" dirty="0"/>
              <a:t> </a:t>
            </a:r>
            <a:r>
              <a:rPr lang="hr-HR" dirty="0" err="1"/>
              <a:t>around</a:t>
            </a:r>
            <a:r>
              <a:rPr lang="hr-HR" dirty="0"/>
              <a:t> PWD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need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support</a:t>
            </a:r>
            <a:endParaRPr lang="hr-HR" dirty="0"/>
          </a:p>
          <a:p>
            <a:pPr lvl="1"/>
            <a:r>
              <a:rPr lang="hr-HR" dirty="0" err="1"/>
              <a:t>promote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provision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quality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services</a:t>
            </a:r>
            <a:endParaRPr lang="hr-HR" dirty="0"/>
          </a:p>
          <a:p>
            <a:pPr lvl="1"/>
            <a:r>
              <a:rPr lang="hr-HR" dirty="0" err="1"/>
              <a:t>develop</a:t>
            </a:r>
            <a:r>
              <a:rPr lang="hr-HR" dirty="0"/>
              <a:t> </a:t>
            </a:r>
            <a:r>
              <a:rPr lang="hr-HR" dirty="0" err="1"/>
              <a:t>programs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resources</a:t>
            </a:r>
            <a:r>
              <a:rPr lang="hr-HR" dirty="0"/>
              <a:t> to </a:t>
            </a:r>
            <a:r>
              <a:rPr lang="hr-HR" dirty="0" err="1"/>
              <a:t>meet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needs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PWD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05292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Disability</a:t>
            </a:r>
            <a:r>
              <a:rPr lang="hr-HR" dirty="0"/>
              <a:t> Rights </a:t>
            </a:r>
            <a:r>
              <a:rPr lang="hr-HR" dirty="0" err="1"/>
              <a:t>legislation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/>
              <a:t>2005 UN </a:t>
            </a:r>
            <a:r>
              <a:rPr lang="hr-HR" dirty="0" err="1"/>
              <a:t>Convention</a:t>
            </a:r>
            <a:r>
              <a:rPr lang="hr-HR" dirty="0"/>
              <a:t> on Human Rights </a:t>
            </a:r>
          </a:p>
          <a:p>
            <a:r>
              <a:rPr lang="hr-HR" dirty="0"/>
              <a:t>2005 </a:t>
            </a:r>
            <a:r>
              <a:rPr lang="hr-HR" dirty="0" err="1"/>
              <a:t>Resolution</a:t>
            </a:r>
            <a:r>
              <a:rPr lang="hr-HR" dirty="0"/>
              <a:t> on „</a:t>
            </a:r>
            <a:r>
              <a:rPr lang="hr-HR" dirty="0" err="1"/>
              <a:t>Disability</a:t>
            </a:r>
            <a:r>
              <a:rPr lang="hr-HR" dirty="0"/>
              <a:t>, </a:t>
            </a:r>
            <a:r>
              <a:rPr lang="hr-HR" dirty="0" err="1"/>
              <a:t>including</a:t>
            </a:r>
            <a:r>
              <a:rPr lang="hr-HR" dirty="0"/>
              <a:t> </a:t>
            </a:r>
            <a:r>
              <a:rPr lang="hr-HR" dirty="0" err="1"/>
              <a:t>Prevention</a:t>
            </a:r>
            <a:r>
              <a:rPr lang="hr-HR" dirty="0"/>
              <a:t>, Management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”</a:t>
            </a:r>
          </a:p>
          <a:p>
            <a:r>
              <a:rPr lang="hr-HR" dirty="0"/>
              <a:t>2006 UN </a:t>
            </a:r>
            <a:r>
              <a:rPr lang="hr-HR" dirty="0" err="1"/>
              <a:t>Convention</a:t>
            </a:r>
            <a:r>
              <a:rPr lang="hr-HR" dirty="0"/>
              <a:t> on Rights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Persons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Disabilities</a:t>
            </a:r>
            <a:r>
              <a:rPr lang="hr-HR" dirty="0"/>
              <a:t> (UNCRPD)</a:t>
            </a:r>
          </a:p>
          <a:p>
            <a:r>
              <a:rPr lang="hr-HR" dirty="0"/>
              <a:t>2011 World </a:t>
            </a:r>
            <a:r>
              <a:rPr lang="hr-HR" dirty="0" err="1"/>
              <a:t>Report</a:t>
            </a:r>
            <a:r>
              <a:rPr lang="hr-HR" dirty="0"/>
              <a:t> on </a:t>
            </a:r>
            <a:r>
              <a:rPr lang="hr-HR" dirty="0" err="1"/>
              <a:t>Disability</a:t>
            </a:r>
            <a:endParaRPr lang="hr-HR" dirty="0"/>
          </a:p>
          <a:p>
            <a:r>
              <a:rPr lang="hr-HR" dirty="0"/>
              <a:t>Global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Action</a:t>
            </a:r>
            <a:r>
              <a:rPr lang="hr-HR" dirty="0"/>
              <a:t> Plan 2014-2021: „</a:t>
            </a:r>
            <a:r>
              <a:rPr lang="hr-HR" dirty="0" err="1"/>
              <a:t>Better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for </a:t>
            </a:r>
            <a:r>
              <a:rPr lang="hr-HR" dirty="0" err="1"/>
              <a:t>all</a:t>
            </a:r>
            <a:r>
              <a:rPr lang="hr-HR" dirty="0"/>
              <a:t> </a:t>
            </a:r>
            <a:r>
              <a:rPr lang="hr-HR" dirty="0" err="1"/>
              <a:t>people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disabilities</a:t>
            </a:r>
            <a:r>
              <a:rPr lang="hr-HR" dirty="0"/>
              <a:t>.“</a:t>
            </a:r>
          </a:p>
          <a:p>
            <a:endParaRPr lang="hr-HR" dirty="0"/>
          </a:p>
          <a:p>
            <a:pPr lvl="0"/>
            <a:r>
              <a:rPr lang="hr-HR" dirty="0"/>
              <a:t>PRM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</a:t>
            </a:r>
            <a:r>
              <a:rPr lang="hr-HR" dirty="0" err="1"/>
              <a:t>support</a:t>
            </a:r>
            <a:r>
              <a:rPr lang="hr-HR" dirty="0"/>
              <a:t> a human </a:t>
            </a:r>
            <a:r>
              <a:rPr lang="hr-HR" dirty="0" err="1"/>
              <a:t>rights</a:t>
            </a:r>
            <a:r>
              <a:rPr lang="hr-HR" dirty="0"/>
              <a:t> </a:t>
            </a:r>
            <a:r>
              <a:rPr lang="hr-HR" dirty="0" err="1"/>
              <a:t>approach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practice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PRM </a:t>
            </a:r>
            <a:r>
              <a:rPr lang="hr-HR" dirty="0" err="1"/>
              <a:t>services</a:t>
            </a:r>
            <a:r>
              <a:rPr lang="hr-HR" dirty="0"/>
              <a:t>.  </a:t>
            </a:r>
          </a:p>
          <a:p>
            <a:pPr lvl="0"/>
            <a:r>
              <a:rPr lang="hr-HR" dirty="0" err="1"/>
              <a:t>They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enshrine</a:t>
            </a:r>
            <a:r>
              <a:rPr lang="hr-HR" dirty="0"/>
              <a:t> </a:t>
            </a:r>
            <a:r>
              <a:rPr lang="hr-HR" dirty="0" err="1"/>
              <a:t>professional</a:t>
            </a:r>
            <a:r>
              <a:rPr lang="hr-HR" dirty="0"/>
              <a:t> </a:t>
            </a:r>
            <a:r>
              <a:rPr lang="hr-HR" dirty="0" err="1"/>
              <a:t>values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standards</a:t>
            </a:r>
            <a:r>
              <a:rPr lang="hr-HR" dirty="0"/>
              <a:t>,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education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training</a:t>
            </a:r>
            <a:r>
              <a:rPr lang="hr-HR" dirty="0"/>
              <a:t> on </a:t>
            </a:r>
            <a:r>
              <a:rPr lang="hr-HR" dirty="0" err="1"/>
              <a:t>ethics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human </a:t>
            </a:r>
            <a:r>
              <a:rPr lang="hr-HR" dirty="0" err="1"/>
              <a:t>rights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advocacy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encourage</a:t>
            </a:r>
            <a:r>
              <a:rPr lang="hr-HR" dirty="0"/>
              <a:t> </a:t>
            </a:r>
            <a:r>
              <a:rPr lang="hr-HR" dirty="0" err="1"/>
              <a:t>education</a:t>
            </a:r>
            <a:r>
              <a:rPr lang="hr-HR" dirty="0"/>
              <a:t> </a:t>
            </a:r>
            <a:r>
              <a:rPr lang="hr-HR" dirty="0" err="1"/>
              <a:t>among</a:t>
            </a:r>
            <a:r>
              <a:rPr lang="hr-HR" dirty="0"/>
              <a:t> PWD, </a:t>
            </a:r>
            <a:r>
              <a:rPr lang="hr-HR" dirty="0" err="1"/>
              <a:t>influencing</a:t>
            </a:r>
            <a:r>
              <a:rPr lang="hr-HR" dirty="0"/>
              <a:t> </a:t>
            </a:r>
            <a:r>
              <a:rPr lang="hr-HR" dirty="0" err="1"/>
              <a:t>policymakers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set </a:t>
            </a:r>
            <a:r>
              <a:rPr lang="hr-HR" dirty="0" err="1"/>
              <a:t>advocacy</a:t>
            </a:r>
            <a:r>
              <a:rPr lang="hr-HR" dirty="0"/>
              <a:t> </a:t>
            </a:r>
            <a:r>
              <a:rPr lang="hr-HR" dirty="0" err="1"/>
              <a:t>assistance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24534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766119"/>
            <a:ext cx="10515600" cy="514306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hr-HR" dirty="0" err="1"/>
              <a:t>From</a:t>
            </a:r>
            <a:r>
              <a:rPr lang="hr-HR" dirty="0"/>
              <a:t> a human </a:t>
            </a:r>
            <a:r>
              <a:rPr lang="hr-HR" dirty="0" err="1"/>
              <a:t>rights</a:t>
            </a:r>
            <a:r>
              <a:rPr lang="hr-HR" dirty="0"/>
              <a:t> </a:t>
            </a:r>
            <a:r>
              <a:rPr lang="hr-HR" dirty="0" err="1"/>
              <a:t>perspective</a:t>
            </a:r>
            <a:r>
              <a:rPr lang="hr-HR" dirty="0"/>
              <a:t>,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practice</a:t>
            </a:r>
            <a:r>
              <a:rPr lang="hr-HR" dirty="0"/>
              <a:t> </a:t>
            </a:r>
            <a:r>
              <a:rPr lang="hr-HR" dirty="0" err="1"/>
              <a:t>imposes</a:t>
            </a:r>
            <a:r>
              <a:rPr lang="hr-HR" dirty="0"/>
              <a:t> </a:t>
            </a:r>
            <a:r>
              <a:rPr lang="hr-HR" dirty="0" err="1"/>
              <a:t>essential</a:t>
            </a:r>
            <a:r>
              <a:rPr lang="hr-HR" dirty="0"/>
              <a:t> </a:t>
            </a:r>
            <a:r>
              <a:rPr lang="hr-HR" dirty="0" err="1"/>
              <a:t>standards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healthcare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, </a:t>
            </a:r>
            <a:r>
              <a:rPr lang="hr-HR" dirty="0" err="1"/>
              <a:t>which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:</a:t>
            </a:r>
          </a:p>
          <a:p>
            <a:pPr lvl="1"/>
            <a:r>
              <a:rPr lang="hr-HR" dirty="0" err="1"/>
              <a:t>accessible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a </a:t>
            </a:r>
            <a:r>
              <a:rPr lang="hr-HR" dirty="0" err="1"/>
              <a:t>physical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information</a:t>
            </a:r>
            <a:r>
              <a:rPr lang="hr-HR" dirty="0"/>
              <a:t> </a:t>
            </a:r>
            <a:r>
              <a:rPr lang="hr-HR" dirty="0" err="1"/>
              <a:t>perspective</a:t>
            </a:r>
            <a:endParaRPr lang="hr-HR" dirty="0"/>
          </a:p>
          <a:p>
            <a:pPr lvl="1"/>
            <a:r>
              <a:rPr lang="hr-HR" dirty="0" err="1"/>
              <a:t>non-discriminatory</a:t>
            </a:r>
            <a:endParaRPr lang="hr-HR" dirty="0"/>
          </a:p>
          <a:p>
            <a:pPr lvl="1"/>
            <a:r>
              <a:rPr lang="hr-HR" dirty="0" err="1"/>
              <a:t>affordable</a:t>
            </a:r>
            <a:endParaRPr lang="hr-HR" dirty="0"/>
          </a:p>
          <a:p>
            <a:pPr lvl="1"/>
            <a:r>
              <a:rPr lang="hr-HR" dirty="0" err="1"/>
              <a:t>acceptable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ethical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cultural</a:t>
            </a:r>
            <a:r>
              <a:rPr lang="hr-HR" dirty="0"/>
              <a:t> </a:t>
            </a:r>
            <a:r>
              <a:rPr lang="hr-HR" dirty="0" err="1"/>
              <a:t>aspect</a:t>
            </a:r>
            <a:endParaRPr lang="hr-HR" dirty="0"/>
          </a:p>
          <a:p>
            <a:pPr lvl="1"/>
            <a:r>
              <a:rPr lang="hr-HR" dirty="0" err="1"/>
              <a:t>scientifically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medically</a:t>
            </a:r>
            <a:r>
              <a:rPr lang="hr-HR" dirty="0"/>
              <a:t> </a:t>
            </a:r>
            <a:r>
              <a:rPr lang="hr-HR" dirty="0" err="1"/>
              <a:t>appropriate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highest</a:t>
            </a:r>
            <a:r>
              <a:rPr lang="hr-HR" dirty="0"/>
              <a:t> </a:t>
            </a:r>
            <a:r>
              <a:rPr lang="hr-HR" dirty="0" err="1"/>
              <a:t>quality</a:t>
            </a:r>
            <a:endParaRPr lang="hr-HR" dirty="0"/>
          </a:p>
          <a:p>
            <a:endParaRPr lang="hr-HR" dirty="0"/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primary</a:t>
            </a:r>
            <a:r>
              <a:rPr lang="hr-HR" dirty="0"/>
              <a:t> </a:t>
            </a:r>
            <a:r>
              <a:rPr lang="hr-HR" dirty="0" err="1"/>
              <a:t>goal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care </a:t>
            </a:r>
            <a:r>
              <a:rPr lang="hr-HR" dirty="0" err="1"/>
              <a:t>policy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to </a:t>
            </a:r>
            <a:r>
              <a:rPr lang="hr-HR" dirty="0" err="1"/>
              <a:t>maximize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population</a:t>
            </a:r>
            <a:r>
              <a:rPr lang="hr-HR" dirty="0"/>
              <a:t> </a:t>
            </a:r>
            <a:r>
              <a:rPr lang="hr-HR" dirty="0" err="1"/>
              <a:t>within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limits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available</a:t>
            </a:r>
            <a:r>
              <a:rPr lang="hr-HR" dirty="0"/>
              <a:t> </a:t>
            </a:r>
            <a:r>
              <a:rPr lang="hr-HR" dirty="0" err="1"/>
              <a:t>resources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within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ethical</a:t>
            </a:r>
            <a:r>
              <a:rPr lang="hr-HR" dirty="0"/>
              <a:t> </a:t>
            </a:r>
            <a:r>
              <a:rPr lang="hr-HR" dirty="0" err="1"/>
              <a:t>framework</a:t>
            </a:r>
            <a:r>
              <a:rPr lang="hr-HR" dirty="0"/>
              <a:t> </a:t>
            </a:r>
            <a:r>
              <a:rPr lang="hr-HR" dirty="0" err="1"/>
              <a:t>built</a:t>
            </a:r>
            <a:r>
              <a:rPr lang="hr-HR" dirty="0"/>
              <a:t> on </a:t>
            </a:r>
            <a:r>
              <a:rPr lang="hr-HR" dirty="0" err="1"/>
              <a:t>equity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solidarity</a:t>
            </a:r>
            <a:r>
              <a:rPr lang="hr-HR" dirty="0"/>
              <a:t> </a:t>
            </a:r>
            <a:r>
              <a:rPr lang="hr-HR" dirty="0" err="1"/>
              <a:t>principles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Innovative</a:t>
            </a:r>
            <a:r>
              <a:rPr lang="hr-HR" dirty="0"/>
              <a:t> </a:t>
            </a:r>
            <a:r>
              <a:rPr lang="hr-HR" dirty="0" err="1"/>
              <a:t>technologies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offer</a:t>
            </a:r>
            <a:r>
              <a:rPr lang="hr-HR" dirty="0"/>
              <a:t> a </a:t>
            </a:r>
            <a:r>
              <a:rPr lang="hr-HR" dirty="0" err="1"/>
              <a:t>therapeutic</a:t>
            </a:r>
            <a:r>
              <a:rPr lang="hr-HR" dirty="0"/>
              <a:t> </a:t>
            </a:r>
            <a:r>
              <a:rPr lang="hr-HR" dirty="0" err="1"/>
              <a:t>benefit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made</a:t>
            </a:r>
            <a:r>
              <a:rPr lang="hr-HR" dirty="0"/>
              <a:t> </a:t>
            </a:r>
            <a:r>
              <a:rPr lang="hr-HR" dirty="0" err="1"/>
              <a:t>available</a:t>
            </a:r>
            <a:r>
              <a:rPr lang="hr-HR" dirty="0"/>
              <a:t> at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acceptable</a:t>
            </a:r>
            <a:r>
              <a:rPr lang="hr-HR" dirty="0"/>
              <a:t> </a:t>
            </a:r>
            <a:r>
              <a:rPr lang="hr-HR" dirty="0" err="1"/>
              <a:t>cost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WHO </a:t>
            </a:r>
            <a:r>
              <a:rPr lang="hr-HR" dirty="0" err="1"/>
              <a:t>regards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 as a human </a:t>
            </a:r>
            <a:r>
              <a:rPr lang="hr-HR" dirty="0" err="1"/>
              <a:t>rights</a:t>
            </a:r>
            <a:r>
              <a:rPr lang="hr-HR" dirty="0"/>
              <a:t> </a:t>
            </a:r>
            <a:r>
              <a:rPr lang="hr-HR" dirty="0" err="1"/>
              <a:t>issue</a:t>
            </a:r>
            <a:r>
              <a:rPr lang="hr-HR" dirty="0"/>
              <a:t>, a </a:t>
            </a:r>
            <a:r>
              <a:rPr lang="hr-HR" dirty="0" err="1"/>
              <a:t>public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issue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a development </a:t>
            </a:r>
            <a:r>
              <a:rPr lang="hr-HR" dirty="0" err="1"/>
              <a:t>issue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7890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Applying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principles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(</a:t>
            </a:r>
            <a:r>
              <a:rPr lang="hr-HR" dirty="0" err="1"/>
              <a:t>medical</a:t>
            </a:r>
            <a:r>
              <a:rPr lang="hr-HR" dirty="0"/>
              <a:t>) </a:t>
            </a:r>
            <a:r>
              <a:rPr lang="hr-HR" dirty="0" err="1"/>
              <a:t>ethics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adoption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human </a:t>
            </a:r>
            <a:r>
              <a:rPr lang="hr-HR" dirty="0" err="1"/>
              <a:t>rights</a:t>
            </a:r>
            <a:r>
              <a:rPr lang="hr-HR" dirty="0"/>
              <a:t> as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driving</a:t>
            </a:r>
            <a:r>
              <a:rPr lang="hr-HR" dirty="0"/>
              <a:t> </a:t>
            </a:r>
            <a:r>
              <a:rPr lang="hr-HR" dirty="0" err="1"/>
              <a:t>force</a:t>
            </a:r>
            <a:r>
              <a:rPr lang="hr-HR" dirty="0"/>
              <a:t> for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inclusive</a:t>
            </a:r>
            <a:r>
              <a:rPr lang="hr-HR" dirty="0"/>
              <a:t> </a:t>
            </a:r>
            <a:r>
              <a:rPr lang="hr-HR" dirty="0" err="1"/>
              <a:t>policy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ethics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underlying</a:t>
            </a:r>
            <a:r>
              <a:rPr lang="hr-HR" dirty="0"/>
              <a:t> </a:t>
            </a:r>
            <a:r>
              <a:rPr lang="hr-HR" dirty="0" err="1"/>
              <a:t>principle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 </a:t>
            </a:r>
            <a:r>
              <a:rPr lang="hr-HR" dirty="0" err="1"/>
              <a:t>centered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care </a:t>
            </a:r>
            <a:r>
              <a:rPr lang="hr-HR" dirty="0" err="1"/>
              <a:t>and</a:t>
            </a:r>
            <a:r>
              <a:rPr lang="hr-HR" dirty="0"/>
              <a:t> PRM </a:t>
            </a:r>
            <a:r>
              <a:rPr lang="hr-HR" dirty="0" err="1"/>
              <a:t>practice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Conceptual</a:t>
            </a:r>
            <a:r>
              <a:rPr lang="hr-HR" dirty="0"/>
              <a:t> </a:t>
            </a:r>
            <a:r>
              <a:rPr lang="hr-HR" dirty="0" err="1"/>
              <a:t>choices</a:t>
            </a:r>
            <a:r>
              <a:rPr lang="hr-HR" dirty="0"/>
              <a:t> </a:t>
            </a:r>
            <a:r>
              <a:rPr lang="hr-HR" dirty="0" err="1"/>
              <a:t>made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society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authorities</a:t>
            </a:r>
            <a:r>
              <a:rPr lang="hr-HR" dirty="0"/>
              <a:t> </a:t>
            </a:r>
            <a:r>
              <a:rPr lang="hr-HR" dirty="0" err="1"/>
              <a:t>may</a:t>
            </a:r>
            <a:r>
              <a:rPr lang="hr-HR" dirty="0"/>
              <a:t> influence </a:t>
            </a:r>
            <a:r>
              <a:rPr lang="hr-HR" dirty="0" err="1"/>
              <a:t>decisions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regard</a:t>
            </a:r>
            <a:r>
              <a:rPr lang="hr-HR" dirty="0"/>
              <a:t> to </a:t>
            </a:r>
            <a:r>
              <a:rPr lang="hr-HR" dirty="0" err="1"/>
              <a:t>persons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disabilities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UNCRPD </a:t>
            </a:r>
            <a:r>
              <a:rPr lang="hr-HR" dirty="0" err="1"/>
              <a:t>describes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purpose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convention</a:t>
            </a:r>
            <a:r>
              <a:rPr lang="hr-HR" dirty="0"/>
              <a:t>: to </a:t>
            </a:r>
            <a:r>
              <a:rPr lang="hr-HR" dirty="0" err="1"/>
              <a:t>promote</a:t>
            </a:r>
            <a:r>
              <a:rPr lang="hr-HR" dirty="0"/>
              <a:t>, </a:t>
            </a:r>
            <a:r>
              <a:rPr lang="hr-HR" dirty="0" err="1"/>
              <a:t>protect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ensure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full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equal</a:t>
            </a:r>
            <a:r>
              <a:rPr lang="hr-HR" dirty="0"/>
              <a:t> </a:t>
            </a:r>
            <a:r>
              <a:rPr lang="hr-HR" dirty="0" err="1"/>
              <a:t>enjoyment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all</a:t>
            </a:r>
            <a:r>
              <a:rPr lang="hr-HR" dirty="0"/>
              <a:t> human </a:t>
            </a:r>
            <a:r>
              <a:rPr lang="hr-HR" dirty="0" err="1"/>
              <a:t>rights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fundamental</a:t>
            </a:r>
            <a:r>
              <a:rPr lang="hr-HR" dirty="0"/>
              <a:t> </a:t>
            </a:r>
            <a:r>
              <a:rPr lang="hr-HR" dirty="0" err="1"/>
              <a:t>freedoms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all</a:t>
            </a:r>
            <a:r>
              <a:rPr lang="hr-HR" dirty="0"/>
              <a:t> </a:t>
            </a:r>
            <a:r>
              <a:rPr lang="hr-HR" dirty="0" err="1"/>
              <a:t>people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PWD, </a:t>
            </a:r>
            <a:r>
              <a:rPr lang="hr-HR" dirty="0" err="1"/>
              <a:t>and</a:t>
            </a:r>
            <a:r>
              <a:rPr lang="hr-HR" dirty="0"/>
              <a:t> to </a:t>
            </a:r>
            <a:r>
              <a:rPr lang="hr-HR" dirty="0" err="1"/>
              <a:t>promote</a:t>
            </a:r>
            <a:r>
              <a:rPr lang="hr-HR" dirty="0"/>
              <a:t> </a:t>
            </a:r>
            <a:r>
              <a:rPr lang="hr-HR" dirty="0" err="1"/>
              <a:t>respect</a:t>
            </a:r>
            <a:r>
              <a:rPr lang="hr-HR" dirty="0"/>
              <a:t> for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inherent</a:t>
            </a:r>
            <a:r>
              <a:rPr lang="hr-HR" dirty="0"/>
              <a:t> </a:t>
            </a:r>
            <a:r>
              <a:rPr lang="hr-HR" dirty="0" err="1"/>
              <a:t>dignity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UNCRPD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legally</a:t>
            </a:r>
            <a:r>
              <a:rPr lang="hr-HR" dirty="0"/>
              <a:t> </a:t>
            </a:r>
            <a:r>
              <a:rPr lang="hr-HR" dirty="0" err="1"/>
              <a:t>binding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engages</a:t>
            </a:r>
            <a:r>
              <a:rPr lang="hr-HR" dirty="0"/>
              <a:t> </a:t>
            </a:r>
            <a:r>
              <a:rPr lang="hr-HR" dirty="0" err="1"/>
              <a:t>states</a:t>
            </a:r>
            <a:r>
              <a:rPr lang="hr-HR" dirty="0"/>
              <a:t> to </a:t>
            </a:r>
            <a:r>
              <a:rPr lang="hr-HR" dirty="0" err="1"/>
              <a:t>organise</a:t>
            </a:r>
            <a:r>
              <a:rPr lang="hr-HR" dirty="0"/>
              <a:t>, </a:t>
            </a:r>
            <a:r>
              <a:rPr lang="hr-HR" dirty="0" err="1"/>
              <a:t>strengthen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extend</a:t>
            </a:r>
            <a:r>
              <a:rPr lang="hr-HR" dirty="0"/>
              <a:t> </a:t>
            </a:r>
            <a:r>
              <a:rPr lang="hr-HR" dirty="0" err="1"/>
              <a:t>comprehensive</a:t>
            </a:r>
            <a:r>
              <a:rPr lang="hr-HR" dirty="0"/>
              <a:t> habilitation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programs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All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these</a:t>
            </a:r>
            <a:r>
              <a:rPr lang="hr-HR" dirty="0"/>
              <a:t> are </a:t>
            </a:r>
            <a:r>
              <a:rPr lang="hr-HR" dirty="0" err="1"/>
              <a:t>enshrined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PRM </a:t>
            </a:r>
            <a:r>
              <a:rPr lang="hr-HR" dirty="0" err="1"/>
              <a:t>practice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are </a:t>
            </a:r>
            <a:r>
              <a:rPr lang="hr-HR" dirty="0" err="1"/>
              <a:t>supported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PRM </a:t>
            </a:r>
            <a:r>
              <a:rPr lang="hr-HR" dirty="0" err="1"/>
              <a:t>physicians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has</a:t>
            </a:r>
            <a:r>
              <a:rPr lang="hr-HR" dirty="0"/>
              <a:t> </a:t>
            </a:r>
            <a:r>
              <a:rPr lang="hr-HR" dirty="0" err="1"/>
              <a:t>thus</a:t>
            </a:r>
            <a:r>
              <a:rPr lang="hr-HR" dirty="0"/>
              <a:t> </a:t>
            </a:r>
            <a:r>
              <a:rPr lang="hr-HR" dirty="0" err="1"/>
              <a:t>become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key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strategy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21st </a:t>
            </a:r>
            <a:r>
              <a:rPr lang="hr-HR" dirty="0" err="1"/>
              <a:t>century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772359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1935</Words>
  <Application>Microsoft Office PowerPoint</Application>
  <PresentationFormat>Widescreen</PresentationFormat>
  <Paragraphs>132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Tema di Office</vt:lpstr>
      <vt:lpstr>BACKGROUND OF PHYSICAL AND REHABILITATION MEDICINE  Why rehabilitation is needed by individual and society</vt:lpstr>
      <vt:lpstr>Introduction</vt:lpstr>
      <vt:lpstr>Epidemiological aspects - Demographic change in Europe</vt:lpstr>
      <vt:lpstr>Epidemiology of functioning and disability</vt:lpstr>
      <vt:lpstr>Ethical aspects and human rights</vt:lpstr>
      <vt:lpstr>Ethical aspects and human rights</vt:lpstr>
      <vt:lpstr>Disability Rights legislation</vt:lpstr>
      <vt:lpstr>Presentazione standard di PowerPoint</vt:lpstr>
      <vt:lpstr>Applying the principles of (medical) ethics</vt:lpstr>
      <vt:lpstr>Rehabilitation and health systems</vt:lpstr>
      <vt:lpstr>Economic burden of disability - The cost of disability</vt:lpstr>
      <vt:lpstr>The cost of disability</vt:lpstr>
      <vt:lpstr>The role of rehabilitation in reducing the cost of disability</vt:lpstr>
      <vt:lpstr>Effects of lack of rehabilitation</vt:lpstr>
      <vt:lpstr>The following may be found in the absence of rehabilitation for a variety of conditions: </vt:lpstr>
      <vt:lpstr>PRM services need to be involved in longer-term follow-up of patients, as they move into living in the community, in order to prevent: </vt:lpstr>
      <vt:lpstr>For this paper, the collective authorship name of European PRM Bodies Alliance includes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and Rehabilitation Medicine A primary medical specialty</dc:title>
  <dc:creator>Stefano</dc:creator>
  <cp:lastModifiedBy>Stefano</cp:lastModifiedBy>
  <cp:revision>19</cp:revision>
  <dcterms:created xsi:type="dcterms:W3CDTF">2018-08-21T19:55:07Z</dcterms:created>
  <dcterms:modified xsi:type="dcterms:W3CDTF">2018-08-23T18:41:18Z</dcterms:modified>
</cp:coreProperties>
</file>