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F38D4-0097-4C1A-B254-34D89D432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B480AF1-266C-42DF-BAEE-755D9C2FC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2668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A2E14-7DC0-4CE0-B953-02DFDD07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4E8A8D-9048-4E6A-9CFC-261F0EEF7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4326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7D585C-1136-479E-92DA-DDD896A62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D73FF-9547-4BDF-AA25-0AB991288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2B2581-691E-48FA-9F4A-365785A1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8DB68D-9EA3-4BFF-9F30-F3C97FE13E24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2DB025-D77B-48B5-A07F-D257CCA0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DF084-8AB8-46CA-B764-653FC2F1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EFD83-644E-4759-9443-7753250423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6F4ACF-88CB-42FD-A8E7-28FE034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284"/>
            <a:ext cx="10515600" cy="1238404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BD5817-EFE9-4D8D-BA35-0DCCFB39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010FC3A-912A-4D61-9913-EF782463CCDF}"/>
              </a:ext>
            </a:extLst>
          </p:cNvPr>
          <p:cNvSpPr/>
          <p:nvPr userDrawn="1"/>
        </p:nvSpPr>
        <p:spPr>
          <a:xfrm>
            <a:off x="147484" y="0"/>
            <a:ext cx="120445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European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PRM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Bodies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1200" dirty="0" err="1">
                <a:solidFill>
                  <a:schemeClr val="accent6">
                    <a:lumMod val="75000"/>
                  </a:schemeClr>
                </a:solidFill>
              </a:rPr>
              <a:t>Alliance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. White Book on PRM in Europe.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Chapter 10. Science and research in PRM: specificities and challenges. Eur J Phys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</a:rPr>
              <a:t>Rehabil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 Med. 2018 Apr;54(2):287-310</a:t>
            </a:r>
            <a:r>
              <a:rPr lang="it-IT" sz="1200" dirty="0">
                <a:solidFill>
                  <a:schemeClr val="accent6">
                    <a:lumMod val="75000"/>
                  </a:schemeClr>
                </a:solidFill>
              </a:rPr>
              <a:t>165.</a:t>
            </a:r>
          </a:p>
        </p:txBody>
      </p:sp>
    </p:spTree>
    <p:extLst>
      <p:ext uri="{BB962C8B-B14F-4D97-AF65-F5344CB8AC3E}">
        <p14:creationId xmlns:p14="http://schemas.microsoft.com/office/powerpoint/2010/main" val="23197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E04FBC-3DCE-46F9-A41E-98C3778B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996086-C3E6-4A51-A113-2C96E0FD7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60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533AA-CA80-434C-A021-D65708EC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B4C77-85C2-44BB-91BB-D02143A37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F402D-36AB-4467-902E-50EB057080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51758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F0EAE8-94DB-464B-9D72-D535C184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3F6375F-8A4E-4A6D-A135-61CF7D4F7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2FE1C0E-E4A7-4A34-BFAD-9C46C575A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7E077FB-0F22-4317-A644-38415E1FF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4CFAB31-F993-423A-85F0-223C02EFA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6265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04DF3C-CD77-43E1-BA59-3BB933D6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15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B6E73-F4ED-4F41-86D7-A78B4C57C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B5CC47-E428-45C3-9393-555221B2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8C1511-F156-4E10-A038-EBDB4E134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976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22C9C-7EA6-473C-B4F2-780619BA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CB919B-22D6-4005-93EB-16DD84C87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605956-EA1A-4474-8D30-AC1454FD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5698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061244-6FAF-4A61-917C-8141707E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E50918-F9B2-49C8-B730-C99A8DE09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383A341-73CF-4F01-AEE7-769E48DA09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47485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C3136C95-B57D-4321-9555-2915F628888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424" y="5887347"/>
            <a:ext cx="998813" cy="1079446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050C582-1B93-4853-BDB1-6EC93D5EE91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62" y="5992654"/>
            <a:ext cx="891496" cy="868831"/>
          </a:xfrm>
          <a:prstGeom prst="rect">
            <a:avLst/>
          </a:prstGeom>
        </p:spPr>
      </p:pic>
      <p:pic>
        <p:nvPicPr>
          <p:cNvPr id="10" name="Picture 4" descr="esprm_logo">
            <a:extLst>
              <a:ext uri="{FF2B5EF4-FFF2-40B4-BE49-F238E27FC236}">
                <a16:creationId xmlns:a16="http://schemas.microsoft.com/office/drawing/2014/main" id="{A4C94679-9DAC-4A68-8FB5-80AB825EC6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134" y="5981700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 descr="Description: letter">
            <a:extLst>
              <a:ext uri="{FF2B5EF4-FFF2-40B4-BE49-F238E27FC236}">
                <a16:creationId xmlns:a16="http://schemas.microsoft.com/office/drawing/2014/main" id="{05E7C588-485E-4D31-8220-120DFEBAAA5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58207" y="5981700"/>
            <a:ext cx="916190" cy="890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48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9FD95CE-79B3-4FEF-971F-36C95901C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705" y="264836"/>
            <a:ext cx="3134269" cy="4110519"/>
          </a:xfrm>
          <a:prstGeom prst="rect">
            <a:avLst/>
          </a:prstGeom>
        </p:spPr>
      </p:pic>
      <p:sp>
        <p:nvSpPr>
          <p:cNvPr id="8" name="Ottagono 7">
            <a:extLst>
              <a:ext uri="{FF2B5EF4-FFF2-40B4-BE49-F238E27FC236}">
                <a16:creationId xmlns:a16="http://schemas.microsoft.com/office/drawing/2014/main" id="{FF607082-F2DE-404E-9444-5398EA724A58}"/>
              </a:ext>
            </a:extLst>
          </p:cNvPr>
          <p:cNvSpPr/>
          <p:nvPr/>
        </p:nvSpPr>
        <p:spPr>
          <a:xfrm>
            <a:off x="10797025" y="38694"/>
            <a:ext cx="1189703" cy="1189703"/>
          </a:xfrm>
          <a:prstGeom prst="octagon">
            <a:avLst/>
          </a:prstGeom>
          <a:solidFill>
            <a:schemeClr val="accent6">
              <a:lumMod val="75000"/>
            </a:schemeClr>
          </a:solidFill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800" dirty="0">
                <a:solidFill>
                  <a:schemeClr val="bg1"/>
                </a:solidFill>
              </a:rPr>
              <a:t>10</a:t>
            </a:r>
            <a:endParaRPr lang="it-IT" sz="4800" dirty="0">
              <a:solidFill>
                <a:schemeClr val="bg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700E29C-6069-46D9-BFA7-03CB4227A8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54" y="1608432"/>
            <a:ext cx="1395295" cy="1507936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327FCF4-F3CA-4DAE-B1C2-EA5D3D0324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" y="3372313"/>
            <a:ext cx="1255072" cy="1223163"/>
          </a:xfrm>
          <a:prstGeom prst="rect">
            <a:avLst/>
          </a:prstGeom>
        </p:spPr>
      </p:pic>
      <p:pic>
        <p:nvPicPr>
          <p:cNvPr id="1028" name="Picture 4" descr="esprm_logo">
            <a:extLst>
              <a:ext uri="{FF2B5EF4-FFF2-40B4-BE49-F238E27FC236}">
                <a16:creationId xmlns:a16="http://schemas.microsoft.com/office/drawing/2014/main" id="{C35BFDCB-9250-4944-AFD2-071D0A7B9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6" y="4851421"/>
            <a:ext cx="39814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 descr="Description: letter">
            <a:extLst>
              <a:ext uri="{FF2B5EF4-FFF2-40B4-BE49-F238E27FC236}">
                <a16:creationId xmlns:a16="http://schemas.microsoft.com/office/drawing/2014/main" id="{DF41B451-0A49-4720-A82A-63D8FADF90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 r="-2341"/>
          <a:stretch>
            <a:fillRect/>
          </a:stretch>
        </p:blipFill>
        <p:spPr bwMode="auto">
          <a:xfrm>
            <a:off x="13383" y="136337"/>
            <a:ext cx="1250897" cy="12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olo 1">
            <a:extLst>
              <a:ext uri="{FF2B5EF4-FFF2-40B4-BE49-F238E27FC236}">
                <a16:creationId xmlns:a16="http://schemas.microsoft.com/office/drawing/2014/main" id="{5A5086B5-9031-41D5-8DEE-0B3E98B74713}"/>
              </a:ext>
            </a:extLst>
          </p:cNvPr>
          <p:cNvSpPr txBox="1">
            <a:spLocks/>
          </p:cNvSpPr>
          <p:nvPr/>
        </p:nvSpPr>
        <p:spPr>
          <a:xfrm>
            <a:off x="6392971" y="1962307"/>
            <a:ext cx="5407434" cy="2889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bg1"/>
                </a:solidFill>
              </a:rPr>
              <a:t>PRACTICE OF PHYSICAL AND REHABILITATION MEDICINE IN EUROPE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Science and research in PRM: specificities and challenges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181F096-BBC6-4CAE-A738-06D31467F260}"/>
              </a:ext>
            </a:extLst>
          </p:cNvPr>
          <p:cNvSpPr txBox="1"/>
          <p:nvPr/>
        </p:nvSpPr>
        <p:spPr>
          <a:xfrm>
            <a:off x="0" y="6337662"/>
            <a:ext cx="12178617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European Physical and Rehabilitation Medicine Bodies Alliance. White Book on Physical and Rehabilitation Medicine in Europe. Chapter 10. Science and research in PRM: specificities and challenges. Eur J Phys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Rehabil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Med. 2018 Apr;54(2):287-310. </a:t>
            </a:r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doi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: 10.23736/S1973-9087.18.05154-7.</a:t>
            </a:r>
            <a:endParaRPr lang="it-IT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3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103869"/>
            <a:ext cx="10515600" cy="4805317"/>
          </a:xfrm>
        </p:spPr>
        <p:txBody>
          <a:bodyPr>
            <a:normAutofit/>
          </a:bodyPr>
          <a:lstStyle/>
          <a:p>
            <a:pPr lvl="0"/>
            <a:r>
              <a:rPr lang="hr-HR" b="1" dirty="0" err="1"/>
              <a:t>Three</a:t>
            </a:r>
            <a:r>
              <a:rPr lang="hr-HR" b="1" dirty="0"/>
              <a:t> </a:t>
            </a:r>
            <a:r>
              <a:rPr lang="hr-HR" b="1" dirty="0" err="1"/>
              <a:t>international</a:t>
            </a:r>
            <a:r>
              <a:rPr lang="hr-HR" b="1" dirty="0"/>
              <a:t> PRM </a:t>
            </a:r>
            <a:r>
              <a:rPr lang="hr-HR" b="1" dirty="0" err="1"/>
              <a:t>schools</a:t>
            </a:r>
            <a:r>
              <a:rPr lang="hr-HR" b="1" dirty="0"/>
              <a:t> </a:t>
            </a:r>
            <a:r>
              <a:rPr lang="hr-HR" dirty="0"/>
              <a:t>are </a:t>
            </a:r>
            <a:r>
              <a:rPr lang="hr-HR" dirty="0" err="1"/>
              <a:t>held</a:t>
            </a:r>
            <a:r>
              <a:rPr lang="hr-HR" dirty="0"/>
              <a:t>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year</a:t>
            </a:r>
            <a:r>
              <a:rPr lang="hr-HR" dirty="0"/>
              <a:t> (</a:t>
            </a:r>
            <a:r>
              <a:rPr lang="hr-HR" dirty="0" err="1"/>
              <a:t>the</a:t>
            </a:r>
            <a:r>
              <a:rPr lang="hr-HR" dirty="0"/>
              <a:t> Euro </a:t>
            </a:r>
            <a:r>
              <a:rPr lang="hr-HR" dirty="0" err="1"/>
              <a:t>Mediterranean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Summer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Haim</a:t>
            </a:r>
            <a:r>
              <a:rPr lang="hr-HR" dirty="0"/>
              <a:t> Ring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Syracuse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Italy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Intensive</a:t>
            </a:r>
            <a:r>
              <a:rPr lang="hr-HR" dirty="0"/>
              <a:t> </a:t>
            </a:r>
            <a:r>
              <a:rPr lang="hr-HR" dirty="0" err="1"/>
              <a:t>Teaching</a:t>
            </a:r>
            <a:r>
              <a:rPr lang="hr-HR" dirty="0"/>
              <a:t> </a:t>
            </a:r>
            <a:r>
              <a:rPr lang="hr-HR" dirty="0" err="1"/>
              <a:t>Programme</a:t>
            </a:r>
            <a:r>
              <a:rPr lang="hr-HR" dirty="0"/>
              <a:t> </a:t>
            </a:r>
            <a:r>
              <a:rPr lang="hr-HR" dirty="0" err="1"/>
              <a:t>Cofemer</a:t>
            </a:r>
            <a:r>
              <a:rPr lang="hr-HR" dirty="0"/>
              <a:t> </a:t>
            </a:r>
            <a:r>
              <a:rPr lang="hr-HR" dirty="0" err="1"/>
              <a:t>Ajmer</a:t>
            </a:r>
            <a:r>
              <a:rPr lang="hr-HR" dirty="0"/>
              <a:t> </a:t>
            </a:r>
            <a:r>
              <a:rPr lang="hr-HR" dirty="0" err="1"/>
              <a:t>Sofmer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Marseille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France on Motor </a:t>
            </a:r>
            <a:r>
              <a:rPr lang="hr-HR" dirty="0" err="1"/>
              <a:t>Disabilities</a:t>
            </a:r>
            <a:r>
              <a:rPr lang="hr-HR" dirty="0"/>
              <a:t>).</a:t>
            </a:r>
          </a:p>
          <a:p>
            <a:pPr lvl="0"/>
            <a:r>
              <a:rPr lang="hr-HR" b="1" dirty="0"/>
              <a:t>ESPRM </a:t>
            </a:r>
            <a:r>
              <a:rPr lang="hr-HR" b="1" dirty="0" err="1"/>
              <a:t>has</a:t>
            </a:r>
            <a:r>
              <a:rPr lang="hr-HR" b="1" dirty="0"/>
              <a:t> set </a:t>
            </a:r>
            <a:r>
              <a:rPr lang="hr-HR" b="1" dirty="0" err="1"/>
              <a:t>up</a:t>
            </a:r>
            <a:r>
              <a:rPr lang="hr-HR" b="1" dirty="0"/>
              <a:t> </a:t>
            </a:r>
            <a:r>
              <a:rPr lang="hr-HR" b="1" dirty="0" err="1"/>
              <a:t>special</a:t>
            </a:r>
            <a:r>
              <a:rPr lang="hr-HR" b="1" dirty="0"/>
              <a:t> </a:t>
            </a:r>
            <a:r>
              <a:rPr lang="hr-HR" b="1" dirty="0" err="1"/>
              <a:t>interest</a:t>
            </a:r>
            <a:r>
              <a:rPr lang="hr-HR" b="1" dirty="0"/>
              <a:t> </a:t>
            </a:r>
            <a:r>
              <a:rPr lang="hr-HR" b="1" dirty="0" err="1"/>
              <a:t>scientific</a:t>
            </a:r>
            <a:r>
              <a:rPr lang="hr-HR" b="1" dirty="0"/>
              <a:t> </a:t>
            </a:r>
            <a:r>
              <a:rPr lang="hr-HR" b="1" dirty="0" err="1"/>
              <a:t>committees</a:t>
            </a:r>
            <a:r>
              <a:rPr lang="hr-HR" b="1" dirty="0"/>
              <a:t> </a:t>
            </a:r>
            <a:r>
              <a:rPr lang="hr-HR" dirty="0" err="1"/>
              <a:t>which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link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ESPRM,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societies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i="1" dirty="0"/>
              <a:t>.</a:t>
            </a:r>
            <a:endParaRPr lang="hr-HR" dirty="0"/>
          </a:p>
          <a:p>
            <a:pPr lvl="0"/>
            <a:r>
              <a:rPr lang="hr-HR" b="1" i="1" dirty="0"/>
              <a:t>PRM </a:t>
            </a:r>
            <a:r>
              <a:rPr lang="hr-HR" b="1" i="1" dirty="0" err="1"/>
              <a:t>scientific</a:t>
            </a:r>
            <a:r>
              <a:rPr lang="hr-HR" b="1" i="1" dirty="0"/>
              <a:t> </a:t>
            </a:r>
            <a:r>
              <a:rPr lang="hr-HR" b="1" i="1" dirty="0" err="1"/>
              <a:t>journals</a:t>
            </a:r>
            <a:r>
              <a:rPr lang="hr-HR" b="1" i="1" dirty="0"/>
              <a:t> are </a:t>
            </a:r>
            <a:r>
              <a:rPr lang="hr-HR" b="1" i="1" dirty="0" err="1"/>
              <a:t>very</a:t>
            </a:r>
            <a:r>
              <a:rPr lang="hr-HR" b="1" i="1" dirty="0"/>
              <a:t> </a:t>
            </a:r>
            <a:r>
              <a:rPr lang="hr-HR" b="1" i="1" dirty="0" err="1"/>
              <a:t>active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The</a:t>
            </a:r>
            <a:r>
              <a:rPr lang="hr-HR" dirty="0"/>
              <a:t> European Journal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official</a:t>
            </a:r>
            <a:r>
              <a:rPr lang="hr-HR" dirty="0"/>
              <a:t> </a:t>
            </a:r>
            <a:r>
              <a:rPr lang="hr-HR" dirty="0" err="1"/>
              <a:t>journal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ESPRM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</a:t>
            </a:r>
            <a:r>
              <a:rPr lang="hr-HR" dirty="0" err="1"/>
              <a:t>The</a:t>
            </a:r>
            <a:r>
              <a:rPr lang="hr-HR" dirty="0"/>
              <a:t> Journal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Medicine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official</a:t>
            </a:r>
            <a:r>
              <a:rPr lang="hr-HR" dirty="0"/>
              <a:t> </a:t>
            </a:r>
            <a:r>
              <a:rPr lang="hr-HR" dirty="0" err="1"/>
              <a:t>journal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European </a:t>
            </a:r>
            <a:r>
              <a:rPr lang="hr-HR" dirty="0" err="1"/>
              <a:t>Academy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Medicine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European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8189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Cochrane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r>
              <a:rPr lang="hr-HR" sz="4000" dirty="0"/>
              <a:t> </a:t>
            </a:r>
            <a:r>
              <a:rPr lang="hr-HR" sz="4000" dirty="0" err="1"/>
              <a:t>field</a:t>
            </a:r>
            <a:r>
              <a:rPr lang="hr-HR" sz="4000" dirty="0"/>
              <a:t> </a:t>
            </a:r>
            <a:r>
              <a:rPr lang="hr-HR" sz="4000" dirty="0" err="1"/>
              <a:t>is</a:t>
            </a:r>
            <a:r>
              <a:rPr lang="hr-HR" sz="4000" dirty="0"/>
              <a:t> a </a:t>
            </a:r>
            <a:r>
              <a:rPr lang="hr-HR" sz="4000" dirty="0" err="1"/>
              <a:t>chance</a:t>
            </a:r>
            <a:r>
              <a:rPr lang="hr-HR" sz="4000" dirty="0"/>
              <a:t> for </a:t>
            </a:r>
            <a:r>
              <a:rPr lang="hr-HR" sz="4000" dirty="0" err="1"/>
              <a:t>the</a:t>
            </a:r>
            <a:r>
              <a:rPr lang="hr-HR" sz="4000" dirty="0"/>
              <a:t> future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Rehabilitation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hr-HR" dirty="0" err="1"/>
              <a:t>Starting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committee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ESPRM, </a:t>
            </a:r>
            <a:r>
              <a:rPr lang="hr-HR" dirty="0" err="1"/>
              <a:t>under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guidance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Professor</a:t>
            </a:r>
            <a:r>
              <a:rPr lang="hr-HR" dirty="0"/>
              <a:t> </a:t>
            </a:r>
            <a:r>
              <a:rPr lang="hr-HR" dirty="0" err="1"/>
              <a:t>Stefano</a:t>
            </a:r>
            <a:r>
              <a:rPr lang="hr-HR" dirty="0"/>
              <a:t> Negrini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co-workers</a:t>
            </a:r>
            <a:r>
              <a:rPr lang="hr-HR" dirty="0"/>
              <a:t> (</a:t>
            </a:r>
            <a:r>
              <a:rPr lang="hr-HR" dirty="0" err="1"/>
              <a:t>Carlotte</a:t>
            </a:r>
            <a:r>
              <a:rPr lang="hr-HR" dirty="0"/>
              <a:t> </a:t>
            </a:r>
            <a:r>
              <a:rPr lang="hr-HR" dirty="0" err="1"/>
              <a:t>Kiekens</a:t>
            </a:r>
            <a:r>
              <a:rPr lang="hr-HR" dirty="0"/>
              <a:t>, Elena Ilieva </a:t>
            </a:r>
            <a:r>
              <a:rPr lang="hr-HR" dirty="0" err="1"/>
              <a:t>and</a:t>
            </a:r>
            <a:r>
              <a:rPr lang="hr-HR" dirty="0"/>
              <a:t> Frane Grubišić) PRM EU </a:t>
            </a:r>
            <a:r>
              <a:rPr lang="hr-HR" dirty="0" err="1"/>
              <a:t>organizations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PRM </a:t>
            </a:r>
            <a:r>
              <a:rPr lang="hr-HR" dirty="0" err="1"/>
              <a:t>organizations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welcomed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new</a:t>
            </a:r>
            <a:r>
              <a:rPr lang="hr-HR" dirty="0"/>
              <a:t> „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”:</a:t>
            </a:r>
          </a:p>
          <a:p>
            <a:pPr lvl="0">
              <a:lnSpc>
                <a:spcPct val="120000"/>
              </a:lnSpc>
            </a:pPr>
            <a:r>
              <a:rPr lang="hr-HR" dirty="0"/>
              <a:t>to </a:t>
            </a:r>
            <a:r>
              <a:rPr lang="hr-HR" dirty="0" err="1"/>
              <a:t>ensure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professionals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apply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, </a:t>
            </a:r>
            <a:r>
              <a:rPr lang="hr-HR" dirty="0" err="1"/>
              <a:t>combining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own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decision</a:t>
            </a:r>
            <a:r>
              <a:rPr lang="hr-HR" dirty="0"/>
              <a:t> </a:t>
            </a:r>
            <a:r>
              <a:rPr lang="hr-HR" dirty="0" err="1"/>
              <a:t>makers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able</a:t>
            </a:r>
            <a:r>
              <a:rPr lang="hr-HR" dirty="0"/>
              <a:t> to take </a:t>
            </a:r>
            <a:r>
              <a:rPr lang="hr-HR" dirty="0" err="1"/>
              <a:t>decisions</a:t>
            </a:r>
            <a:r>
              <a:rPr lang="hr-HR" dirty="0"/>
              <a:t> </a:t>
            </a:r>
            <a:r>
              <a:rPr lang="hr-HR" dirty="0" err="1"/>
              <a:t>according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most </a:t>
            </a:r>
            <a:r>
              <a:rPr lang="hr-HR" dirty="0" err="1"/>
              <a:t>appropriate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coherent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665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Challenges</a:t>
            </a:r>
            <a:r>
              <a:rPr lang="hr-HR" sz="4000" dirty="0"/>
              <a:t> for </a:t>
            </a:r>
            <a:r>
              <a:rPr lang="hr-HR" sz="4000" dirty="0" err="1"/>
              <a:t>the</a:t>
            </a:r>
            <a:r>
              <a:rPr lang="hr-HR" sz="4000" dirty="0"/>
              <a:t> future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 are </a:t>
            </a:r>
            <a:r>
              <a:rPr lang="hr-HR" dirty="0" err="1"/>
              <a:t>influencing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PRM:</a:t>
            </a:r>
          </a:p>
          <a:p>
            <a:pPr lvl="1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one,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United Nations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persons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endParaRPr lang="hr-HR" dirty="0"/>
          </a:p>
          <a:p>
            <a:pPr lvl="1"/>
            <a:r>
              <a:rPr lang="hr-HR" dirty="0"/>
              <a:t>a </a:t>
            </a:r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one,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demography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chronic</a:t>
            </a:r>
            <a:r>
              <a:rPr lang="hr-HR" dirty="0"/>
              <a:t> </a:t>
            </a:r>
            <a:r>
              <a:rPr lang="hr-HR" dirty="0" err="1"/>
              <a:t>diseases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ageing-related</a:t>
            </a:r>
            <a:r>
              <a:rPr lang="hr-HR" dirty="0"/>
              <a:t> </a:t>
            </a:r>
            <a:r>
              <a:rPr lang="hr-HR" dirty="0" err="1"/>
              <a:t>impairments</a:t>
            </a:r>
            <a:endParaRPr lang="hr-HR" dirty="0"/>
          </a:p>
          <a:p>
            <a:pPr lvl="1"/>
            <a:r>
              <a:rPr lang="hr-HR" dirty="0"/>
              <a:t>a </a:t>
            </a:r>
            <a:r>
              <a:rPr lang="hr-HR" dirty="0" err="1"/>
              <a:t>scientific</a:t>
            </a:r>
            <a:r>
              <a:rPr lang="hr-HR" dirty="0"/>
              <a:t> one,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knowledge</a:t>
            </a:r>
            <a:endParaRPr lang="hr-HR" dirty="0"/>
          </a:p>
          <a:p>
            <a:pPr lvl="1"/>
            <a:r>
              <a:rPr lang="hr-HR" dirty="0"/>
              <a:t>a </a:t>
            </a:r>
            <a:r>
              <a:rPr lang="hr-HR" dirty="0" err="1"/>
              <a:t>technological</a:t>
            </a:r>
            <a:r>
              <a:rPr lang="hr-HR" dirty="0"/>
              <a:t> one, </a:t>
            </a:r>
            <a:r>
              <a:rPr lang="hr-HR" dirty="0" err="1"/>
              <a:t>demonstrated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imaging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laboratories</a:t>
            </a:r>
            <a:endParaRPr lang="hr-HR" dirty="0"/>
          </a:p>
          <a:p>
            <a:pPr lvl="1"/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economic</a:t>
            </a:r>
            <a:r>
              <a:rPr lang="hr-HR" dirty="0"/>
              <a:t> one,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expenses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Health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ageing</a:t>
            </a:r>
            <a:r>
              <a:rPr lang="hr-HR" dirty="0"/>
              <a:t> are </a:t>
            </a:r>
            <a:r>
              <a:rPr lang="hr-HR" dirty="0" err="1"/>
              <a:t>among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topics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for EU </a:t>
            </a:r>
            <a:r>
              <a:rPr lang="hr-HR" dirty="0" err="1"/>
              <a:t>programs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508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13254"/>
            <a:ext cx="10515600" cy="48959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r-HR" dirty="0"/>
              <a:t>PRM </a:t>
            </a:r>
            <a:r>
              <a:rPr lang="hr-HR" dirty="0" err="1"/>
              <a:t>in</a:t>
            </a:r>
            <a:r>
              <a:rPr lang="hr-HR" dirty="0"/>
              <a:t> Europe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willing</a:t>
            </a:r>
            <a:r>
              <a:rPr lang="hr-HR" dirty="0"/>
              <a:t> to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elevate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</a:t>
            </a: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 err="1"/>
              <a:t>Education</a:t>
            </a:r>
            <a:r>
              <a:rPr lang="hr-HR" dirty="0"/>
              <a:t> to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a </a:t>
            </a:r>
            <a:r>
              <a:rPr lang="hr-HR" dirty="0" err="1"/>
              <a:t>key</a:t>
            </a:r>
            <a:r>
              <a:rPr lang="hr-HR" dirty="0"/>
              <a:t> </a:t>
            </a:r>
            <a:r>
              <a:rPr lang="hr-HR" dirty="0" err="1"/>
              <a:t>issue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along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, for </a:t>
            </a:r>
            <a:r>
              <a:rPr lang="hr-HR" dirty="0" err="1"/>
              <a:t>undergraduate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, for </a:t>
            </a:r>
            <a:r>
              <a:rPr lang="hr-HR" dirty="0" err="1"/>
              <a:t>postgraduate</a:t>
            </a:r>
            <a:r>
              <a:rPr lang="hr-HR" dirty="0"/>
              <a:t> PRM </a:t>
            </a:r>
            <a:r>
              <a:rPr lang="hr-HR" dirty="0" err="1"/>
              <a:t>trainees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access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master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PhD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post-</a:t>
            </a:r>
            <a:r>
              <a:rPr lang="hr-HR" dirty="0" err="1"/>
              <a:t>doctoral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dirty="0" err="1"/>
              <a:t>Undergraduate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critical</a:t>
            </a:r>
            <a:r>
              <a:rPr lang="hr-HR" dirty="0"/>
              <a:t> </a:t>
            </a:r>
            <a:r>
              <a:rPr lang="hr-HR" dirty="0" err="1"/>
              <a:t>reading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biostatistics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dirty="0" err="1"/>
              <a:t>Postgraduate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support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thinking</a:t>
            </a:r>
            <a:r>
              <a:rPr lang="hr-HR" dirty="0"/>
              <a:t>, </a:t>
            </a:r>
            <a:r>
              <a:rPr lang="hr-HR" dirty="0" err="1"/>
              <a:t>master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initiation</a:t>
            </a:r>
            <a:r>
              <a:rPr lang="hr-HR" dirty="0"/>
              <a:t> to </a:t>
            </a:r>
            <a:r>
              <a:rPr lang="hr-HR" dirty="0" err="1"/>
              <a:t>research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/ESPRM </a:t>
            </a:r>
            <a:r>
              <a:rPr lang="hr-HR" dirty="0" err="1"/>
              <a:t>school</a:t>
            </a:r>
            <a:r>
              <a:rPr lang="hr-HR" dirty="0"/>
              <a:t> for PRM </a:t>
            </a:r>
            <a:r>
              <a:rPr lang="hr-HR" dirty="0" err="1"/>
              <a:t>trainees</a:t>
            </a:r>
            <a:r>
              <a:rPr lang="hr-HR" dirty="0"/>
              <a:t> </a:t>
            </a:r>
            <a:r>
              <a:rPr lang="hr-HR" dirty="0" err="1"/>
              <a:t>cover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whole</a:t>
            </a:r>
            <a:r>
              <a:rPr lang="hr-HR" dirty="0"/>
              <a:t> </a:t>
            </a:r>
            <a:r>
              <a:rPr lang="hr-HR" dirty="0" err="1"/>
              <a:t>curriculum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. </a:t>
            </a:r>
          </a:p>
          <a:p>
            <a:pPr lvl="0">
              <a:lnSpc>
                <a:spcPct val="110000"/>
              </a:lnSpc>
            </a:pPr>
            <a:r>
              <a:rPr lang="hr-HR" dirty="0" err="1"/>
              <a:t>The</a:t>
            </a:r>
            <a:r>
              <a:rPr lang="hr-HR" dirty="0"/>
              <a:t> European PRM </a:t>
            </a:r>
            <a:r>
              <a:rPr lang="hr-HR" dirty="0" err="1"/>
              <a:t>organizations</a:t>
            </a:r>
            <a:r>
              <a:rPr lang="hr-HR" dirty="0"/>
              <a:t> are </a:t>
            </a:r>
            <a:r>
              <a:rPr lang="hr-HR" dirty="0" err="1"/>
              <a:t>currently</a:t>
            </a:r>
            <a:r>
              <a:rPr lang="hr-HR" dirty="0"/>
              <a:t> </a:t>
            </a:r>
            <a:r>
              <a:rPr lang="hr-HR" dirty="0" err="1"/>
              <a:t>involved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willing</a:t>
            </a:r>
            <a:r>
              <a:rPr lang="hr-HR" dirty="0"/>
              <a:t> to do more, </a:t>
            </a:r>
            <a:r>
              <a:rPr lang="hr-HR" dirty="0" err="1"/>
              <a:t>convinced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future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714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err="1"/>
              <a:t>Importance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rehabilitation</a:t>
            </a:r>
            <a:r>
              <a:rPr lang="hr-HR" sz="3600" dirty="0"/>
              <a:t> </a:t>
            </a:r>
            <a:r>
              <a:rPr lang="hr-HR" sz="3600" dirty="0" err="1"/>
              <a:t>research</a:t>
            </a:r>
            <a:r>
              <a:rPr lang="hr-HR" sz="3600" dirty="0"/>
              <a:t> </a:t>
            </a:r>
            <a:r>
              <a:rPr lang="hr-HR" sz="3600" dirty="0" err="1"/>
              <a:t>in</a:t>
            </a:r>
            <a:r>
              <a:rPr lang="hr-HR" sz="3600" dirty="0"/>
              <a:t> </a:t>
            </a:r>
            <a:r>
              <a:rPr lang="hr-HR" sz="3600" dirty="0" err="1"/>
              <a:t>establishing</a:t>
            </a:r>
            <a:r>
              <a:rPr lang="hr-HR" sz="3600" dirty="0"/>
              <a:t> </a:t>
            </a:r>
            <a:r>
              <a:rPr lang="hr-HR" sz="3600" dirty="0" err="1"/>
              <a:t>needs</a:t>
            </a:r>
            <a:r>
              <a:rPr lang="hr-HR" sz="3600" dirty="0"/>
              <a:t> </a:t>
            </a:r>
            <a:r>
              <a:rPr lang="hr-HR" sz="3600" dirty="0" err="1"/>
              <a:t>and</a:t>
            </a:r>
            <a:r>
              <a:rPr lang="hr-HR" sz="3600" dirty="0"/>
              <a:t> </a:t>
            </a:r>
            <a:r>
              <a:rPr lang="hr-HR" sz="3600" dirty="0" err="1"/>
              <a:t>the</a:t>
            </a:r>
            <a:r>
              <a:rPr lang="hr-HR" sz="3600" dirty="0"/>
              <a:t> </a:t>
            </a:r>
            <a:r>
              <a:rPr lang="hr-HR" sz="3600" dirty="0" err="1"/>
              <a:t>value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both</a:t>
            </a:r>
            <a:r>
              <a:rPr lang="hr-HR" sz="3600" dirty="0"/>
              <a:t> </a:t>
            </a:r>
            <a:r>
              <a:rPr lang="hr-HR" sz="3600" dirty="0" err="1"/>
              <a:t>current</a:t>
            </a:r>
            <a:r>
              <a:rPr lang="hr-HR" sz="3600" dirty="0"/>
              <a:t> </a:t>
            </a:r>
            <a:r>
              <a:rPr lang="hr-HR" sz="3600" dirty="0" err="1"/>
              <a:t>and</a:t>
            </a:r>
            <a:r>
              <a:rPr lang="hr-HR" sz="3600" dirty="0"/>
              <a:t> </a:t>
            </a:r>
            <a:r>
              <a:rPr lang="hr-HR" sz="3600" dirty="0" err="1"/>
              <a:t>new</a:t>
            </a:r>
            <a:r>
              <a:rPr lang="hr-HR" sz="3600" dirty="0"/>
              <a:t> </a:t>
            </a:r>
            <a:r>
              <a:rPr lang="hr-HR" sz="3600" dirty="0" err="1"/>
              <a:t>approaches</a:t>
            </a:r>
            <a:r>
              <a:rPr lang="hr-HR" sz="3600" dirty="0"/>
              <a:t> to </a:t>
            </a:r>
            <a:r>
              <a:rPr lang="hr-HR" sz="3600" dirty="0" err="1"/>
              <a:t>rehabilitation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935891"/>
            <a:ext cx="10515600" cy="3973295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dirty="0"/>
              <a:t>PRM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fully</a:t>
            </a:r>
            <a:r>
              <a:rPr lang="hr-HR" dirty="0"/>
              <a:t> </a:t>
            </a:r>
            <a:r>
              <a:rPr lang="hr-HR" dirty="0" err="1"/>
              <a:t>endorsed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principles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EBM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whereas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physiological</a:t>
            </a:r>
            <a:r>
              <a:rPr lang="hr-HR" dirty="0"/>
              <a:t> </a:t>
            </a:r>
            <a:r>
              <a:rPr lang="hr-HR" dirty="0" err="1"/>
              <a:t>mechanisms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modalities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traditionally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central</a:t>
            </a:r>
            <a:r>
              <a:rPr lang="hr-HR" dirty="0"/>
              <a:t> to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interest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last</a:t>
            </a:r>
            <a:r>
              <a:rPr lang="hr-HR" dirty="0"/>
              <a:t> </a:t>
            </a:r>
            <a:r>
              <a:rPr lang="hr-HR" dirty="0" err="1"/>
              <a:t>decades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20th </a:t>
            </a:r>
            <a:r>
              <a:rPr lang="hr-HR" dirty="0" err="1"/>
              <a:t>century</a:t>
            </a:r>
            <a:r>
              <a:rPr lang="hr-HR" dirty="0"/>
              <a:t>,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prospective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performed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efficacy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i="1" dirty="0" err="1"/>
              <a:t>Relevance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research</a:t>
            </a:r>
            <a:r>
              <a:rPr lang="hr-HR" i="1" dirty="0"/>
              <a:t> -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to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delineate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incidence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prevalence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identify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determinants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capacity</a:t>
            </a:r>
            <a:r>
              <a:rPr lang="hr-HR" dirty="0"/>
              <a:t> to </a:t>
            </a:r>
            <a:r>
              <a:rPr lang="hr-HR" dirty="0" err="1"/>
              <a:t>change</a:t>
            </a:r>
            <a:r>
              <a:rPr lang="hr-HR" dirty="0"/>
              <a:t>, to </a:t>
            </a:r>
            <a:r>
              <a:rPr lang="hr-HR" dirty="0" err="1"/>
              <a:t>acquire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to </a:t>
            </a:r>
            <a:r>
              <a:rPr lang="hr-HR" dirty="0" err="1"/>
              <a:t>respond</a:t>
            </a:r>
            <a:r>
              <a:rPr lang="hr-HR" dirty="0"/>
              <a:t> to </a:t>
            </a:r>
            <a:r>
              <a:rPr lang="hr-HR" dirty="0" err="1"/>
              <a:t>rehabilitation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technology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one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most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promising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.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services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increase</a:t>
            </a:r>
            <a:r>
              <a:rPr lang="hr-HR" dirty="0"/>
              <a:t> –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reliable</a:t>
            </a:r>
            <a:r>
              <a:rPr lang="hr-HR" dirty="0"/>
              <a:t> partner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discussion</a:t>
            </a:r>
            <a:r>
              <a:rPr lang="hr-HR" i="1" dirty="0"/>
              <a:t>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4229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35459"/>
            <a:ext cx="10515600" cy="53737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r-HR" b="1" i="1" dirty="0" err="1"/>
              <a:t>Methodology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PRM: </a:t>
            </a:r>
            <a:r>
              <a:rPr lang="hr-HR" b="1" i="1" dirty="0" err="1"/>
              <a:t>bridging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gap</a:t>
            </a:r>
            <a:r>
              <a:rPr lang="hr-HR" b="1" i="1" dirty="0"/>
              <a:t> </a:t>
            </a:r>
            <a:r>
              <a:rPr lang="hr-HR" b="1" i="1" dirty="0" err="1"/>
              <a:t>between</a:t>
            </a:r>
            <a:r>
              <a:rPr lang="hr-HR" b="1" i="1" dirty="0"/>
              <a:t> </a:t>
            </a:r>
            <a:r>
              <a:rPr lang="hr-HR" b="1" i="1" dirty="0" err="1"/>
              <a:t>biology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behaviour</a:t>
            </a:r>
            <a:r>
              <a:rPr lang="hr-HR" b="1" i="1" dirty="0"/>
              <a:t>. Biomedicine </a:t>
            </a:r>
            <a:r>
              <a:rPr lang="hr-HR" b="1" i="1" dirty="0" err="1"/>
              <a:t>and</a:t>
            </a:r>
            <a:r>
              <a:rPr lang="hr-HR" b="1" i="1" dirty="0"/>
              <a:t> PRM: </a:t>
            </a:r>
            <a:r>
              <a:rPr lang="hr-HR" b="1" i="1" dirty="0" err="1"/>
              <a:t>science</a:t>
            </a:r>
            <a:r>
              <a:rPr lang="hr-HR" b="1" i="1" dirty="0"/>
              <a:t> </a:t>
            </a:r>
            <a:r>
              <a:rPr lang="hr-HR" b="1" i="1" dirty="0" err="1"/>
              <a:t>is</a:t>
            </a:r>
            <a:r>
              <a:rPr lang="hr-HR" b="1" i="1" dirty="0"/>
              <a:t> </a:t>
            </a:r>
            <a:r>
              <a:rPr lang="hr-HR" b="1" i="1" dirty="0" err="1"/>
              <a:t>wider</a:t>
            </a:r>
            <a:r>
              <a:rPr lang="hr-HR" b="1" i="1" dirty="0"/>
              <a:t> </a:t>
            </a:r>
            <a:r>
              <a:rPr lang="hr-HR" b="1" i="1" dirty="0" err="1"/>
              <a:t>than</a:t>
            </a:r>
            <a:r>
              <a:rPr lang="hr-HR" b="1" i="1" dirty="0"/>
              <a:t> </a:t>
            </a:r>
            <a:r>
              <a:rPr lang="hr-HR" b="1" i="1" dirty="0" err="1"/>
              <a:t>biology</a:t>
            </a:r>
            <a:r>
              <a:rPr lang="hr-HR" b="1" dirty="0"/>
              <a:t>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Medicine model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contrast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bio-</a:t>
            </a:r>
            <a:r>
              <a:rPr lang="hr-HR" dirty="0" err="1"/>
              <a:t>medical</a:t>
            </a:r>
            <a:r>
              <a:rPr lang="hr-HR" dirty="0"/>
              <a:t> model - </a:t>
            </a:r>
            <a:r>
              <a:rPr lang="hr-HR" dirty="0" err="1"/>
              <a:t>entitles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single </a:t>
            </a:r>
            <a:r>
              <a:rPr lang="hr-HR" dirty="0" err="1"/>
              <a:t>person</a:t>
            </a:r>
            <a:r>
              <a:rPr lang="hr-HR" dirty="0"/>
              <a:t> as a </a:t>
            </a:r>
            <a:r>
              <a:rPr lang="hr-HR" dirty="0" err="1"/>
              <a:t>whole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at </a:t>
            </a:r>
            <a:r>
              <a:rPr lang="hr-HR" dirty="0" err="1"/>
              <a:t>applying</a:t>
            </a:r>
            <a:r>
              <a:rPr lang="hr-HR" dirty="0"/>
              <a:t> a </a:t>
            </a:r>
            <a:r>
              <a:rPr lang="hr-HR" dirty="0" err="1"/>
              <a:t>person-centered</a:t>
            </a:r>
            <a:r>
              <a:rPr lang="hr-HR" dirty="0"/>
              <a:t> </a:t>
            </a:r>
            <a:r>
              <a:rPr lang="hr-HR" dirty="0" err="1"/>
              <a:t>healthcare</a:t>
            </a:r>
            <a:r>
              <a:rPr lang="hr-HR" dirty="0"/>
              <a:t>, </a:t>
            </a:r>
            <a:r>
              <a:rPr lang="hr-HR" dirty="0" err="1"/>
              <a:t>encompass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patient-environment</a:t>
            </a:r>
            <a:r>
              <a:rPr lang="hr-HR" dirty="0"/>
              <a:t>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line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bio-</a:t>
            </a:r>
            <a:r>
              <a:rPr lang="hr-HR" dirty="0" err="1"/>
              <a:t>psycho</a:t>
            </a:r>
            <a:r>
              <a:rPr lang="hr-HR" dirty="0"/>
              <a:t>-</a:t>
            </a:r>
            <a:r>
              <a:rPr lang="hr-HR" dirty="0" err="1"/>
              <a:t>social</a:t>
            </a:r>
            <a:r>
              <a:rPr lang="hr-HR" dirty="0"/>
              <a:t> model </a:t>
            </a:r>
            <a:r>
              <a:rPr lang="hr-HR" dirty="0" err="1"/>
              <a:t>of</a:t>
            </a:r>
            <a:r>
              <a:rPr lang="hr-HR" dirty="0"/>
              <a:t> medicine.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chapter</a:t>
            </a:r>
            <a:r>
              <a:rPr lang="hr-HR" dirty="0"/>
              <a:t> </a:t>
            </a:r>
            <a:r>
              <a:rPr lang="hr-HR" dirty="0" err="1"/>
              <a:t>asserts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status </a:t>
            </a:r>
            <a:r>
              <a:rPr lang="hr-HR" dirty="0" err="1"/>
              <a:t>of</a:t>
            </a:r>
            <a:r>
              <a:rPr lang="hr-HR" dirty="0"/>
              <a:t> PRM -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aims</a:t>
            </a:r>
            <a:r>
              <a:rPr lang="hr-HR" dirty="0"/>
              <a:t> to </a:t>
            </a:r>
            <a:r>
              <a:rPr lang="hr-HR" dirty="0" err="1"/>
              <a:t>understand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processes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</a:t>
            </a:r>
            <a:r>
              <a:rPr lang="hr-HR" dirty="0" err="1"/>
              <a:t>delineate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incidence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prevalence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adapt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r>
              <a:rPr lang="hr-HR" dirty="0"/>
              <a:t> for use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disabilities</a:t>
            </a:r>
            <a:r>
              <a:rPr lang="hr-HR" dirty="0"/>
              <a:t>. </a:t>
            </a:r>
          </a:p>
          <a:p>
            <a:pPr lvl="0">
              <a:lnSpc>
                <a:spcPct val="12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b="1" i="1" dirty="0"/>
              <a:t>PRM </a:t>
            </a:r>
            <a:r>
              <a:rPr lang="hr-HR" b="1" i="1" dirty="0" err="1"/>
              <a:t>research</a:t>
            </a:r>
            <a:r>
              <a:rPr lang="hr-HR" b="1" i="1" dirty="0"/>
              <a:t>: same game, </a:t>
            </a:r>
            <a:r>
              <a:rPr lang="hr-HR" b="1" i="1" dirty="0" err="1"/>
              <a:t>different</a:t>
            </a:r>
            <a:r>
              <a:rPr lang="hr-HR" b="1" i="1" dirty="0"/>
              <a:t> </a:t>
            </a:r>
            <a:r>
              <a:rPr lang="hr-HR" b="1" i="1" dirty="0" err="1"/>
              <a:t>rules</a:t>
            </a:r>
            <a:endParaRPr lang="hr-HR" b="1" dirty="0"/>
          </a:p>
          <a:p>
            <a:pPr lvl="0">
              <a:lnSpc>
                <a:spcPct val="120000"/>
              </a:lnSpc>
            </a:pPr>
            <a:r>
              <a:rPr lang="hr-HR" dirty="0" err="1"/>
              <a:t>decision-making</a:t>
            </a:r>
            <a:r>
              <a:rPr lang="hr-HR" dirty="0"/>
              <a:t>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tries</a:t>
            </a:r>
            <a:r>
              <a:rPr lang="hr-HR" dirty="0"/>
              <a:t> to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essential</a:t>
            </a:r>
            <a:r>
              <a:rPr lang="hr-HR" dirty="0"/>
              <a:t> </a:t>
            </a:r>
            <a:r>
              <a:rPr lang="hr-HR" dirty="0" err="1"/>
              <a:t>points</a:t>
            </a:r>
            <a:r>
              <a:rPr lang="hr-HR" dirty="0"/>
              <a:t>: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,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wishes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complex </a:t>
            </a:r>
            <a:r>
              <a:rPr lang="hr-HR" dirty="0" err="1"/>
              <a:t>because</a:t>
            </a:r>
            <a:r>
              <a:rPr lang="hr-HR" dirty="0"/>
              <a:t> PRM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roots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biology</a:t>
            </a:r>
            <a:r>
              <a:rPr lang="hr-HR" dirty="0"/>
              <a:t> but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spans</a:t>
            </a:r>
            <a:r>
              <a:rPr lang="hr-HR" dirty="0"/>
              <a:t> to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sciences</a:t>
            </a:r>
            <a:r>
              <a:rPr lang="hr-HR" dirty="0"/>
              <a:t> – </a:t>
            </a:r>
            <a:r>
              <a:rPr lang="hr-HR" dirty="0" err="1"/>
              <a:t>variables</a:t>
            </a:r>
            <a:r>
              <a:rPr lang="hr-HR" dirty="0"/>
              <a:t> </a:t>
            </a:r>
            <a:r>
              <a:rPr lang="hr-HR" dirty="0" err="1"/>
              <a:t>relate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as a </a:t>
            </a:r>
            <a:r>
              <a:rPr lang="hr-HR" dirty="0" err="1"/>
              <a:t>whole</a:t>
            </a:r>
            <a:r>
              <a:rPr lang="hr-HR" dirty="0"/>
              <a:t>;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object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observation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a </a:t>
            </a:r>
            <a:r>
              <a:rPr lang="hr-HR" dirty="0" err="1"/>
              <a:t>unitary</a:t>
            </a:r>
            <a:r>
              <a:rPr lang="hr-HR" dirty="0"/>
              <a:t> </a:t>
            </a:r>
            <a:r>
              <a:rPr lang="hr-HR" dirty="0" err="1"/>
              <a:t>subject</a:t>
            </a:r>
            <a:r>
              <a:rPr lang="hr-HR" dirty="0"/>
              <a:t> </a:t>
            </a:r>
            <a:r>
              <a:rPr lang="hr-HR" dirty="0" err="1"/>
              <a:t>interacting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observer</a:t>
            </a:r>
            <a:r>
              <a:rPr lang="hr-HR" dirty="0"/>
              <a:t> -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instruments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must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suitable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study</a:t>
            </a:r>
            <a:r>
              <a:rPr lang="hr-HR" dirty="0"/>
              <a:t> </a:t>
            </a:r>
            <a:r>
              <a:rPr lang="hr-HR" dirty="0" err="1"/>
              <a:t>goals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11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972"/>
          </a:xfrm>
        </p:spPr>
        <p:txBody>
          <a:bodyPr>
            <a:normAutofit/>
          </a:bodyPr>
          <a:lstStyle/>
          <a:p>
            <a:r>
              <a:rPr lang="hr-HR" sz="4000" dirty="0"/>
              <a:t>PRM </a:t>
            </a:r>
            <a:r>
              <a:rPr lang="hr-HR" sz="4000" dirty="0" err="1"/>
              <a:t>research</a:t>
            </a:r>
            <a:r>
              <a:rPr lang="hr-HR" sz="4000" dirty="0"/>
              <a:t>: </a:t>
            </a:r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two</a:t>
            </a:r>
            <a:r>
              <a:rPr lang="hr-HR" sz="4000" dirty="0"/>
              <a:t> </a:t>
            </a:r>
            <a:r>
              <a:rPr lang="hr-HR" sz="4000" dirty="0" err="1"/>
              <a:t>sides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the</a:t>
            </a:r>
            <a:r>
              <a:rPr lang="hr-HR" sz="4000" dirty="0"/>
              <a:t> same </a:t>
            </a:r>
            <a:r>
              <a:rPr lang="hr-HR" sz="4000" dirty="0" err="1"/>
              <a:t>coin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89903"/>
            <a:ext cx="10515600" cy="431928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dirty="0"/>
              <a:t>PRM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uses</a:t>
            </a:r>
            <a:r>
              <a:rPr lang="hr-HR" dirty="0"/>
              <a:t> </a:t>
            </a:r>
            <a:r>
              <a:rPr lang="hr-HR" dirty="0" err="1"/>
              <a:t>methods</a:t>
            </a:r>
            <a:r>
              <a:rPr lang="hr-HR" dirty="0"/>
              <a:t> </a:t>
            </a:r>
            <a:r>
              <a:rPr lang="hr-HR" dirty="0" err="1"/>
              <a:t>coming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behavioral</a:t>
            </a:r>
            <a:r>
              <a:rPr lang="hr-HR" dirty="0"/>
              <a:t> </a:t>
            </a:r>
            <a:r>
              <a:rPr lang="hr-HR" dirty="0" err="1"/>
              <a:t>sciences</a:t>
            </a:r>
            <a:r>
              <a:rPr lang="hr-HR" dirty="0"/>
              <a:t>;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reinforced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designs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Even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name</a:t>
            </a:r>
            <a:r>
              <a:rPr lang="hr-HR" dirty="0"/>
              <a:t> ‘</a:t>
            </a:r>
            <a:r>
              <a:rPr lang="hr-HR" dirty="0" err="1"/>
              <a:t>Physical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Medicine’ </a:t>
            </a:r>
            <a:r>
              <a:rPr lang="hr-HR" dirty="0" err="1"/>
              <a:t>needs</a:t>
            </a:r>
            <a:r>
              <a:rPr lang="hr-HR" dirty="0"/>
              <a:t> some </a:t>
            </a:r>
            <a:r>
              <a:rPr lang="hr-HR" dirty="0" err="1"/>
              <a:t>reflection</a:t>
            </a:r>
            <a:r>
              <a:rPr lang="hr-HR" dirty="0"/>
              <a:t>: „</a:t>
            </a:r>
            <a:r>
              <a:rPr lang="hr-HR" dirty="0" err="1"/>
              <a:t>physical</a:t>
            </a:r>
            <a:r>
              <a:rPr lang="hr-HR" dirty="0"/>
              <a:t>“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linked</a:t>
            </a:r>
            <a:r>
              <a:rPr lang="hr-HR" dirty="0"/>
              <a:t> to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Greek</a:t>
            </a:r>
            <a:r>
              <a:rPr lang="hr-HR" dirty="0"/>
              <a:t> </a:t>
            </a:r>
            <a:r>
              <a:rPr lang="hr-HR" dirty="0" err="1"/>
              <a:t>etymology</a:t>
            </a:r>
            <a:r>
              <a:rPr lang="hr-HR" dirty="0"/>
              <a:t> (</a:t>
            </a:r>
            <a:r>
              <a:rPr lang="hr-HR" i="1" dirty="0" err="1"/>
              <a:t>physis</a:t>
            </a:r>
            <a:r>
              <a:rPr lang="hr-HR" i="1" dirty="0"/>
              <a:t> </a:t>
            </a:r>
            <a:r>
              <a:rPr lang="hr-HR" dirty="0" err="1"/>
              <a:t>means</a:t>
            </a:r>
            <a:r>
              <a:rPr lang="hr-HR" dirty="0"/>
              <a:t> nature)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indicates</a:t>
            </a:r>
            <a:r>
              <a:rPr lang="hr-HR" dirty="0"/>
              <a:t> a </a:t>
            </a:r>
            <a:r>
              <a:rPr lang="hr-HR" dirty="0" err="1"/>
              <a:t>type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medicine „</a:t>
            </a:r>
            <a:r>
              <a:rPr lang="hr-HR" dirty="0" err="1"/>
              <a:t>practiced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outer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 on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person</a:t>
            </a:r>
            <a:r>
              <a:rPr lang="hr-HR" dirty="0"/>
              <a:t> as a </a:t>
            </a:r>
            <a:r>
              <a:rPr lang="hr-HR" dirty="0" err="1"/>
              <a:t>whole</a:t>
            </a:r>
            <a:r>
              <a:rPr lang="hr-HR" dirty="0"/>
              <a:t>“; „</a:t>
            </a:r>
            <a:r>
              <a:rPr lang="hr-HR" dirty="0" err="1"/>
              <a:t>rehabilitation</a:t>
            </a:r>
            <a:r>
              <a:rPr lang="hr-HR" dirty="0"/>
              <a:t>“ </a:t>
            </a:r>
            <a:r>
              <a:rPr lang="hr-HR" dirty="0" err="1"/>
              <a:t>indicates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goal</a:t>
            </a:r>
            <a:r>
              <a:rPr lang="hr-HR" dirty="0"/>
              <a:t>, </a:t>
            </a:r>
            <a:r>
              <a:rPr lang="hr-HR" dirty="0" err="1"/>
              <a:t>which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aiming</a:t>
            </a:r>
            <a:r>
              <a:rPr lang="hr-HR" dirty="0"/>
              <a:t> at </a:t>
            </a:r>
            <a:r>
              <a:rPr lang="hr-HR" dirty="0" err="1"/>
              <a:t>restoring</a:t>
            </a:r>
            <a:r>
              <a:rPr lang="hr-HR" dirty="0"/>
              <a:t> a </a:t>
            </a:r>
            <a:r>
              <a:rPr lang="hr-HR" dirty="0" err="1"/>
              <a:t>person’s</a:t>
            </a:r>
            <a:r>
              <a:rPr lang="hr-HR" dirty="0"/>
              <a:t> </a:t>
            </a:r>
            <a:r>
              <a:rPr lang="hr-HR" dirty="0" err="1"/>
              <a:t>ability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intersection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 </a:t>
            </a:r>
            <a:r>
              <a:rPr lang="hr-HR" dirty="0" err="1"/>
              <a:t>pillar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</a:t>
            </a:r>
          </a:p>
          <a:p>
            <a:pPr lvl="0">
              <a:lnSpc>
                <a:spcPct val="120000"/>
              </a:lnSpc>
            </a:pPr>
            <a:r>
              <a:rPr lang="hr-HR" dirty="0"/>
              <a:t>PRM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produces</a:t>
            </a:r>
            <a:r>
              <a:rPr lang="hr-HR" dirty="0"/>
              <a:t> </a:t>
            </a:r>
            <a:r>
              <a:rPr lang="hr-HR" dirty="0" err="1"/>
              <a:t>results</a:t>
            </a:r>
            <a:r>
              <a:rPr lang="hr-HR" dirty="0"/>
              <a:t> </a:t>
            </a:r>
            <a:r>
              <a:rPr lang="hr-HR" dirty="0" err="1"/>
              <a:t>through</a:t>
            </a:r>
            <a:r>
              <a:rPr lang="hr-HR" dirty="0"/>
              <a:t> a </a:t>
            </a:r>
            <a:r>
              <a:rPr lang="hr-HR" dirty="0" err="1"/>
              <a:t>series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,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interplay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, a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. </a:t>
            </a:r>
            <a:r>
              <a:rPr lang="hr-HR" dirty="0" err="1"/>
              <a:t>Demonstrating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impact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a single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intervention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consistent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„</a:t>
            </a:r>
            <a:r>
              <a:rPr lang="hr-HR" dirty="0" err="1"/>
              <a:t>real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“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unit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„program“ as a </a:t>
            </a:r>
            <a:r>
              <a:rPr lang="hr-HR" dirty="0" err="1"/>
              <a:t>whole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follow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logic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rigorous</a:t>
            </a:r>
            <a:r>
              <a:rPr lang="hr-HR" dirty="0"/>
              <a:t> </a:t>
            </a:r>
            <a:r>
              <a:rPr lang="hr-HR" dirty="0" err="1"/>
              <a:t>decision-tree</a:t>
            </a:r>
            <a:r>
              <a:rPr lang="hr-HR" dirty="0"/>
              <a:t> </a:t>
            </a:r>
            <a:r>
              <a:rPr lang="hr-HR" dirty="0" err="1"/>
              <a:t>algorithms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encouraged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cultural</a:t>
            </a:r>
            <a:r>
              <a:rPr lang="hr-HR" dirty="0"/>
              <a:t>, </a:t>
            </a:r>
            <a:r>
              <a:rPr lang="hr-HR" dirty="0" err="1"/>
              <a:t>political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financial</a:t>
            </a:r>
            <a:r>
              <a:rPr lang="hr-HR" dirty="0"/>
              <a:t> </a:t>
            </a:r>
            <a:r>
              <a:rPr lang="hr-HR" dirty="0" err="1"/>
              <a:t>point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view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become</a:t>
            </a:r>
            <a:r>
              <a:rPr lang="hr-HR" dirty="0"/>
              <a:t> </a:t>
            </a:r>
            <a:r>
              <a:rPr lang="hr-HR" dirty="0" err="1"/>
              <a:t>explicit</a:t>
            </a:r>
            <a:r>
              <a:rPr lang="hr-HR" dirty="0"/>
              <a:t> </a:t>
            </a:r>
            <a:r>
              <a:rPr lang="hr-HR" dirty="0" err="1"/>
              <a:t>components</a:t>
            </a:r>
            <a:r>
              <a:rPr lang="hr-HR" dirty="0"/>
              <a:t> for </a:t>
            </a:r>
            <a:r>
              <a:rPr lang="hr-HR" dirty="0" err="1"/>
              <a:t>building</a:t>
            </a:r>
            <a:r>
              <a:rPr lang="hr-HR" dirty="0"/>
              <a:t> a PRM </a:t>
            </a:r>
            <a:r>
              <a:rPr lang="hr-HR" dirty="0" err="1"/>
              <a:t>curriculum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61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Challenges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evidence</a:t>
            </a:r>
            <a:r>
              <a:rPr lang="hr-HR" sz="4000" dirty="0"/>
              <a:t> </a:t>
            </a:r>
            <a:r>
              <a:rPr lang="hr-HR" sz="4000" dirty="0" err="1"/>
              <a:t>based</a:t>
            </a:r>
            <a:r>
              <a:rPr lang="hr-HR" sz="4000" dirty="0"/>
              <a:t> medicine </a:t>
            </a:r>
            <a:r>
              <a:rPr lang="hr-HR" sz="4000" dirty="0" err="1"/>
              <a:t>in</a:t>
            </a:r>
            <a:r>
              <a:rPr lang="hr-HR" sz="4000" dirty="0"/>
              <a:t> PRM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„</a:t>
            </a:r>
            <a:r>
              <a:rPr lang="hr-HR" dirty="0" err="1"/>
              <a:t>Absence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absence</a:t>
            </a:r>
            <a:r>
              <a:rPr lang="hr-HR" dirty="0"/>
              <a:t>“-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absence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for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forms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therapies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proof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ineffectiveness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EBM </a:t>
            </a:r>
            <a:r>
              <a:rPr lang="hr-HR" dirty="0" err="1"/>
              <a:t>is</a:t>
            </a:r>
            <a:r>
              <a:rPr lang="hr-HR" dirty="0"/>
              <a:t> „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conscientious</a:t>
            </a:r>
            <a:r>
              <a:rPr lang="hr-HR" dirty="0"/>
              <a:t>, </a:t>
            </a:r>
            <a:r>
              <a:rPr lang="hr-HR" dirty="0" err="1"/>
              <a:t>explicit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judicious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making</a:t>
            </a:r>
            <a:r>
              <a:rPr lang="hr-HR" dirty="0"/>
              <a:t> </a:t>
            </a:r>
            <a:r>
              <a:rPr lang="hr-HR" dirty="0" err="1"/>
              <a:t>decisions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care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“  - </a:t>
            </a:r>
            <a:r>
              <a:rPr lang="hr-HR" dirty="0" err="1"/>
              <a:t>integrating</a:t>
            </a:r>
            <a:r>
              <a:rPr lang="hr-HR" dirty="0"/>
              <a:t> </a:t>
            </a:r>
            <a:r>
              <a:rPr lang="hr-HR" dirty="0" err="1"/>
              <a:t>individual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expertise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patient</a:t>
            </a:r>
            <a:r>
              <a:rPr lang="hr-HR" dirty="0"/>
              <a:t> </a:t>
            </a:r>
            <a:r>
              <a:rPr lang="hr-HR" dirty="0" err="1"/>
              <a:t>values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systematic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3040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75503"/>
            <a:ext cx="10515600" cy="5233684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lang="hr-HR" sz="1600" b="1" i="1" dirty="0"/>
              <a:t>Best </a:t>
            </a:r>
            <a:r>
              <a:rPr lang="hr-HR" sz="1600" b="1" i="1" dirty="0" err="1"/>
              <a:t>external</a:t>
            </a:r>
            <a:r>
              <a:rPr lang="hr-HR" sz="1600" b="1" i="1" dirty="0"/>
              <a:t> </a:t>
            </a:r>
            <a:r>
              <a:rPr lang="hr-HR" sz="1600" b="1" i="1" dirty="0" err="1"/>
              <a:t>evidence</a:t>
            </a:r>
            <a:r>
              <a:rPr lang="hr-HR" sz="1600" b="1" i="1" dirty="0"/>
              <a:t> </a:t>
            </a:r>
            <a:r>
              <a:rPr lang="hr-HR" sz="1600" i="1" dirty="0"/>
              <a:t>- </a:t>
            </a:r>
            <a:r>
              <a:rPr lang="hr-HR" sz="1600" dirty="0"/>
              <a:t>EBM </a:t>
            </a:r>
            <a:r>
              <a:rPr lang="hr-HR" sz="1600" dirty="0" err="1"/>
              <a:t>has</a:t>
            </a:r>
            <a:r>
              <a:rPr lang="hr-HR" sz="1600" dirty="0"/>
              <a:t> </a:t>
            </a:r>
            <a:r>
              <a:rPr lang="hr-HR" sz="1600" dirty="0" err="1"/>
              <a:t>promulgated</a:t>
            </a:r>
            <a:r>
              <a:rPr lang="hr-HR" sz="1600" dirty="0"/>
              <a:t> a </a:t>
            </a:r>
            <a:r>
              <a:rPr lang="hr-HR" sz="1600" dirty="0" err="1"/>
              <a:t>hierarchy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research</a:t>
            </a:r>
            <a:r>
              <a:rPr lang="hr-HR" sz="1600" dirty="0"/>
              <a:t> </a:t>
            </a:r>
            <a:r>
              <a:rPr lang="hr-HR" sz="1600" dirty="0" err="1"/>
              <a:t>evidence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quality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external</a:t>
            </a:r>
            <a:r>
              <a:rPr lang="hr-HR" sz="1600" dirty="0"/>
              <a:t> </a:t>
            </a:r>
            <a:r>
              <a:rPr lang="hr-HR" sz="1600" dirty="0" err="1"/>
              <a:t>evidence</a:t>
            </a:r>
            <a:r>
              <a:rPr lang="hr-HR" sz="1600" dirty="0"/>
              <a:t> </a:t>
            </a:r>
            <a:r>
              <a:rPr lang="hr-HR" sz="1600" dirty="0" err="1"/>
              <a:t>may</a:t>
            </a:r>
            <a:r>
              <a:rPr lang="hr-HR" sz="1600" dirty="0"/>
              <a:t> </a:t>
            </a:r>
            <a:r>
              <a:rPr lang="hr-HR" sz="1600" dirty="0" err="1"/>
              <a:t>be</a:t>
            </a:r>
            <a:r>
              <a:rPr lang="hr-HR" sz="1600" dirty="0"/>
              <a:t> </a:t>
            </a:r>
            <a:r>
              <a:rPr lang="hr-HR" sz="1600" dirty="0" err="1"/>
              <a:t>judged</a:t>
            </a:r>
            <a:r>
              <a:rPr lang="hr-HR" sz="1600" dirty="0"/>
              <a:t> on </a:t>
            </a:r>
            <a:r>
              <a:rPr lang="hr-HR" sz="1600" dirty="0" err="1"/>
              <a:t>different</a:t>
            </a:r>
            <a:r>
              <a:rPr lang="hr-HR" sz="1600" dirty="0"/>
              <a:t> </a:t>
            </a:r>
            <a:r>
              <a:rPr lang="hr-HR" sz="1600" dirty="0" err="1"/>
              <a:t>levels</a:t>
            </a:r>
            <a:r>
              <a:rPr lang="hr-HR" sz="1600" dirty="0"/>
              <a:t>: single </a:t>
            </a:r>
            <a:r>
              <a:rPr lang="hr-HR" sz="1600" dirty="0" err="1"/>
              <a:t>studies</a:t>
            </a:r>
            <a:r>
              <a:rPr lang="hr-HR" sz="1600" dirty="0"/>
              <a:t>, </a:t>
            </a:r>
            <a:r>
              <a:rPr lang="hr-HR" sz="1600" dirty="0" err="1"/>
              <a:t>systematic</a:t>
            </a:r>
            <a:r>
              <a:rPr lang="hr-HR" sz="1600" dirty="0"/>
              <a:t> </a:t>
            </a:r>
            <a:r>
              <a:rPr lang="hr-HR" sz="1600" dirty="0" err="1"/>
              <a:t>reviews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meta-</a:t>
            </a:r>
            <a:r>
              <a:rPr lang="hr-HR" sz="1600" dirty="0" err="1"/>
              <a:t>analysis</a:t>
            </a:r>
            <a:r>
              <a:rPr lang="hr-HR" sz="1600" dirty="0"/>
              <a:t>, </a:t>
            </a:r>
            <a:r>
              <a:rPr lang="hr-HR" sz="1600" dirty="0" err="1"/>
              <a:t>recommendations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guidelines</a:t>
            </a:r>
            <a:r>
              <a:rPr lang="hr-HR" sz="1600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sz="1600" dirty="0"/>
              <a:t>For </a:t>
            </a:r>
            <a:r>
              <a:rPr lang="hr-HR" sz="1600" dirty="0" err="1"/>
              <a:t>each</a:t>
            </a:r>
            <a:r>
              <a:rPr lang="hr-HR" sz="1600" dirty="0"/>
              <a:t> </a:t>
            </a:r>
            <a:r>
              <a:rPr lang="hr-HR" sz="1600" dirty="0" err="1"/>
              <a:t>level</a:t>
            </a:r>
            <a:r>
              <a:rPr lang="hr-HR" sz="1600" dirty="0"/>
              <a:t>, </a:t>
            </a:r>
            <a:r>
              <a:rPr lang="hr-HR" sz="1600" dirty="0" err="1"/>
              <a:t>evaluation</a:t>
            </a:r>
            <a:r>
              <a:rPr lang="hr-HR" sz="1600" dirty="0"/>
              <a:t> </a:t>
            </a:r>
            <a:r>
              <a:rPr lang="hr-HR" sz="1600" dirty="0" err="1"/>
              <a:t>tools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methods</a:t>
            </a:r>
            <a:r>
              <a:rPr lang="hr-HR" sz="1600" dirty="0"/>
              <a:t> </a:t>
            </a:r>
            <a:r>
              <a:rPr lang="hr-HR" sz="1600" dirty="0" err="1"/>
              <a:t>have</a:t>
            </a:r>
            <a:r>
              <a:rPr lang="hr-HR" sz="1600" dirty="0"/>
              <a:t> </a:t>
            </a:r>
            <a:r>
              <a:rPr lang="hr-HR" sz="1600" dirty="0" err="1"/>
              <a:t>been</a:t>
            </a:r>
            <a:r>
              <a:rPr lang="hr-HR" sz="1600" dirty="0"/>
              <a:t> </a:t>
            </a:r>
            <a:r>
              <a:rPr lang="hr-HR" sz="1600" dirty="0" err="1"/>
              <a:t>elaborated</a:t>
            </a:r>
            <a:r>
              <a:rPr lang="hr-HR" sz="1600" dirty="0"/>
              <a:t>, </a:t>
            </a:r>
            <a:r>
              <a:rPr lang="hr-HR" sz="1600" dirty="0" err="1"/>
              <a:t>eg</a:t>
            </a:r>
            <a:r>
              <a:rPr lang="hr-HR" sz="1600" dirty="0"/>
              <a:t> </a:t>
            </a:r>
            <a:r>
              <a:rPr lang="hr-HR" sz="1600" dirty="0" err="1"/>
              <a:t>PEDro</a:t>
            </a:r>
            <a:r>
              <a:rPr lang="hr-HR" sz="1600" dirty="0"/>
              <a:t> </a:t>
            </a:r>
            <a:r>
              <a:rPr lang="hr-HR" sz="1600" dirty="0" err="1"/>
              <a:t>Scale</a:t>
            </a:r>
            <a:r>
              <a:rPr lang="hr-HR" sz="1600" dirty="0"/>
              <a:t>, </a:t>
            </a:r>
            <a:r>
              <a:rPr lang="hr-HR" sz="1600" dirty="0" err="1"/>
              <a:t>Cochrane</a:t>
            </a:r>
            <a:r>
              <a:rPr lang="hr-HR" sz="1600" dirty="0"/>
              <a:t> </a:t>
            </a:r>
            <a:r>
              <a:rPr lang="hr-HR" sz="1600" dirty="0" err="1"/>
              <a:t>Collaboration</a:t>
            </a:r>
            <a:r>
              <a:rPr lang="hr-HR" sz="1600" dirty="0"/>
              <a:t> (</a:t>
            </a:r>
            <a:r>
              <a:rPr lang="hr-HR" sz="1600" dirty="0" err="1"/>
              <a:t>promotes</a:t>
            </a:r>
            <a:r>
              <a:rPr lang="hr-HR" sz="1600" dirty="0"/>
              <a:t> </a:t>
            </a:r>
            <a:r>
              <a:rPr lang="hr-HR" sz="1600" dirty="0" err="1"/>
              <a:t>tools</a:t>
            </a:r>
            <a:r>
              <a:rPr lang="hr-HR" sz="1600" dirty="0"/>
              <a:t> to </a:t>
            </a:r>
            <a:r>
              <a:rPr lang="hr-HR" sz="1600" dirty="0" err="1"/>
              <a:t>evaluate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risk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bias</a:t>
            </a:r>
            <a:r>
              <a:rPr lang="hr-HR" sz="1600" dirty="0"/>
              <a:t>..).</a:t>
            </a:r>
          </a:p>
          <a:p>
            <a:pPr lvl="0">
              <a:lnSpc>
                <a:spcPct val="120000"/>
              </a:lnSpc>
            </a:pPr>
            <a:r>
              <a:rPr lang="hr-HR" sz="1600" dirty="0" err="1"/>
              <a:t>Results</a:t>
            </a:r>
            <a:r>
              <a:rPr lang="hr-HR" sz="1600" dirty="0"/>
              <a:t> </a:t>
            </a:r>
            <a:r>
              <a:rPr lang="hr-HR" sz="1600" dirty="0" err="1"/>
              <a:t>may</a:t>
            </a:r>
            <a:r>
              <a:rPr lang="hr-HR" sz="1600" dirty="0"/>
              <a:t> </a:t>
            </a:r>
            <a:r>
              <a:rPr lang="hr-HR" sz="1600" dirty="0" err="1"/>
              <a:t>be</a:t>
            </a:r>
            <a:r>
              <a:rPr lang="hr-HR" sz="1600" dirty="0"/>
              <a:t> </a:t>
            </a:r>
            <a:r>
              <a:rPr lang="hr-HR" sz="1600" dirty="0" err="1"/>
              <a:t>summarized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valued</a:t>
            </a:r>
            <a:r>
              <a:rPr lang="hr-HR" sz="1600" dirty="0"/>
              <a:t> </a:t>
            </a:r>
            <a:r>
              <a:rPr lang="hr-HR" sz="1600" dirty="0" err="1"/>
              <a:t>by</a:t>
            </a:r>
            <a:r>
              <a:rPr lang="hr-HR" sz="1600" dirty="0"/>
              <a:t> </a:t>
            </a:r>
            <a:r>
              <a:rPr lang="hr-HR" sz="1600" dirty="0" err="1"/>
              <a:t>different</a:t>
            </a:r>
            <a:r>
              <a:rPr lang="hr-HR" sz="1600" dirty="0"/>
              <a:t> </a:t>
            </a:r>
            <a:r>
              <a:rPr lang="hr-HR" sz="1600" dirty="0" err="1"/>
              <a:t>scoring</a:t>
            </a:r>
            <a:r>
              <a:rPr lang="hr-HR" sz="1600" dirty="0"/>
              <a:t> </a:t>
            </a:r>
            <a:r>
              <a:rPr lang="hr-HR" sz="1600" dirty="0" err="1"/>
              <a:t>systems</a:t>
            </a:r>
            <a:r>
              <a:rPr lang="hr-HR" sz="1600" dirty="0"/>
              <a:t> - a </a:t>
            </a:r>
            <a:r>
              <a:rPr lang="hr-HR" sz="1600" dirty="0" err="1"/>
              <a:t>task</a:t>
            </a:r>
            <a:r>
              <a:rPr lang="hr-HR" sz="1600" dirty="0"/>
              <a:t> for </a:t>
            </a:r>
            <a:r>
              <a:rPr lang="hr-HR" sz="1600" dirty="0" err="1"/>
              <a:t>guideline</a:t>
            </a:r>
            <a:r>
              <a:rPr lang="hr-HR" sz="1600" dirty="0"/>
              <a:t> </a:t>
            </a:r>
            <a:r>
              <a:rPr lang="hr-HR" sz="1600" dirty="0" err="1"/>
              <a:t>panels</a:t>
            </a:r>
            <a:r>
              <a:rPr lang="hr-HR" sz="1600" dirty="0"/>
              <a:t>: to provide a single grade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quality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evidence</a:t>
            </a:r>
            <a:r>
              <a:rPr lang="hr-HR" sz="1600" dirty="0"/>
              <a:t> for </a:t>
            </a:r>
            <a:r>
              <a:rPr lang="hr-HR" sz="1600" dirty="0" err="1"/>
              <a:t>every</a:t>
            </a:r>
            <a:r>
              <a:rPr lang="hr-HR" sz="1600" dirty="0"/>
              <a:t> </a:t>
            </a:r>
            <a:r>
              <a:rPr lang="hr-HR" sz="1600" dirty="0" err="1"/>
              <a:t>recommendation</a:t>
            </a:r>
            <a:r>
              <a:rPr lang="hr-HR" sz="1600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sz="1600" dirty="0"/>
              <a:t>A </a:t>
            </a:r>
            <a:r>
              <a:rPr lang="hr-HR" sz="1600" dirty="0" err="1"/>
              <a:t>widely</a:t>
            </a:r>
            <a:r>
              <a:rPr lang="hr-HR" sz="1600" dirty="0"/>
              <a:t> </a:t>
            </a:r>
            <a:r>
              <a:rPr lang="hr-HR" sz="1600" dirty="0" err="1"/>
              <a:t>used</a:t>
            </a:r>
            <a:r>
              <a:rPr lang="hr-HR" sz="1600" dirty="0"/>
              <a:t> </a:t>
            </a:r>
            <a:r>
              <a:rPr lang="hr-HR" sz="1600" dirty="0" err="1"/>
              <a:t>methodology</a:t>
            </a:r>
            <a:r>
              <a:rPr lang="hr-HR" sz="1600" dirty="0"/>
              <a:t> </a:t>
            </a:r>
            <a:r>
              <a:rPr lang="hr-HR" sz="1600" dirty="0" err="1"/>
              <a:t>that</a:t>
            </a:r>
            <a:r>
              <a:rPr lang="hr-HR" sz="1600" dirty="0"/>
              <a:t> </a:t>
            </a:r>
            <a:r>
              <a:rPr lang="hr-HR" sz="1600" dirty="0" err="1"/>
              <a:t>is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Grading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Recommendations</a:t>
            </a:r>
            <a:r>
              <a:rPr lang="hr-HR" sz="1600" dirty="0"/>
              <a:t>, </a:t>
            </a:r>
            <a:r>
              <a:rPr lang="hr-HR" sz="1600" dirty="0" err="1"/>
              <a:t>Assessment</a:t>
            </a:r>
            <a:r>
              <a:rPr lang="hr-HR" sz="1600" dirty="0"/>
              <a:t>, Development,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Evaluation</a:t>
            </a:r>
            <a:r>
              <a:rPr lang="hr-HR" sz="1600" dirty="0"/>
              <a:t> (GRADE) system - </a:t>
            </a:r>
            <a:r>
              <a:rPr lang="hr-HR" sz="1600" dirty="0" err="1"/>
              <a:t>Quality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evidence</a:t>
            </a:r>
            <a:r>
              <a:rPr lang="hr-HR" sz="1600" dirty="0"/>
              <a:t> </a:t>
            </a:r>
            <a:r>
              <a:rPr lang="hr-HR" sz="1600" dirty="0" err="1"/>
              <a:t>is</a:t>
            </a:r>
            <a:r>
              <a:rPr lang="hr-HR" sz="1600" dirty="0"/>
              <a:t> </a:t>
            </a:r>
            <a:r>
              <a:rPr lang="hr-HR" sz="1600" dirty="0" err="1"/>
              <a:t>classified</a:t>
            </a:r>
            <a:r>
              <a:rPr lang="hr-HR" sz="1600" dirty="0"/>
              <a:t> as </a:t>
            </a:r>
            <a:r>
              <a:rPr lang="hr-HR" sz="1600" dirty="0" err="1"/>
              <a:t>High</a:t>
            </a:r>
            <a:r>
              <a:rPr lang="hr-HR" sz="1600" dirty="0"/>
              <a:t>, </a:t>
            </a:r>
            <a:r>
              <a:rPr lang="hr-HR" sz="1600" dirty="0" err="1"/>
              <a:t>Moderate</a:t>
            </a:r>
            <a:r>
              <a:rPr lang="hr-HR" sz="1600" dirty="0"/>
              <a:t>, </a:t>
            </a:r>
            <a:r>
              <a:rPr lang="hr-HR" sz="1600" dirty="0" err="1"/>
              <a:t>Low</a:t>
            </a:r>
            <a:r>
              <a:rPr lang="hr-HR" sz="1600" dirty="0"/>
              <a:t>, </a:t>
            </a:r>
            <a:r>
              <a:rPr lang="hr-HR" sz="1600" dirty="0" err="1"/>
              <a:t>Very</a:t>
            </a:r>
            <a:r>
              <a:rPr lang="hr-HR" sz="1600" dirty="0"/>
              <a:t> </a:t>
            </a:r>
            <a:r>
              <a:rPr lang="hr-HR" sz="1600" dirty="0" err="1"/>
              <a:t>low</a:t>
            </a:r>
            <a:r>
              <a:rPr lang="hr-HR" sz="1600" dirty="0"/>
              <a:t> - system </a:t>
            </a:r>
            <a:r>
              <a:rPr lang="hr-HR" sz="1600" dirty="0" err="1"/>
              <a:t>suggests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terms</a:t>
            </a:r>
            <a:r>
              <a:rPr lang="hr-HR" sz="1600" dirty="0"/>
              <a:t> </a:t>
            </a:r>
            <a:r>
              <a:rPr lang="hr-HR" sz="1600" dirty="0" err="1"/>
              <a:t>strong</a:t>
            </a:r>
            <a:r>
              <a:rPr lang="hr-HR" sz="1600" dirty="0"/>
              <a:t> </a:t>
            </a:r>
            <a:r>
              <a:rPr lang="hr-HR" sz="1600" dirty="0" err="1"/>
              <a:t>and</a:t>
            </a:r>
            <a:r>
              <a:rPr lang="hr-HR" sz="1600" dirty="0"/>
              <a:t> </a:t>
            </a:r>
            <a:r>
              <a:rPr lang="hr-HR" sz="1600" dirty="0" err="1"/>
              <a:t>weak</a:t>
            </a:r>
            <a:r>
              <a:rPr lang="hr-HR" sz="1600" dirty="0"/>
              <a:t> </a:t>
            </a:r>
            <a:r>
              <a:rPr lang="hr-HR" sz="1600" dirty="0" err="1"/>
              <a:t>recommendations</a:t>
            </a:r>
            <a:r>
              <a:rPr lang="hr-HR" sz="1600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hr-HR" sz="1600" dirty="0"/>
          </a:p>
          <a:p>
            <a:pPr marL="0" indent="0">
              <a:lnSpc>
                <a:spcPct val="120000"/>
              </a:lnSpc>
              <a:buNone/>
            </a:pPr>
            <a:r>
              <a:rPr lang="hr-HR" sz="1600" dirty="0" err="1"/>
              <a:t>It</a:t>
            </a:r>
            <a:r>
              <a:rPr lang="hr-HR" sz="1600" dirty="0"/>
              <a:t> </a:t>
            </a:r>
            <a:r>
              <a:rPr lang="hr-HR" sz="1600" dirty="0" err="1"/>
              <a:t>is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utmost</a:t>
            </a:r>
            <a:r>
              <a:rPr lang="hr-HR" sz="1600" dirty="0"/>
              <a:t> </a:t>
            </a:r>
            <a:r>
              <a:rPr lang="hr-HR" sz="1600" dirty="0" err="1"/>
              <a:t>importance</a:t>
            </a:r>
            <a:r>
              <a:rPr lang="hr-HR" sz="1600" dirty="0"/>
              <a:t> </a:t>
            </a:r>
            <a:r>
              <a:rPr lang="hr-HR" sz="1600" dirty="0" err="1"/>
              <a:t>that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GRADE system </a:t>
            </a:r>
            <a:r>
              <a:rPr lang="hr-HR" sz="1600" dirty="0" err="1"/>
              <a:t>states</a:t>
            </a:r>
            <a:r>
              <a:rPr lang="hr-HR" sz="1600" dirty="0"/>
              <a:t> </a:t>
            </a:r>
            <a:r>
              <a:rPr lang="hr-HR" sz="1600" dirty="0" err="1"/>
              <a:t>that</a:t>
            </a:r>
            <a:r>
              <a:rPr lang="hr-HR" sz="1600" dirty="0"/>
              <a:t>:</a:t>
            </a:r>
          </a:p>
          <a:p>
            <a:pPr lvl="0">
              <a:lnSpc>
                <a:spcPct val="120000"/>
              </a:lnSpc>
            </a:pPr>
            <a:r>
              <a:rPr lang="hr-HR" sz="1600" dirty="0" err="1"/>
              <a:t>clinicians</a:t>
            </a:r>
            <a:r>
              <a:rPr lang="hr-HR" sz="1600" dirty="0"/>
              <a:t>, </a:t>
            </a:r>
            <a:r>
              <a:rPr lang="hr-HR" sz="1600" dirty="0" err="1"/>
              <a:t>patients</a:t>
            </a:r>
            <a:r>
              <a:rPr lang="hr-HR" sz="1600" dirty="0"/>
              <a:t>, </a:t>
            </a:r>
            <a:r>
              <a:rPr lang="hr-HR" sz="1600" dirty="0" err="1"/>
              <a:t>third</a:t>
            </a:r>
            <a:r>
              <a:rPr lang="hr-HR" sz="1600" dirty="0"/>
              <a:t>-party </a:t>
            </a:r>
            <a:r>
              <a:rPr lang="hr-HR" sz="1600" dirty="0" err="1"/>
              <a:t>payers</a:t>
            </a:r>
            <a:r>
              <a:rPr lang="hr-HR" sz="1600" dirty="0"/>
              <a:t>, </a:t>
            </a:r>
            <a:r>
              <a:rPr lang="hr-HR" sz="1600" dirty="0" err="1"/>
              <a:t>institutional</a:t>
            </a:r>
            <a:r>
              <a:rPr lang="hr-HR" sz="1600" dirty="0"/>
              <a:t> </a:t>
            </a:r>
            <a:r>
              <a:rPr lang="hr-HR" sz="1600" dirty="0" err="1"/>
              <a:t>review</a:t>
            </a:r>
            <a:r>
              <a:rPr lang="hr-HR" sz="1600" dirty="0"/>
              <a:t> </a:t>
            </a:r>
            <a:r>
              <a:rPr lang="hr-HR" sz="1600" dirty="0" err="1"/>
              <a:t>committees</a:t>
            </a:r>
            <a:r>
              <a:rPr lang="hr-HR" sz="1600" dirty="0"/>
              <a:t>, </a:t>
            </a:r>
            <a:r>
              <a:rPr lang="hr-HR" sz="1600" dirty="0" err="1"/>
              <a:t>other</a:t>
            </a:r>
            <a:r>
              <a:rPr lang="hr-HR" sz="1600" dirty="0"/>
              <a:t> </a:t>
            </a:r>
            <a:r>
              <a:rPr lang="hr-HR" sz="1600" dirty="0" err="1"/>
              <a:t>stakeholders</a:t>
            </a:r>
            <a:r>
              <a:rPr lang="hr-HR" sz="1600" dirty="0"/>
              <a:t>, </a:t>
            </a:r>
            <a:r>
              <a:rPr lang="hr-HR" sz="1600" dirty="0" err="1"/>
              <a:t>or</a:t>
            </a:r>
            <a:r>
              <a:rPr lang="hr-HR" sz="1600" dirty="0"/>
              <a:t>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courts</a:t>
            </a:r>
            <a:r>
              <a:rPr lang="hr-HR" sz="1600" dirty="0"/>
              <a:t> </a:t>
            </a:r>
            <a:r>
              <a:rPr lang="hr-HR" sz="1600" dirty="0" err="1"/>
              <a:t>should</a:t>
            </a:r>
            <a:r>
              <a:rPr lang="hr-HR" sz="1600" dirty="0"/>
              <a:t> </a:t>
            </a:r>
            <a:r>
              <a:rPr lang="hr-HR" sz="1600" dirty="0" err="1"/>
              <a:t>never</a:t>
            </a:r>
            <a:r>
              <a:rPr lang="hr-HR" sz="1600" dirty="0"/>
              <a:t> </a:t>
            </a:r>
            <a:r>
              <a:rPr lang="hr-HR" sz="1600" dirty="0" err="1"/>
              <a:t>view</a:t>
            </a:r>
            <a:r>
              <a:rPr lang="hr-HR" sz="1600" dirty="0"/>
              <a:t> </a:t>
            </a:r>
            <a:r>
              <a:rPr lang="hr-HR" sz="1600" dirty="0" err="1"/>
              <a:t>recommendations</a:t>
            </a:r>
            <a:r>
              <a:rPr lang="hr-HR" sz="1600" dirty="0"/>
              <a:t> as </a:t>
            </a:r>
            <a:r>
              <a:rPr lang="hr-HR" sz="1600" dirty="0" err="1"/>
              <a:t>dictates</a:t>
            </a:r>
            <a:endParaRPr lang="hr-HR" sz="1600" dirty="0"/>
          </a:p>
          <a:p>
            <a:pPr lvl="0">
              <a:lnSpc>
                <a:spcPct val="120000"/>
              </a:lnSpc>
            </a:pPr>
            <a:r>
              <a:rPr lang="hr-HR" sz="1600" dirty="0" err="1"/>
              <a:t>users</a:t>
            </a:r>
            <a:r>
              <a:rPr lang="hr-HR" sz="1600" dirty="0"/>
              <a:t> </a:t>
            </a:r>
            <a:r>
              <a:rPr lang="hr-HR" sz="1600" dirty="0" err="1"/>
              <a:t>of</a:t>
            </a:r>
            <a:r>
              <a:rPr lang="hr-HR" sz="1600" dirty="0"/>
              <a:t> </a:t>
            </a:r>
            <a:r>
              <a:rPr lang="hr-HR" sz="1600" dirty="0" err="1"/>
              <a:t>guidelines</a:t>
            </a:r>
            <a:r>
              <a:rPr lang="hr-HR" sz="1600" dirty="0"/>
              <a:t> </a:t>
            </a:r>
            <a:r>
              <a:rPr lang="hr-HR" sz="1600" dirty="0" err="1"/>
              <a:t>may</a:t>
            </a:r>
            <a:r>
              <a:rPr lang="hr-HR" sz="1600" dirty="0"/>
              <a:t> </a:t>
            </a:r>
            <a:r>
              <a:rPr lang="hr-HR" sz="1600" dirty="0" err="1"/>
              <a:t>reasonably</a:t>
            </a:r>
            <a:r>
              <a:rPr lang="hr-HR" sz="1600" dirty="0"/>
              <a:t> </a:t>
            </a:r>
            <a:r>
              <a:rPr lang="hr-HR" sz="1600" dirty="0" err="1"/>
              <a:t>conclude</a:t>
            </a:r>
            <a:r>
              <a:rPr lang="hr-HR" sz="1600" dirty="0"/>
              <a:t> </a:t>
            </a:r>
            <a:r>
              <a:rPr lang="hr-HR" sz="1600" dirty="0" err="1"/>
              <a:t>that</a:t>
            </a:r>
            <a:r>
              <a:rPr lang="hr-HR" sz="1600" dirty="0"/>
              <a:t> </a:t>
            </a:r>
            <a:r>
              <a:rPr lang="hr-HR" sz="1600" dirty="0" err="1"/>
              <a:t>following</a:t>
            </a:r>
            <a:r>
              <a:rPr lang="hr-HR" sz="1600" dirty="0"/>
              <a:t> some </a:t>
            </a:r>
            <a:r>
              <a:rPr lang="hr-HR" sz="1600" dirty="0" err="1"/>
              <a:t>strong</a:t>
            </a:r>
            <a:r>
              <a:rPr lang="hr-HR" sz="1600" dirty="0"/>
              <a:t> </a:t>
            </a:r>
            <a:r>
              <a:rPr lang="hr-HR" sz="1600" dirty="0" err="1"/>
              <a:t>recommendations</a:t>
            </a:r>
            <a:r>
              <a:rPr lang="hr-HR" sz="1600" dirty="0"/>
              <a:t> </a:t>
            </a:r>
            <a:r>
              <a:rPr lang="hr-HR" sz="1600" dirty="0" err="1"/>
              <a:t>based</a:t>
            </a:r>
            <a:r>
              <a:rPr lang="hr-HR" sz="1600" dirty="0"/>
              <a:t> on </a:t>
            </a:r>
            <a:r>
              <a:rPr lang="hr-HR" sz="1600" dirty="0" err="1"/>
              <a:t>the</a:t>
            </a:r>
            <a:r>
              <a:rPr lang="hr-HR" sz="1600" dirty="0"/>
              <a:t> </a:t>
            </a:r>
            <a:r>
              <a:rPr lang="hr-HR" sz="1600" dirty="0" err="1"/>
              <a:t>high</a:t>
            </a:r>
            <a:r>
              <a:rPr lang="hr-HR" sz="1600" dirty="0"/>
              <a:t> </a:t>
            </a:r>
            <a:r>
              <a:rPr lang="hr-HR" sz="1600" dirty="0" err="1"/>
              <a:t>quality</a:t>
            </a:r>
            <a:r>
              <a:rPr lang="hr-HR" sz="1600" dirty="0"/>
              <a:t> </a:t>
            </a:r>
            <a:r>
              <a:rPr lang="hr-HR" sz="1600" dirty="0" err="1"/>
              <a:t>evidence</a:t>
            </a:r>
            <a:r>
              <a:rPr lang="hr-HR" sz="1600" dirty="0"/>
              <a:t> </a:t>
            </a:r>
            <a:r>
              <a:rPr lang="hr-HR" sz="1600" dirty="0" err="1"/>
              <a:t>will</a:t>
            </a:r>
            <a:r>
              <a:rPr lang="hr-HR" sz="1600" dirty="0"/>
              <a:t> </a:t>
            </a:r>
            <a:r>
              <a:rPr lang="hr-HR" sz="1600" dirty="0" err="1"/>
              <a:t>be</a:t>
            </a:r>
            <a:r>
              <a:rPr lang="hr-HR" sz="1600" dirty="0"/>
              <a:t> a </a:t>
            </a:r>
            <a:r>
              <a:rPr lang="hr-HR" sz="1600" dirty="0" err="1"/>
              <a:t>mistake</a:t>
            </a:r>
            <a:r>
              <a:rPr lang="hr-HR" sz="1600" dirty="0"/>
              <a:t> for some </a:t>
            </a:r>
            <a:r>
              <a:rPr lang="hr-HR" sz="1600" dirty="0" err="1"/>
              <a:t>patients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26622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494270"/>
            <a:ext cx="10515600" cy="54149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r-HR" b="1" i="1" dirty="0" err="1"/>
              <a:t>Situation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PRM </a:t>
            </a:r>
            <a:r>
              <a:rPr lang="hr-HR" i="1" dirty="0"/>
              <a:t>-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no </a:t>
            </a:r>
            <a:r>
              <a:rPr lang="hr-HR" dirty="0" err="1"/>
              <a:t>doubt</a:t>
            </a:r>
            <a:r>
              <a:rPr lang="hr-HR" dirty="0"/>
              <a:t> </a:t>
            </a:r>
            <a:r>
              <a:rPr lang="hr-HR" dirty="0" err="1"/>
              <a:t>about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necessity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Medicine (EBM)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positioning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developing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</a:t>
            </a:r>
          </a:p>
          <a:p>
            <a:pPr marL="0" indent="0">
              <a:lnSpc>
                <a:spcPct val="120000"/>
              </a:lnSpc>
              <a:buNone/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b="1" i="1" dirty="0" err="1"/>
              <a:t>Challenges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PRM </a:t>
            </a:r>
            <a:r>
              <a:rPr lang="hr-HR" i="1" dirty="0"/>
              <a:t>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adopted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as </a:t>
            </a:r>
            <a:r>
              <a:rPr lang="hr-HR" dirty="0" err="1"/>
              <a:t>concept</a:t>
            </a:r>
            <a:r>
              <a:rPr lang="hr-HR" dirty="0"/>
              <a:t> for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work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implies</a:t>
            </a:r>
            <a:r>
              <a:rPr lang="hr-HR" dirty="0"/>
              <a:t> a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influential</a:t>
            </a:r>
            <a:r>
              <a:rPr lang="hr-HR" dirty="0"/>
              <a:t> </a:t>
            </a:r>
            <a:r>
              <a:rPr lang="hr-HR" dirty="0" err="1"/>
              <a:t>variables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reflects</a:t>
            </a:r>
            <a:r>
              <a:rPr lang="hr-HR" dirty="0"/>
              <a:t> </a:t>
            </a:r>
            <a:r>
              <a:rPr lang="hr-HR" dirty="0" err="1"/>
              <a:t>patient`s</a:t>
            </a:r>
            <a:r>
              <a:rPr lang="hr-HR" dirty="0"/>
              <a:t> </a:t>
            </a:r>
            <a:r>
              <a:rPr lang="hr-HR" dirty="0" err="1"/>
              <a:t>reality</a:t>
            </a:r>
            <a:r>
              <a:rPr lang="hr-HR" dirty="0"/>
              <a:t> but </a:t>
            </a:r>
            <a:r>
              <a:rPr lang="hr-HR" dirty="0" err="1"/>
              <a:t>counterweighs</a:t>
            </a:r>
            <a:r>
              <a:rPr lang="hr-HR" dirty="0"/>
              <a:t> </a:t>
            </a:r>
            <a:r>
              <a:rPr lang="hr-HR" dirty="0" err="1"/>
              <a:t>standardization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procedures</a:t>
            </a:r>
            <a:r>
              <a:rPr lang="hr-HR" dirty="0"/>
              <a:t>.</a:t>
            </a:r>
          </a:p>
          <a:p>
            <a:pPr>
              <a:lnSpc>
                <a:spcPct val="120000"/>
              </a:lnSpc>
            </a:pPr>
            <a:r>
              <a:rPr lang="hr-HR" dirty="0"/>
              <a:t>A major </a:t>
            </a:r>
            <a:r>
              <a:rPr lang="hr-HR" dirty="0" err="1"/>
              <a:t>challenge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conducting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placebo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following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:</a:t>
            </a:r>
          </a:p>
          <a:p>
            <a:pPr lvl="1"/>
            <a:r>
              <a:rPr lang="hr-HR" dirty="0"/>
              <a:t>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placebo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sham</a:t>
            </a:r>
            <a:r>
              <a:rPr lang="hr-HR" dirty="0"/>
              <a:t> </a:t>
            </a:r>
            <a:r>
              <a:rPr lang="hr-HR" dirty="0" err="1"/>
              <a:t>devices</a:t>
            </a:r>
            <a:endParaRPr lang="hr-HR" dirty="0"/>
          </a:p>
          <a:p>
            <a:pPr lvl="1"/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standards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therapies</a:t>
            </a:r>
            <a:endParaRPr lang="hr-HR" dirty="0"/>
          </a:p>
          <a:p>
            <a:pPr lvl="1"/>
            <a:r>
              <a:rPr lang="hr-HR" dirty="0" err="1"/>
              <a:t>treatment</a:t>
            </a:r>
            <a:r>
              <a:rPr lang="hr-HR" dirty="0"/>
              <a:t> </a:t>
            </a:r>
            <a:r>
              <a:rPr lang="hr-HR" dirty="0" err="1"/>
              <a:t>heterogenity</a:t>
            </a:r>
            <a:r>
              <a:rPr lang="hr-HR" dirty="0"/>
              <a:t> </a:t>
            </a:r>
            <a:r>
              <a:rPr lang="hr-HR" dirty="0" err="1"/>
              <a:t>due</a:t>
            </a:r>
            <a:r>
              <a:rPr lang="hr-HR" dirty="0"/>
              <a:t> to </a:t>
            </a:r>
            <a:r>
              <a:rPr lang="hr-HR" dirty="0" err="1"/>
              <a:t>therapist</a:t>
            </a:r>
            <a:r>
              <a:rPr lang="hr-HR" dirty="0"/>
              <a:t> </a:t>
            </a:r>
            <a:r>
              <a:rPr lang="hr-HR" dirty="0" err="1"/>
              <a:t>skill</a:t>
            </a:r>
            <a:r>
              <a:rPr lang="hr-HR" dirty="0"/>
              <a:t> </a:t>
            </a:r>
            <a:r>
              <a:rPr lang="hr-HR" dirty="0" err="1"/>
              <a:t>differences</a:t>
            </a:r>
            <a:endParaRPr lang="hr-HR" dirty="0"/>
          </a:p>
          <a:p>
            <a:pPr lvl="1"/>
            <a:r>
              <a:rPr lang="hr-HR" dirty="0" err="1"/>
              <a:t>issues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masking</a:t>
            </a:r>
            <a:endParaRPr lang="hr-HR" dirty="0"/>
          </a:p>
          <a:p>
            <a:pPr lvl="1"/>
            <a:r>
              <a:rPr lang="hr-HR" dirty="0"/>
              <a:t>personal </a:t>
            </a:r>
            <a:r>
              <a:rPr lang="hr-HR" dirty="0" err="1"/>
              <a:t>interaction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therapist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patient</a:t>
            </a:r>
            <a:endParaRPr lang="hr-HR" dirty="0"/>
          </a:p>
          <a:p>
            <a:pPr lvl="1"/>
            <a:r>
              <a:rPr lang="hr-HR" dirty="0"/>
              <a:t>personal </a:t>
            </a:r>
            <a:r>
              <a:rPr lang="hr-HR" dirty="0" err="1"/>
              <a:t>beliefs</a:t>
            </a:r>
            <a:r>
              <a:rPr lang="hr-HR" dirty="0"/>
              <a:t>, </a:t>
            </a:r>
            <a:r>
              <a:rPr lang="hr-HR" dirty="0" err="1"/>
              <a:t>previous</a:t>
            </a:r>
            <a:r>
              <a:rPr lang="hr-HR" dirty="0"/>
              <a:t> </a:t>
            </a:r>
            <a:r>
              <a:rPr lang="hr-HR" dirty="0" err="1"/>
              <a:t>experience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motivation</a:t>
            </a:r>
            <a:endParaRPr lang="hr-HR" dirty="0"/>
          </a:p>
          <a:p>
            <a:pPr lvl="1"/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effect</a:t>
            </a:r>
            <a:r>
              <a:rPr lang="hr-HR" dirty="0"/>
              <a:t> </a:t>
            </a:r>
            <a:r>
              <a:rPr lang="hr-HR" dirty="0" err="1"/>
              <a:t>sizes</a:t>
            </a:r>
            <a:endParaRPr lang="hr-HR" dirty="0"/>
          </a:p>
          <a:p>
            <a:pPr lvl="1"/>
            <a:r>
              <a:rPr lang="hr-HR" dirty="0" err="1"/>
              <a:t>long</a:t>
            </a:r>
            <a:r>
              <a:rPr lang="hr-HR" dirty="0"/>
              <a:t> </a:t>
            </a:r>
            <a:r>
              <a:rPr lang="hr-HR" dirty="0" err="1"/>
              <a:t>follow-up</a:t>
            </a:r>
            <a:endParaRPr lang="hr-HR" dirty="0"/>
          </a:p>
          <a:p>
            <a:pPr lvl="1"/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to </a:t>
            </a:r>
            <a:r>
              <a:rPr lang="hr-HR" dirty="0" err="1"/>
              <a:t>conduct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endParaRPr lang="hr-HR" dirty="0"/>
          </a:p>
          <a:p>
            <a:pPr lvl="1"/>
            <a:r>
              <a:rPr lang="hr-HR" dirty="0"/>
              <a:t>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devices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757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48062-5295-4A59-9D0D-843E5404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Introduction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8D67A1-9371-4DDB-BEBD-265AEAECA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617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Science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relatively</a:t>
            </a:r>
            <a:r>
              <a:rPr lang="hr-HR" dirty="0"/>
              <a:t> </a:t>
            </a:r>
            <a:r>
              <a:rPr lang="hr-HR" dirty="0" err="1"/>
              <a:t>young</a:t>
            </a:r>
            <a:r>
              <a:rPr lang="hr-HR" dirty="0"/>
              <a:t>, </a:t>
            </a:r>
            <a:r>
              <a:rPr lang="hr-HR" dirty="0" err="1"/>
              <a:t>like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specialty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some </a:t>
            </a:r>
            <a:r>
              <a:rPr lang="hr-HR" dirty="0" err="1"/>
              <a:t>peculiar</a:t>
            </a:r>
            <a:r>
              <a:rPr lang="hr-HR" dirty="0"/>
              <a:t> </a:t>
            </a:r>
            <a:r>
              <a:rPr lang="hr-HR" dirty="0" err="1"/>
              <a:t>challenges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specificities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spectrum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science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described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respect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curriculum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PRM </a:t>
            </a:r>
            <a:r>
              <a:rPr lang="hr-HR" dirty="0" err="1"/>
              <a:t>Board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PRM </a:t>
            </a:r>
            <a:r>
              <a:rPr lang="hr-HR" dirty="0" err="1"/>
              <a:t>Section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topics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programmes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ESPRM </a:t>
            </a:r>
            <a:r>
              <a:rPr lang="hr-HR" dirty="0" err="1"/>
              <a:t>and</a:t>
            </a:r>
            <a:r>
              <a:rPr lang="hr-HR" dirty="0"/>
              <a:t> ISPRM </a:t>
            </a:r>
            <a:r>
              <a:rPr lang="hr-HR" dirty="0" err="1"/>
              <a:t>congresses</a:t>
            </a:r>
            <a:r>
              <a:rPr lang="hr-HR" dirty="0"/>
              <a:t>, </a:t>
            </a:r>
            <a:r>
              <a:rPr lang="hr-HR" dirty="0" err="1"/>
              <a:t>published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journals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listed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for PRM </a:t>
            </a:r>
            <a:r>
              <a:rPr lang="hr-HR" dirty="0" err="1"/>
              <a:t>requires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strong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base for a </a:t>
            </a:r>
            <a:r>
              <a:rPr lang="hr-HR" dirty="0" err="1"/>
              <a:t>broad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distinct</a:t>
            </a:r>
            <a:r>
              <a:rPr lang="hr-HR" dirty="0"/>
              <a:t> but </a:t>
            </a:r>
            <a:r>
              <a:rPr lang="hr-HR" dirty="0" err="1"/>
              <a:t>related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core</a:t>
            </a:r>
            <a:r>
              <a:rPr lang="hr-HR" dirty="0"/>
              <a:t> </a:t>
            </a:r>
            <a:r>
              <a:rPr lang="hr-HR" dirty="0" err="1"/>
              <a:t>concept</a:t>
            </a:r>
            <a:r>
              <a:rPr lang="hr-HR" dirty="0"/>
              <a:t> </a:t>
            </a:r>
            <a:r>
              <a:rPr lang="hr-HR" dirty="0" err="1"/>
              <a:t>underpinning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conceptualization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distinct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framework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integrative</a:t>
            </a:r>
            <a:r>
              <a:rPr lang="hr-HR" dirty="0"/>
              <a:t> nature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ICF. </a:t>
            </a:r>
          </a:p>
          <a:p>
            <a:endParaRPr lang="hr-HR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3007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375719"/>
            <a:ext cx="10515600" cy="4533468"/>
          </a:xfrm>
        </p:spPr>
        <p:txBody>
          <a:bodyPr>
            <a:normAutofit/>
          </a:bodyPr>
          <a:lstStyle/>
          <a:p>
            <a:pPr lvl="0"/>
            <a:r>
              <a:rPr lang="hr-HR" dirty="0" err="1"/>
              <a:t>Furthermore</a:t>
            </a:r>
            <a:r>
              <a:rPr lang="hr-HR" dirty="0"/>
              <a:t>, some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conditions</a:t>
            </a:r>
            <a:r>
              <a:rPr lang="hr-HR" dirty="0"/>
              <a:t>, </a:t>
            </a:r>
            <a:r>
              <a:rPr lang="hr-HR" dirty="0" err="1"/>
              <a:t>simply</a:t>
            </a:r>
            <a:r>
              <a:rPr lang="hr-HR" dirty="0"/>
              <a:t> do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allow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placebo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sham</a:t>
            </a:r>
            <a:r>
              <a:rPr lang="hr-HR" dirty="0"/>
              <a:t> </a:t>
            </a:r>
            <a:r>
              <a:rPr lang="hr-HR" dirty="0" err="1"/>
              <a:t>device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Another</a:t>
            </a:r>
            <a:r>
              <a:rPr lang="hr-HR" dirty="0"/>
              <a:t> </a:t>
            </a:r>
            <a:r>
              <a:rPr lang="hr-HR" dirty="0" err="1"/>
              <a:t>challenge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use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combination</a:t>
            </a:r>
            <a:r>
              <a:rPr lang="hr-HR" dirty="0"/>
              <a:t> </a:t>
            </a:r>
            <a:r>
              <a:rPr lang="hr-HR" dirty="0" err="1"/>
              <a:t>therapies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Furthermore</a:t>
            </a:r>
            <a:r>
              <a:rPr lang="hr-HR" dirty="0"/>
              <a:t>, PRM </a:t>
            </a:r>
            <a:r>
              <a:rPr lang="hr-HR" dirty="0" err="1"/>
              <a:t>physicians</a:t>
            </a:r>
            <a:r>
              <a:rPr lang="hr-HR" dirty="0"/>
              <a:t>, more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specialties</a:t>
            </a:r>
            <a:r>
              <a:rPr lang="hr-HR" dirty="0"/>
              <a:t>, are </a:t>
            </a:r>
            <a:r>
              <a:rPr lang="hr-HR" dirty="0" err="1"/>
              <a:t>often</a:t>
            </a:r>
            <a:r>
              <a:rPr lang="hr-HR" dirty="0"/>
              <a:t> </a:t>
            </a:r>
            <a:r>
              <a:rPr lang="hr-HR" dirty="0" err="1"/>
              <a:t>dealing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multi-morbid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treatments</a:t>
            </a:r>
            <a:r>
              <a:rPr lang="hr-HR" dirty="0"/>
              <a:t>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higher</a:t>
            </a:r>
            <a:r>
              <a:rPr lang="hr-HR" dirty="0"/>
              <a:t> grade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leads</a:t>
            </a:r>
            <a:r>
              <a:rPr lang="hr-HR" dirty="0"/>
              <a:t>  to </a:t>
            </a:r>
            <a:r>
              <a:rPr lang="hr-HR" dirty="0" err="1"/>
              <a:t>impaired</a:t>
            </a:r>
            <a:r>
              <a:rPr lang="hr-HR" dirty="0"/>
              <a:t> </a:t>
            </a:r>
            <a:r>
              <a:rPr lang="hr-HR" dirty="0" err="1"/>
              <a:t>recognition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clinicians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researchers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community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under-representation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EBM </a:t>
            </a:r>
            <a:r>
              <a:rPr lang="hr-HR" dirty="0" err="1"/>
              <a:t>textbooks</a:t>
            </a:r>
            <a:r>
              <a:rPr lang="hr-HR" dirty="0"/>
              <a:t>. In </a:t>
            </a:r>
            <a:r>
              <a:rPr lang="hr-HR" dirty="0" err="1"/>
              <a:t>times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financial</a:t>
            </a:r>
            <a:r>
              <a:rPr lang="hr-HR" dirty="0"/>
              <a:t> </a:t>
            </a:r>
            <a:r>
              <a:rPr lang="hr-HR" dirty="0" err="1"/>
              <a:t>shortcuts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tendencies</a:t>
            </a:r>
            <a:r>
              <a:rPr lang="hr-HR" dirty="0"/>
              <a:t> to </a:t>
            </a:r>
            <a:r>
              <a:rPr lang="hr-HR" dirty="0" err="1"/>
              <a:t>misuse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„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“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stakeholders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3420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73211"/>
            <a:ext cx="10515600" cy="5035976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</a:pPr>
            <a:r>
              <a:rPr lang="hr-HR" b="1" i="1" dirty="0"/>
              <a:t>How to </a:t>
            </a:r>
            <a:r>
              <a:rPr lang="hr-HR" b="1" i="1" dirty="0" err="1"/>
              <a:t>deal</a:t>
            </a:r>
            <a:r>
              <a:rPr lang="hr-HR" b="1" i="1" dirty="0"/>
              <a:t> </a:t>
            </a:r>
            <a:r>
              <a:rPr lang="hr-HR" b="1" i="1" dirty="0" err="1"/>
              <a:t>with</a:t>
            </a:r>
            <a:r>
              <a:rPr lang="hr-HR" b="1" i="1" dirty="0"/>
              <a:t> </a:t>
            </a:r>
            <a:r>
              <a:rPr lang="hr-HR" b="1" i="1" dirty="0" err="1"/>
              <a:t>these</a:t>
            </a:r>
            <a:r>
              <a:rPr lang="hr-HR" b="1" i="1" dirty="0"/>
              <a:t> </a:t>
            </a:r>
            <a:r>
              <a:rPr lang="hr-HR" b="1" i="1" dirty="0" err="1"/>
              <a:t>challenges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recent</a:t>
            </a:r>
            <a:r>
              <a:rPr lang="hr-HR" dirty="0"/>
              <a:t> </a:t>
            </a:r>
            <a:r>
              <a:rPr lang="hr-HR" dirty="0" err="1"/>
              <a:t>decades</a:t>
            </a:r>
            <a:r>
              <a:rPr lang="hr-HR" dirty="0"/>
              <a:t> </a:t>
            </a:r>
            <a:r>
              <a:rPr lang="hr-HR" dirty="0" err="1"/>
              <a:t>strong</a:t>
            </a:r>
            <a:r>
              <a:rPr lang="hr-HR" dirty="0"/>
              <a:t> </a:t>
            </a:r>
            <a:r>
              <a:rPr lang="hr-HR" dirty="0" err="1"/>
              <a:t>efforts</a:t>
            </a:r>
            <a:r>
              <a:rPr lang="hr-HR" dirty="0"/>
              <a:t> </a:t>
            </a:r>
            <a:r>
              <a:rPr lang="hr-HR" dirty="0" err="1"/>
              <a:t>were</a:t>
            </a:r>
            <a:r>
              <a:rPr lang="hr-HR" dirty="0"/>
              <a:t> </a:t>
            </a:r>
            <a:r>
              <a:rPr lang="hr-HR" dirty="0" err="1"/>
              <a:t>undertaken</a:t>
            </a:r>
            <a:r>
              <a:rPr lang="hr-HR" dirty="0"/>
              <a:t> to </a:t>
            </a:r>
            <a:r>
              <a:rPr lang="hr-HR" dirty="0" err="1"/>
              <a:t>increase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RCTs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. Progress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design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statistical</a:t>
            </a:r>
            <a:r>
              <a:rPr lang="hr-HR" dirty="0"/>
              <a:t> </a:t>
            </a:r>
            <a:r>
              <a:rPr lang="hr-HR" dirty="0" err="1"/>
              <a:t>methodology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criteria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b="1" i="1" dirty="0" err="1"/>
              <a:t>Improve</a:t>
            </a:r>
            <a:r>
              <a:rPr lang="hr-HR" b="1" i="1" dirty="0"/>
              <a:t> </a:t>
            </a:r>
            <a:r>
              <a:rPr lang="hr-HR" b="1" i="1" dirty="0" err="1"/>
              <a:t>standards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 </a:t>
            </a:r>
            <a:r>
              <a:rPr lang="hr-HR" b="1" i="1" dirty="0" err="1"/>
              <a:t>trials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conduct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high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placebo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sham-controlled</a:t>
            </a:r>
            <a:r>
              <a:rPr lang="hr-HR" dirty="0"/>
              <a:t> </a:t>
            </a:r>
            <a:r>
              <a:rPr lang="hr-HR" dirty="0" err="1"/>
              <a:t>randomized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provides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basis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recommendations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.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because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recommendations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guidelines</a:t>
            </a:r>
            <a:r>
              <a:rPr lang="hr-HR" dirty="0"/>
              <a:t> influence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ensuring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routine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b="1" i="1" dirty="0" err="1"/>
              <a:t>Create</a:t>
            </a:r>
            <a:r>
              <a:rPr lang="hr-HR" b="1" i="1" dirty="0"/>
              <a:t> </a:t>
            </a:r>
            <a:r>
              <a:rPr lang="hr-HR" b="1" i="1" dirty="0" err="1"/>
              <a:t>sound</a:t>
            </a:r>
            <a:r>
              <a:rPr lang="hr-HR" b="1" i="1" dirty="0"/>
              <a:t> PRM </a:t>
            </a:r>
            <a:r>
              <a:rPr lang="hr-HR" b="1" i="1" dirty="0" err="1"/>
              <a:t>specific</a:t>
            </a:r>
            <a:r>
              <a:rPr lang="hr-HR" b="1" i="1" dirty="0"/>
              <a:t> </a:t>
            </a:r>
            <a:r>
              <a:rPr lang="hr-HR" b="1" i="1" dirty="0" err="1"/>
              <a:t>trial</a:t>
            </a:r>
            <a:r>
              <a:rPr lang="hr-HR" b="1" i="1" dirty="0"/>
              <a:t> </a:t>
            </a:r>
            <a:r>
              <a:rPr lang="hr-HR" b="1" i="1" dirty="0" err="1"/>
              <a:t>designs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requesting</a:t>
            </a:r>
            <a:r>
              <a:rPr lang="hr-HR" dirty="0"/>
              <a:t> a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concept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double-blinded</a:t>
            </a:r>
            <a:r>
              <a:rPr lang="hr-HR" dirty="0"/>
              <a:t> </a:t>
            </a:r>
            <a:r>
              <a:rPr lang="hr-HR" dirty="0" err="1"/>
              <a:t>randomized</a:t>
            </a:r>
            <a:r>
              <a:rPr lang="hr-HR" dirty="0"/>
              <a:t> </a:t>
            </a:r>
            <a:r>
              <a:rPr lang="hr-HR" dirty="0" err="1"/>
              <a:t>controlled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(RCT)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</a:t>
            </a:r>
          </a:p>
          <a:p>
            <a:pPr lvl="0">
              <a:lnSpc>
                <a:spcPct val="110000"/>
              </a:lnSpc>
            </a:pPr>
            <a:r>
              <a:rPr lang="hr-HR" b="1" i="1" dirty="0" err="1"/>
              <a:t>Standardize</a:t>
            </a:r>
            <a:r>
              <a:rPr lang="hr-HR" b="1" i="1" dirty="0"/>
              <a:t> </a:t>
            </a:r>
            <a:r>
              <a:rPr lang="hr-HR" b="1" i="1" dirty="0" err="1"/>
              <a:t>interventions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/>
              <a:t>to </a:t>
            </a:r>
            <a:r>
              <a:rPr lang="hr-HR" dirty="0" err="1"/>
              <a:t>conduct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comparable</a:t>
            </a:r>
            <a:r>
              <a:rPr lang="hr-HR" dirty="0"/>
              <a:t> </a:t>
            </a:r>
            <a:r>
              <a:rPr lang="hr-HR" dirty="0" err="1"/>
              <a:t>interventions</a:t>
            </a:r>
            <a:r>
              <a:rPr lang="hr-HR" dirty="0"/>
              <a:t>.</a:t>
            </a:r>
          </a:p>
          <a:p>
            <a:pPr lvl="0">
              <a:lnSpc>
                <a:spcPct val="110000"/>
              </a:lnSpc>
            </a:pPr>
            <a:r>
              <a:rPr lang="hr-HR" b="1" i="1" dirty="0" err="1"/>
              <a:t>Representation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PRM </a:t>
            </a:r>
            <a:r>
              <a:rPr lang="hr-HR" b="1" i="1" dirty="0" err="1"/>
              <a:t>in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„EBM </a:t>
            </a:r>
            <a:r>
              <a:rPr lang="hr-HR" b="1" i="1" dirty="0" err="1"/>
              <a:t>world</a:t>
            </a:r>
            <a:r>
              <a:rPr lang="hr-HR" b="1" i="1" dirty="0"/>
              <a:t>” </a:t>
            </a:r>
            <a:r>
              <a:rPr lang="hr-HR" i="1" dirty="0"/>
              <a:t>-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Networks</a:t>
            </a:r>
            <a:r>
              <a:rPr lang="hr-HR" dirty="0"/>
              <a:t>,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established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2016 as a </a:t>
            </a:r>
            <a:r>
              <a:rPr lang="hr-HR" dirty="0" err="1"/>
              <a:t>Field</a:t>
            </a:r>
            <a:r>
              <a:rPr lang="hr-HR" dirty="0"/>
              <a:t>, </a:t>
            </a:r>
            <a:r>
              <a:rPr lang="hr-HR" dirty="0" err="1"/>
              <a:t>whose</a:t>
            </a:r>
            <a:r>
              <a:rPr lang="hr-HR" dirty="0"/>
              <a:t> </a:t>
            </a:r>
            <a:r>
              <a:rPr lang="hr-HR" dirty="0" err="1"/>
              <a:t>aim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function</a:t>
            </a:r>
            <a:r>
              <a:rPr lang="hr-HR" dirty="0"/>
              <a:t> as a </a:t>
            </a:r>
            <a:r>
              <a:rPr lang="hr-HR" dirty="0" err="1"/>
              <a:t>bridge</a:t>
            </a:r>
            <a:r>
              <a:rPr lang="hr-HR" dirty="0"/>
              <a:t> </a:t>
            </a:r>
            <a:r>
              <a:rPr lang="hr-HR" dirty="0" err="1"/>
              <a:t>between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stakeholders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Cochrane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526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0578" y="510747"/>
            <a:ext cx="10515600" cy="522544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hr-HR" b="1" i="1" dirty="0"/>
              <a:t>Transfer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scientific</a:t>
            </a:r>
            <a:r>
              <a:rPr lang="hr-HR" b="1" i="1" dirty="0"/>
              <a:t> </a:t>
            </a:r>
            <a:r>
              <a:rPr lang="hr-HR" b="1" i="1" dirty="0" err="1"/>
              <a:t>knowledge</a:t>
            </a:r>
            <a:r>
              <a:rPr lang="hr-HR" b="1" i="1" dirty="0"/>
              <a:t> </a:t>
            </a:r>
            <a:r>
              <a:rPr lang="hr-HR" b="1" i="1" dirty="0" err="1"/>
              <a:t>into</a:t>
            </a:r>
            <a:r>
              <a:rPr lang="hr-HR" b="1" i="1" dirty="0"/>
              <a:t> </a:t>
            </a:r>
            <a:r>
              <a:rPr lang="hr-HR" b="1" i="1" dirty="0" err="1"/>
              <a:t>clinical</a:t>
            </a:r>
            <a:r>
              <a:rPr lang="hr-HR" b="1" i="1" dirty="0"/>
              <a:t> </a:t>
            </a:r>
            <a:r>
              <a:rPr lang="hr-HR" b="1" i="1" dirty="0" err="1"/>
              <a:t>practice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crucial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only</a:t>
            </a:r>
            <a:r>
              <a:rPr lang="hr-HR" dirty="0"/>
              <a:t> </a:t>
            </a:r>
            <a:r>
              <a:rPr lang="hr-HR" dirty="0" err="1"/>
              <a:t>comprise</a:t>
            </a:r>
            <a:r>
              <a:rPr lang="hr-HR" dirty="0"/>
              <a:t> PRM </a:t>
            </a:r>
            <a:r>
              <a:rPr lang="hr-HR" dirty="0" err="1"/>
              <a:t>physicians</a:t>
            </a:r>
            <a:r>
              <a:rPr lang="hr-HR" dirty="0"/>
              <a:t> but </a:t>
            </a:r>
            <a:r>
              <a:rPr lang="hr-HR" dirty="0" err="1"/>
              <a:t>furthermore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entire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underlines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importance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specialist</a:t>
            </a:r>
            <a:r>
              <a:rPr lang="hr-HR" dirty="0"/>
              <a:t> as a leader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consequently</a:t>
            </a:r>
            <a:r>
              <a:rPr lang="hr-HR" dirty="0"/>
              <a:t> </a:t>
            </a:r>
            <a:r>
              <a:rPr lang="hr-HR" dirty="0" err="1"/>
              <a:t>promotes</a:t>
            </a:r>
            <a:r>
              <a:rPr lang="hr-HR" dirty="0"/>
              <a:t> EBM </a:t>
            </a:r>
            <a:r>
              <a:rPr lang="hr-HR" dirty="0" err="1"/>
              <a:t>procedures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therapeutic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rehabilitative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requests</a:t>
            </a:r>
            <a:r>
              <a:rPr lang="hr-HR" dirty="0"/>
              <a:t> </a:t>
            </a:r>
            <a:r>
              <a:rPr lang="hr-HR" dirty="0" err="1"/>
              <a:t>adequate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skills</a:t>
            </a:r>
            <a:r>
              <a:rPr lang="hr-HR" dirty="0"/>
              <a:t> to </a:t>
            </a:r>
            <a:r>
              <a:rPr lang="hr-HR" dirty="0" err="1"/>
              <a:t>convince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team</a:t>
            </a:r>
            <a:r>
              <a:rPr lang="hr-HR" dirty="0"/>
              <a:t> </a:t>
            </a:r>
            <a:r>
              <a:rPr lang="hr-HR" dirty="0" err="1"/>
              <a:t>members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implement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daily</a:t>
            </a:r>
            <a:r>
              <a:rPr lang="hr-HR" dirty="0"/>
              <a:t> </a:t>
            </a:r>
            <a:r>
              <a:rPr lang="hr-HR" dirty="0" err="1"/>
              <a:t>routine</a:t>
            </a:r>
            <a:r>
              <a:rPr lang="hr-HR" dirty="0"/>
              <a:t>. 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may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supportive</a:t>
            </a:r>
            <a:r>
              <a:rPr lang="hr-HR" dirty="0"/>
              <a:t> to </a:t>
            </a:r>
            <a:r>
              <a:rPr lang="hr-HR" dirty="0" err="1"/>
              <a:t>establish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working</a:t>
            </a:r>
            <a:r>
              <a:rPr lang="hr-HR" dirty="0"/>
              <a:t> </a:t>
            </a:r>
            <a:r>
              <a:rPr lang="hr-HR" dirty="0" err="1"/>
              <a:t>groups</a:t>
            </a:r>
            <a:r>
              <a:rPr lang="hr-HR" dirty="0"/>
              <a:t> to </a:t>
            </a:r>
            <a:r>
              <a:rPr lang="hr-HR" dirty="0" err="1"/>
              <a:t>facilitate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r-HR" i="1" dirty="0"/>
              <a:t> </a:t>
            </a:r>
            <a:endParaRPr lang="hr-HR" dirty="0"/>
          </a:p>
          <a:p>
            <a:pPr marL="0" indent="0">
              <a:lnSpc>
                <a:spcPct val="120000"/>
              </a:lnSpc>
              <a:buNone/>
            </a:pPr>
            <a:r>
              <a:rPr lang="hr-HR" dirty="0"/>
              <a:t>EBM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modern</a:t>
            </a:r>
            <a:r>
              <a:rPr lang="hr-HR" dirty="0"/>
              <a:t> medicine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thus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But, EBM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often</a:t>
            </a:r>
            <a:r>
              <a:rPr lang="hr-HR" dirty="0"/>
              <a:t> </a:t>
            </a:r>
            <a:r>
              <a:rPr lang="hr-HR" dirty="0" err="1"/>
              <a:t>reduced</a:t>
            </a:r>
            <a:r>
              <a:rPr lang="hr-HR" dirty="0"/>
              <a:t> to </a:t>
            </a:r>
            <a:r>
              <a:rPr lang="hr-HR" dirty="0" err="1"/>
              <a:t>external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on meta-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randomized</a:t>
            </a:r>
            <a:r>
              <a:rPr lang="hr-HR" dirty="0"/>
              <a:t>, </a:t>
            </a:r>
            <a:r>
              <a:rPr lang="hr-HR" dirty="0" err="1"/>
              <a:t>placebo</a:t>
            </a:r>
            <a:r>
              <a:rPr lang="hr-HR" dirty="0"/>
              <a:t> </a:t>
            </a:r>
            <a:r>
              <a:rPr lang="hr-HR" dirty="0" err="1"/>
              <a:t>controlled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. PRM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cannot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compared</a:t>
            </a:r>
            <a:r>
              <a:rPr lang="hr-HR" dirty="0"/>
              <a:t> to </a:t>
            </a:r>
            <a:r>
              <a:rPr lang="hr-HR" dirty="0" err="1"/>
              <a:t>pharmaceutical</a:t>
            </a:r>
            <a:r>
              <a:rPr lang="hr-HR" dirty="0"/>
              <a:t> </a:t>
            </a:r>
            <a:r>
              <a:rPr lang="hr-HR" dirty="0" err="1"/>
              <a:t>ones</a:t>
            </a:r>
            <a:r>
              <a:rPr lang="hr-HR" dirty="0"/>
              <a:t>. </a:t>
            </a:r>
            <a:r>
              <a:rPr lang="hr-HR" dirty="0" err="1"/>
              <a:t>Correponding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holistic</a:t>
            </a:r>
            <a:r>
              <a:rPr lang="hr-HR" dirty="0"/>
              <a:t> </a:t>
            </a:r>
            <a:r>
              <a:rPr lang="hr-HR" dirty="0" err="1"/>
              <a:t>approach</a:t>
            </a:r>
            <a:r>
              <a:rPr lang="hr-HR" dirty="0"/>
              <a:t> to </a:t>
            </a:r>
            <a:r>
              <a:rPr lang="hr-HR" dirty="0" err="1"/>
              <a:t>patients</a:t>
            </a:r>
            <a:r>
              <a:rPr lang="hr-HR" dirty="0"/>
              <a:t>, a </a:t>
            </a:r>
            <a:r>
              <a:rPr lang="hr-HR" dirty="0" err="1"/>
              <a:t>holistic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concept</a:t>
            </a:r>
            <a:r>
              <a:rPr lang="hr-HR" dirty="0"/>
              <a:t>,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to meta-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implemented</a:t>
            </a:r>
            <a:r>
              <a:rPr lang="hr-HR" dirty="0"/>
              <a:t> </a:t>
            </a:r>
            <a:r>
              <a:rPr lang="hr-HR" dirty="0" err="1"/>
              <a:t>reflecting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framework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7449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Research </a:t>
            </a:r>
            <a:r>
              <a:rPr lang="hr-HR" sz="4000" dirty="0" err="1"/>
              <a:t>training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err="1"/>
              <a:t>Only</a:t>
            </a:r>
            <a:r>
              <a:rPr lang="hr-HR" dirty="0"/>
              <a:t> a </a:t>
            </a:r>
            <a:r>
              <a:rPr lang="hr-HR" dirty="0" err="1"/>
              <a:t>minority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exposed</a:t>
            </a:r>
            <a:r>
              <a:rPr lang="hr-HR" dirty="0"/>
              <a:t> to </a:t>
            </a:r>
            <a:r>
              <a:rPr lang="hr-HR" dirty="0" err="1"/>
              <a:t>actual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projects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studies</a:t>
            </a:r>
            <a:r>
              <a:rPr lang="hr-HR" dirty="0"/>
              <a:t>, </a:t>
            </a:r>
            <a:r>
              <a:rPr lang="hr-HR" dirty="0" err="1"/>
              <a:t>however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improving</a:t>
            </a:r>
            <a:r>
              <a:rPr lang="hr-HR" dirty="0"/>
              <a:t> </a:t>
            </a:r>
            <a:r>
              <a:rPr lang="hr-HR" dirty="0" err="1"/>
              <a:t>slowly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faculties</a:t>
            </a:r>
            <a:r>
              <a:rPr lang="hr-HR" dirty="0"/>
              <a:t> </a:t>
            </a:r>
            <a:r>
              <a:rPr lang="hr-HR" dirty="0" err="1"/>
              <a:t>introducing</a:t>
            </a:r>
            <a:r>
              <a:rPr lang="hr-HR" dirty="0"/>
              <a:t> a </a:t>
            </a:r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component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undergraduate</a:t>
            </a:r>
            <a:r>
              <a:rPr lang="hr-HR" dirty="0"/>
              <a:t>, as </a:t>
            </a:r>
            <a:r>
              <a:rPr lang="hr-HR" dirty="0" err="1"/>
              <a:t>well</a:t>
            </a:r>
            <a:r>
              <a:rPr lang="hr-HR" dirty="0"/>
              <a:t> as </a:t>
            </a:r>
            <a:r>
              <a:rPr lang="hr-HR" dirty="0" err="1"/>
              <a:t>postgraduate</a:t>
            </a:r>
            <a:r>
              <a:rPr lang="hr-HR" dirty="0"/>
              <a:t> </a:t>
            </a:r>
            <a:r>
              <a:rPr lang="hr-HR" dirty="0" err="1"/>
              <a:t>curriculum</a:t>
            </a:r>
            <a:r>
              <a:rPr lang="hr-HR" dirty="0"/>
              <a:t>.</a:t>
            </a:r>
          </a:p>
          <a:p>
            <a:pPr lvl="0"/>
            <a:r>
              <a:rPr lang="hr-HR" dirty="0"/>
              <a:t>PRM </a:t>
            </a:r>
            <a:r>
              <a:rPr lang="hr-HR" dirty="0" err="1"/>
              <a:t>offer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a </a:t>
            </a:r>
            <a:r>
              <a:rPr lang="hr-HR" dirty="0" err="1"/>
              <a:t>possibility</a:t>
            </a:r>
            <a:r>
              <a:rPr lang="hr-HR" dirty="0"/>
              <a:t> to </a:t>
            </a:r>
            <a:r>
              <a:rPr lang="hr-HR" dirty="0" err="1"/>
              <a:t>participate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a </a:t>
            </a:r>
            <a:r>
              <a:rPr lang="hr-HR" dirty="0" err="1"/>
              <a:t>current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project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required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exposure</a:t>
            </a:r>
            <a:r>
              <a:rPr lang="hr-HR" dirty="0"/>
              <a:t> to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becomes</a:t>
            </a:r>
            <a:r>
              <a:rPr lang="hr-HR" dirty="0"/>
              <a:t> a </a:t>
            </a:r>
            <a:r>
              <a:rPr lang="hr-HR" dirty="0" err="1"/>
              <a:t>compulsory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postgraduate</a:t>
            </a:r>
            <a:r>
              <a:rPr lang="hr-HR" dirty="0"/>
              <a:t> PRM </a:t>
            </a:r>
            <a:r>
              <a:rPr lang="hr-HR" dirty="0" err="1"/>
              <a:t>training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However</a:t>
            </a:r>
            <a:r>
              <a:rPr lang="hr-HR" dirty="0"/>
              <a:t>, </a:t>
            </a:r>
            <a:r>
              <a:rPr lang="hr-HR" dirty="0" err="1"/>
              <a:t>vital</a:t>
            </a:r>
            <a:r>
              <a:rPr lang="hr-HR" dirty="0"/>
              <a:t> to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is</a:t>
            </a:r>
            <a:r>
              <a:rPr lang="hr-HR" dirty="0"/>
              <a:t> to </a:t>
            </a:r>
            <a:r>
              <a:rPr lang="hr-HR" dirty="0" err="1"/>
              <a:t>develop</a:t>
            </a:r>
            <a:r>
              <a:rPr lang="hr-HR" dirty="0"/>
              <a:t> </a:t>
            </a:r>
            <a:r>
              <a:rPr lang="hr-HR" dirty="0" err="1"/>
              <a:t>academic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sufficient</a:t>
            </a:r>
            <a:r>
              <a:rPr lang="hr-HR" dirty="0"/>
              <a:t> </a:t>
            </a:r>
            <a:r>
              <a:rPr lang="hr-HR" dirty="0" err="1"/>
              <a:t>sustainability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critical</a:t>
            </a:r>
            <a:r>
              <a:rPr lang="hr-HR" dirty="0"/>
              <a:t> </a:t>
            </a:r>
            <a:r>
              <a:rPr lang="hr-HR" dirty="0" err="1"/>
              <a:t>mass</a:t>
            </a:r>
            <a:r>
              <a:rPr lang="hr-HR" dirty="0"/>
              <a:t>, </a:t>
            </a:r>
            <a:r>
              <a:rPr lang="hr-HR" dirty="0" err="1"/>
              <a:t>linked</a:t>
            </a:r>
            <a:r>
              <a:rPr lang="hr-HR" dirty="0"/>
              <a:t> to a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department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Academic</a:t>
            </a:r>
            <a:r>
              <a:rPr lang="hr-HR" dirty="0"/>
              <a:t> </a:t>
            </a:r>
            <a:r>
              <a:rPr lang="hr-HR" dirty="0" err="1"/>
              <a:t>institutions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even</a:t>
            </a:r>
            <a:r>
              <a:rPr lang="hr-HR" dirty="0"/>
              <a:t> more,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funding</a:t>
            </a:r>
            <a:r>
              <a:rPr lang="hr-HR" dirty="0"/>
              <a:t> </a:t>
            </a:r>
            <a:r>
              <a:rPr lang="hr-HR" dirty="0" err="1"/>
              <a:t>agencies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invest</a:t>
            </a:r>
            <a:r>
              <a:rPr lang="hr-HR" dirty="0"/>
              <a:t> to </a:t>
            </a:r>
            <a:r>
              <a:rPr lang="hr-HR" dirty="0" err="1"/>
              <a:t>establish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ongoing</a:t>
            </a:r>
            <a:r>
              <a:rPr lang="hr-HR" dirty="0"/>
              <a:t> </a:t>
            </a:r>
            <a:r>
              <a:rPr lang="hr-HR" dirty="0" err="1"/>
              <a:t>ones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5044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16692"/>
            <a:ext cx="10515600" cy="519249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/>
              <a:t>To </a:t>
            </a:r>
            <a:r>
              <a:rPr lang="hr-HR" dirty="0" err="1"/>
              <a:t>develop</a:t>
            </a:r>
            <a:r>
              <a:rPr lang="hr-HR" dirty="0"/>
              <a:t> a </a:t>
            </a:r>
            <a:r>
              <a:rPr lang="hr-HR" dirty="0" err="1"/>
              <a:t>reasonable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,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necessary</a:t>
            </a:r>
            <a:r>
              <a:rPr lang="hr-HR" dirty="0"/>
              <a:t> to provide more </a:t>
            </a:r>
            <a:r>
              <a:rPr lang="hr-HR" dirty="0" err="1"/>
              <a:t>formal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PhD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methodology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Courses</a:t>
            </a:r>
            <a:r>
              <a:rPr lang="hr-HR" dirty="0"/>
              <a:t> </a:t>
            </a:r>
            <a:r>
              <a:rPr lang="hr-HR" dirty="0" err="1"/>
              <a:t>directed</a:t>
            </a:r>
            <a:r>
              <a:rPr lang="hr-HR" dirty="0"/>
              <a:t> </a:t>
            </a:r>
            <a:r>
              <a:rPr lang="hr-HR" dirty="0" err="1"/>
              <a:t>specifically</a:t>
            </a:r>
            <a:r>
              <a:rPr lang="hr-HR" dirty="0"/>
              <a:t> to European </a:t>
            </a:r>
            <a:r>
              <a:rPr lang="hr-HR" dirty="0" err="1"/>
              <a:t>PhD</a:t>
            </a:r>
            <a:r>
              <a:rPr lang="hr-HR" dirty="0"/>
              <a:t>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organized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structure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courses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followed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sections</a:t>
            </a:r>
            <a:r>
              <a:rPr lang="hr-HR" dirty="0"/>
              <a:t> on </a:t>
            </a:r>
            <a:r>
              <a:rPr lang="hr-HR" dirty="0" err="1"/>
              <a:t>methodology</a:t>
            </a:r>
            <a:r>
              <a:rPr lang="hr-HR" dirty="0"/>
              <a:t> for </a:t>
            </a:r>
            <a:r>
              <a:rPr lang="hr-HR" dirty="0" err="1"/>
              <a:t>impairment</a:t>
            </a:r>
            <a:r>
              <a:rPr lang="hr-HR" dirty="0"/>
              <a:t> </a:t>
            </a:r>
            <a:r>
              <a:rPr lang="hr-HR" dirty="0" err="1"/>
              <a:t>evaluation</a:t>
            </a:r>
            <a:r>
              <a:rPr lang="hr-HR" dirty="0"/>
              <a:t>, for </a:t>
            </a:r>
            <a:r>
              <a:rPr lang="hr-HR" dirty="0" err="1"/>
              <a:t>activity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for </a:t>
            </a:r>
            <a:r>
              <a:rPr lang="hr-HR" dirty="0" err="1"/>
              <a:t>participation</a:t>
            </a:r>
            <a:r>
              <a:rPr lang="hr-HR" dirty="0"/>
              <a:t> </a:t>
            </a:r>
            <a:r>
              <a:rPr lang="hr-HR" dirty="0" err="1"/>
              <a:t>assessment</a:t>
            </a:r>
            <a:r>
              <a:rPr lang="hr-HR" dirty="0"/>
              <a:t>. </a:t>
            </a:r>
          </a:p>
          <a:p>
            <a:pPr lvl="0"/>
            <a:r>
              <a:rPr lang="hr-HR" dirty="0" err="1"/>
              <a:t>Since</a:t>
            </a:r>
            <a:r>
              <a:rPr lang="hr-HR" dirty="0"/>
              <a:t> </a:t>
            </a:r>
            <a:r>
              <a:rPr lang="hr-HR" dirty="0" err="1"/>
              <a:t>many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instruments</a:t>
            </a:r>
            <a:r>
              <a:rPr lang="hr-HR" dirty="0"/>
              <a:t> </a:t>
            </a:r>
            <a:r>
              <a:rPr lang="hr-HR" dirty="0" err="1"/>
              <a:t>used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produce</a:t>
            </a:r>
            <a:r>
              <a:rPr lang="hr-HR" dirty="0"/>
              <a:t> </a:t>
            </a:r>
            <a:r>
              <a:rPr lang="hr-HR" dirty="0" err="1"/>
              <a:t>ordinal</a:t>
            </a:r>
            <a:r>
              <a:rPr lang="hr-HR" dirty="0"/>
              <a:t> data,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emphasis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statistical</a:t>
            </a:r>
            <a:r>
              <a:rPr lang="hr-HR" dirty="0"/>
              <a:t> </a:t>
            </a:r>
            <a:r>
              <a:rPr lang="hr-HR" dirty="0" err="1"/>
              <a:t>part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course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on </a:t>
            </a:r>
            <a:r>
              <a:rPr lang="hr-HR" dirty="0" err="1"/>
              <a:t>Rasch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instruments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undergone</a:t>
            </a:r>
            <a:r>
              <a:rPr lang="hr-HR" dirty="0"/>
              <a:t> </a:t>
            </a:r>
            <a:r>
              <a:rPr lang="hr-HR" dirty="0" err="1"/>
              <a:t>such</a:t>
            </a:r>
            <a:r>
              <a:rPr lang="hr-HR" dirty="0"/>
              <a:t> </a:t>
            </a:r>
            <a:r>
              <a:rPr lang="hr-HR" dirty="0" err="1"/>
              <a:t>analysis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Educatıon</a:t>
            </a:r>
            <a:r>
              <a:rPr lang="hr-HR" dirty="0"/>
              <a:t> to </a:t>
            </a:r>
            <a:r>
              <a:rPr lang="hr-HR" dirty="0" err="1"/>
              <a:t>research</a:t>
            </a:r>
            <a:r>
              <a:rPr lang="hr-HR" dirty="0"/>
              <a:t> -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who</a:t>
            </a:r>
            <a:r>
              <a:rPr lang="hr-HR" dirty="0"/>
              <a:t> </a:t>
            </a:r>
            <a:r>
              <a:rPr lang="hr-HR" dirty="0" err="1"/>
              <a:t>practice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as </a:t>
            </a:r>
            <a:r>
              <a:rPr lang="hr-HR" dirty="0" err="1"/>
              <a:t>academicians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paramount</a:t>
            </a:r>
            <a:r>
              <a:rPr lang="hr-HR" dirty="0"/>
              <a:t> </a:t>
            </a:r>
            <a:r>
              <a:rPr lang="hr-HR" dirty="0" err="1"/>
              <a:t>roles</a:t>
            </a:r>
            <a:r>
              <a:rPr lang="hr-HR" dirty="0"/>
              <a:t>. First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foremost</a:t>
            </a:r>
            <a:r>
              <a:rPr lang="hr-HR" dirty="0"/>
              <a:t>,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provide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best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care to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patients</a:t>
            </a:r>
            <a:r>
              <a:rPr lang="hr-HR" dirty="0"/>
              <a:t>. </a:t>
            </a:r>
            <a:r>
              <a:rPr lang="hr-HR" dirty="0" err="1"/>
              <a:t>Second</a:t>
            </a:r>
            <a:r>
              <a:rPr lang="hr-HR" dirty="0"/>
              <a:t>,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need</a:t>
            </a:r>
            <a:r>
              <a:rPr lang="hr-HR" dirty="0"/>
              <a:t> to </a:t>
            </a:r>
            <a:r>
              <a:rPr lang="hr-HR" dirty="0" err="1"/>
              <a:t>train</a:t>
            </a:r>
            <a:r>
              <a:rPr lang="hr-HR" dirty="0"/>
              <a:t> </a:t>
            </a:r>
            <a:r>
              <a:rPr lang="hr-HR" dirty="0" err="1"/>
              <a:t>residents</a:t>
            </a:r>
            <a:r>
              <a:rPr lang="hr-HR" dirty="0"/>
              <a:t>/ </a:t>
            </a:r>
            <a:r>
              <a:rPr lang="hr-HR" dirty="0" err="1"/>
              <a:t>students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last</a:t>
            </a:r>
            <a:r>
              <a:rPr lang="hr-HR" dirty="0"/>
              <a:t> but </a:t>
            </a:r>
            <a:r>
              <a:rPr lang="hr-HR" dirty="0" err="1"/>
              <a:t>not</a:t>
            </a:r>
            <a:r>
              <a:rPr lang="hr-HR" dirty="0"/>
              <a:t> </a:t>
            </a:r>
            <a:r>
              <a:rPr lang="hr-HR" dirty="0" err="1"/>
              <a:t>least</a:t>
            </a:r>
            <a:r>
              <a:rPr lang="hr-HR" dirty="0"/>
              <a:t>, </a:t>
            </a:r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should</a:t>
            </a:r>
            <a:r>
              <a:rPr lang="hr-HR" dirty="0"/>
              <a:t> </a:t>
            </a:r>
            <a:r>
              <a:rPr lang="hr-HR" dirty="0" err="1"/>
              <a:t>conduct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In </a:t>
            </a:r>
            <a:r>
              <a:rPr lang="hr-HR" dirty="0" err="1"/>
              <a:t>conclusion</a:t>
            </a:r>
            <a:r>
              <a:rPr lang="hr-HR" dirty="0"/>
              <a:t>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amount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our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mounting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seems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faster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pages</a:t>
            </a:r>
            <a:r>
              <a:rPr lang="hr-HR" dirty="0"/>
              <a:t> </a:t>
            </a:r>
            <a:r>
              <a:rPr lang="hr-HR" dirty="0" err="1"/>
              <a:t>available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journals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9424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BD2B1-F6E4-4D1C-8458-F51672B2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, the </a:t>
            </a:r>
            <a:r>
              <a:rPr lang="it-IT" dirty="0" err="1"/>
              <a:t>collective</a:t>
            </a:r>
            <a:r>
              <a:rPr lang="it-IT" dirty="0"/>
              <a:t> </a:t>
            </a:r>
            <a:r>
              <a:rPr lang="it-IT" dirty="0" err="1"/>
              <a:t>authorship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of </a:t>
            </a:r>
            <a:r>
              <a:rPr lang="it-IT" b="1" dirty="0" err="1"/>
              <a:t>European</a:t>
            </a:r>
            <a:r>
              <a:rPr lang="it-IT" b="1" dirty="0"/>
              <a:t> PRM </a:t>
            </a:r>
            <a:r>
              <a:rPr lang="it-IT" b="1" dirty="0" err="1"/>
              <a:t>Bodies</a:t>
            </a:r>
            <a:r>
              <a:rPr lang="it-IT" b="1" dirty="0"/>
              <a:t> </a:t>
            </a:r>
            <a:r>
              <a:rPr lang="it-IT" b="1" dirty="0" err="1"/>
              <a:t>Alliance</a:t>
            </a:r>
            <a:r>
              <a:rPr lang="it-IT" b="1" dirty="0"/>
              <a:t> </a:t>
            </a:r>
            <a:r>
              <a:rPr lang="it-IT" dirty="0" err="1"/>
              <a:t>includes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7B23C-EE7F-49E4-97BF-8B949DD77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Academy</a:t>
            </a:r>
            <a:r>
              <a:rPr lang="it-IT" dirty="0"/>
              <a:t> of </a:t>
            </a:r>
            <a:r>
              <a:rPr lang="it-IT" dirty="0" err="1"/>
              <a:t>Rehabilitation</a:t>
            </a:r>
            <a:r>
              <a:rPr lang="it-IT" dirty="0"/>
              <a:t> Medicine (EARM), 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Society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(ESPRM),</a:t>
            </a:r>
          </a:p>
          <a:p>
            <a:r>
              <a:rPr lang="it-IT" dirty="0" err="1"/>
              <a:t>European</a:t>
            </a:r>
            <a:r>
              <a:rPr lang="it-IT" dirty="0"/>
              <a:t> Union of </a:t>
            </a:r>
            <a:r>
              <a:rPr lang="it-IT" dirty="0" err="1"/>
              <a:t>Medical</a:t>
            </a:r>
            <a:r>
              <a:rPr lang="it-IT" dirty="0"/>
              <a:t> </a:t>
            </a:r>
            <a:r>
              <a:rPr lang="it-IT" dirty="0" err="1"/>
              <a:t>Specialists</a:t>
            </a:r>
            <a:r>
              <a:rPr lang="it-IT" dirty="0"/>
              <a:t> PRM </a:t>
            </a:r>
            <a:r>
              <a:rPr lang="it-IT" b="1" dirty="0" err="1"/>
              <a:t>section</a:t>
            </a:r>
            <a:r>
              <a:rPr lang="it-IT" dirty="0"/>
              <a:t> (UEMS-PRM </a:t>
            </a:r>
            <a:r>
              <a:rPr lang="it-IT" dirty="0" err="1"/>
              <a:t>section</a:t>
            </a:r>
            <a:r>
              <a:rPr lang="it-IT" dirty="0"/>
              <a:t>),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b="1" dirty="0"/>
              <a:t>College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Rehabilitation</a:t>
            </a:r>
            <a:r>
              <a:rPr lang="it-IT" dirty="0"/>
              <a:t> Medicine (</a:t>
            </a:r>
            <a:r>
              <a:rPr lang="it-IT" dirty="0" err="1"/>
              <a:t>served</a:t>
            </a:r>
            <a:r>
              <a:rPr lang="it-IT" dirty="0"/>
              <a:t> by the UEMS-PRM Board).</a:t>
            </a:r>
          </a:p>
          <a:p>
            <a:r>
              <a:rPr lang="it-IT" dirty="0"/>
              <a:t>The </a:t>
            </a:r>
            <a:r>
              <a:rPr lang="it-IT" b="1" dirty="0" err="1"/>
              <a:t>Editors</a:t>
            </a:r>
            <a:r>
              <a:rPr lang="it-IT" dirty="0"/>
              <a:t>: Alain </a:t>
            </a:r>
            <a:r>
              <a:rPr lang="it-IT" dirty="0" err="1"/>
              <a:t>Delarque</a:t>
            </a:r>
            <a:r>
              <a:rPr lang="it-IT" dirty="0"/>
              <a:t>, Pedro </a:t>
            </a:r>
            <a:r>
              <a:rPr lang="it-IT" dirty="0" err="1"/>
              <a:t>Cantista</a:t>
            </a:r>
            <a:r>
              <a:rPr lang="it-IT" dirty="0"/>
              <a:t>, Maria Gabriella Ceravolo, Nicolas </a:t>
            </a:r>
            <a:r>
              <a:rPr lang="it-IT" dirty="0" err="1"/>
              <a:t>Christodoulou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</a:t>
            </a:r>
            <a:r>
              <a:rPr lang="it-IT" dirty="0" err="1"/>
              <a:t>Carlotte</a:t>
            </a:r>
            <a:r>
              <a:rPr lang="it-IT" dirty="0"/>
              <a:t> </a:t>
            </a:r>
            <a:r>
              <a:rPr lang="it-IT" dirty="0" err="1"/>
              <a:t>Kiekens</a:t>
            </a:r>
            <a:r>
              <a:rPr lang="it-IT" dirty="0"/>
              <a:t>, </a:t>
            </a:r>
            <a:r>
              <a:rPr lang="it-IT" dirty="0" err="1"/>
              <a:t>Saša</a:t>
            </a:r>
            <a:r>
              <a:rPr lang="it-IT" dirty="0"/>
              <a:t> </a:t>
            </a:r>
            <a:r>
              <a:rPr lang="it-IT" dirty="0" err="1"/>
              <a:t>Moslavac</a:t>
            </a:r>
            <a:r>
              <a:rPr lang="it-IT" dirty="0"/>
              <a:t>, Enrique </a:t>
            </a:r>
            <a:r>
              <a:rPr lang="it-IT" dirty="0" err="1"/>
              <a:t>Varela-Donoso</a:t>
            </a:r>
            <a:r>
              <a:rPr lang="it-IT" dirty="0"/>
              <a:t>, Anthony B </a:t>
            </a:r>
            <a:r>
              <a:rPr lang="it-IT" dirty="0" err="1"/>
              <a:t>Ward</a:t>
            </a:r>
            <a:r>
              <a:rPr lang="it-IT" dirty="0"/>
              <a:t>, Mauro Zampolini, Stefano </a:t>
            </a:r>
            <a:r>
              <a:rPr lang="it-IT" dirty="0" err="1"/>
              <a:t>Negrini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b="1" dirty="0" err="1"/>
              <a:t>contributors</a:t>
            </a:r>
            <a:r>
              <a:rPr lang="it-IT" dirty="0"/>
              <a:t>: Alain </a:t>
            </a:r>
            <a:r>
              <a:rPr lang="it-IT" dirty="0" err="1"/>
              <a:t>Delarque</a:t>
            </a:r>
            <a:r>
              <a:rPr lang="it-IT" dirty="0"/>
              <a:t>, Franco </a:t>
            </a:r>
            <a:r>
              <a:rPr lang="it-IT" dirty="0" err="1"/>
              <a:t>Franchignoni</a:t>
            </a:r>
            <a:r>
              <a:rPr lang="it-IT" dirty="0"/>
              <a:t>, </a:t>
            </a:r>
            <a:r>
              <a:rPr lang="it-IT" dirty="0" err="1"/>
              <a:t>Levent</a:t>
            </a:r>
            <a:r>
              <a:rPr lang="it-IT" dirty="0"/>
              <a:t> </a:t>
            </a:r>
            <a:r>
              <a:rPr lang="it-IT" dirty="0" err="1"/>
              <a:t>Özçakar</a:t>
            </a:r>
            <a:r>
              <a:rPr lang="it-IT" dirty="0"/>
              <a:t>, Michael </a:t>
            </a:r>
            <a:r>
              <a:rPr lang="it-IT" dirty="0" err="1"/>
              <a:t>Quittan</a:t>
            </a:r>
            <a:r>
              <a:rPr lang="it-IT" dirty="0"/>
              <a:t>, </a:t>
            </a:r>
            <a:r>
              <a:rPr lang="it-IT" dirty="0" err="1"/>
              <a:t>Bengt</a:t>
            </a:r>
            <a:r>
              <a:rPr lang="it-IT" dirty="0"/>
              <a:t> H. </a:t>
            </a:r>
            <a:r>
              <a:rPr lang="it-IT" dirty="0" err="1"/>
              <a:t>Sjölund</a:t>
            </a:r>
            <a:r>
              <a:rPr lang="it-IT" dirty="0"/>
              <a:t>, </a:t>
            </a:r>
            <a:r>
              <a:rPr lang="it-IT" dirty="0" err="1"/>
              <a:t>Henk</a:t>
            </a:r>
            <a:r>
              <a:rPr lang="it-IT" dirty="0"/>
              <a:t> J. </a:t>
            </a:r>
            <a:r>
              <a:rPr lang="it-IT" dirty="0" err="1"/>
              <a:t>Stam</a:t>
            </a:r>
            <a:r>
              <a:rPr lang="it-IT" dirty="0"/>
              <a:t>, </a:t>
            </a:r>
            <a:r>
              <a:rPr lang="it-IT" dirty="0" err="1"/>
              <a:t>Gerold</a:t>
            </a:r>
            <a:r>
              <a:rPr lang="it-IT" dirty="0"/>
              <a:t> </a:t>
            </a:r>
            <a:r>
              <a:rPr lang="it-IT" dirty="0" err="1"/>
              <a:t>Stucki</a:t>
            </a:r>
            <a:r>
              <a:rPr lang="it-IT" dirty="0"/>
              <a:t>, Catarina Aguiar Branco, Pedro </a:t>
            </a:r>
            <a:r>
              <a:rPr lang="it-IT" dirty="0" err="1"/>
              <a:t>Cantista</a:t>
            </a:r>
            <a:r>
              <a:rPr lang="it-IT" dirty="0"/>
              <a:t>, Maria Gabriella Ceravolo, </a:t>
            </a:r>
            <a:r>
              <a:rPr lang="it-IT" dirty="0" err="1"/>
              <a:t>Gunnar</a:t>
            </a:r>
            <a:r>
              <a:rPr lang="it-IT" dirty="0"/>
              <a:t> </a:t>
            </a:r>
            <a:r>
              <a:rPr lang="it-IT" dirty="0" err="1"/>
              <a:t>Grimby</a:t>
            </a:r>
            <a:r>
              <a:rPr lang="it-IT" dirty="0"/>
              <a:t>, </a:t>
            </a:r>
            <a:r>
              <a:rPr lang="it-IT" dirty="0" err="1"/>
              <a:t>Christoph</a:t>
            </a:r>
            <a:r>
              <a:rPr lang="it-IT" dirty="0"/>
              <a:t> </a:t>
            </a:r>
            <a:r>
              <a:rPr lang="it-IT" dirty="0" err="1"/>
              <a:t>Gutenbrunner</a:t>
            </a:r>
            <a:r>
              <a:rPr lang="it-IT" dirty="0"/>
              <a:t>, Stefano </a:t>
            </a:r>
            <a:r>
              <a:rPr lang="it-IT" dirty="0" err="1"/>
              <a:t>Negrini</a:t>
            </a:r>
            <a:r>
              <a:rPr lang="it-IT" dirty="0"/>
              <a:t>,  João </a:t>
            </a:r>
            <a:r>
              <a:rPr lang="it-IT" dirty="0" err="1"/>
              <a:t>Páscoa</a:t>
            </a:r>
            <a:r>
              <a:rPr lang="it-IT" dirty="0"/>
              <a:t> </a:t>
            </a:r>
            <a:r>
              <a:rPr lang="it-IT" dirty="0" err="1"/>
              <a:t>Pinheiro</a:t>
            </a:r>
            <a:r>
              <a:rPr lang="it-IT" dirty="0"/>
              <a:t>, </a:t>
            </a:r>
            <a:r>
              <a:rPr lang="it-IT" dirty="0" err="1"/>
              <a:t>Katharina</a:t>
            </a:r>
            <a:r>
              <a:rPr lang="it-IT" dirty="0"/>
              <a:t> </a:t>
            </a:r>
            <a:r>
              <a:rPr lang="it-IT" dirty="0" err="1"/>
              <a:t>Stibrant</a:t>
            </a:r>
            <a:r>
              <a:rPr lang="it-IT" dirty="0"/>
              <a:t> </a:t>
            </a:r>
            <a:r>
              <a:rPr lang="it-IT" dirty="0" err="1"/>
              <a:t>Sunnerhagen</a:t>
            </a:r>
            <a:r>
              <a:rPr lang="it-IT" dirty="0"/>
              <a:t>, Luigi Tesio, </a:t>
            </a:r>
            <a:r>
              <a:rPr lang="it-IT" dirty="0" err="1"/>
              <a:t>Frédéric</a:t>
            </a:r>
            <a:r>
              <a:rPr lang="it-IT" dirty="0"/>
              <a:t> </a:t>
            </a:r>
            <a:r>
              <a:rPr lang="it-IT" dirty="0" err="1"/>
              <a:t>Brocard</a:t>
            </a:r>
            <a:r>
              <a:rPr lang="it-IT" dirty="0"/>
              <a:t>, Kristian Borg, Alain </a:t>
            </a:r>
            <a:r>
              <a:rPr lang="it-IT" dirty="0" err="1"/>
              <a:t>Delarque</a:t>
            </a:r>
            <a:r>
              <a:rPr lang="it-IT" dirty="0"/>
              <a:t>, Walter Frontera, Francesca Gimigliano, </a:t>
            </a:r>
            <a:r>
              <a:rPr lang="it-IT" dirty="0" err="1"/>
              <a:t>Thierry</a:t>
            </a:r>
            <a:r>
              <a:rPr lang="it-IT" dirty="0"/>
              <a:t> Lejeune, Diane </a:t>
            </a:r>
            <a:r>
              <a:rPr lang="it-IT" dirty="0" err="1"/>
              <a:t>Playford</a:t>
            </a:r>
            <a:r>
              <a:rPr lang="it-IT" dirty="0"/>
              <a:t>, Alan </a:t>
            </a:r>
            <a:r>
              <a:rPr lang="it-IT" dirty="0" err="1"/>
              <a:t>Tennant</a:t>
            </a:r>
            <a:r>
              <a:rPr lang="it-IT" dirty="0"/>
              <a:t>, André </a:t>
            </a:r>
            <a:r>
              <a:rPr lang="it-IT" dirty="0" err="1"/>
              <a:t>Thevenon</a:t>
            </a:r>
            <a:r>
              <a:rPr lang="it-IT" dirty="0"/>
              <a:t>, Stuart </a:t>
            </a:r>
            <a:r>
              <a:rPr lang="it-IT" dirty="0" err="1"/>
              <a:t>M.Weinstein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80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85" y="457200"/>
            <a:ext cx="6203092" cy="436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24434" y="5143758"/>
            <a:ext cx="61701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Figure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depicts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relationship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of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these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3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components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forming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the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 EBM </a:t>
            </a:r>
            <a:r>
              <a:rPr kumimoji="0" lang="hr-HR" altLang="sr-Latn-R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concept</a:t>
            </a:r>
            <a:r>
              <a:rPr kumimoji="0" lang="hr-HR" altLang="sr-Latn-R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NewRomanPSMT"/>
              </a:rPr>
              <a:t>.</a:t>
            </a:r>
            <a:endParaRPr kumimoji="0" lang="hr-HR" altLang="sr-Latn-R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926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247135"/>
            <a:ext cx="10515600" cy="566205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hr-HR" b="1" i="1" dirty="0" err="1"/>
              <a:t>Congress</a:t>
            </a:r>
            <a:r>
              <a:rPr lang="hr-HR" b="1" i="1" dirty="0"/>
              <a:t> </a:t>
            </a:r>
            <a:r>
              <a:rPr lang="hr-HR" b="1" i="1" dirty="0" err="1"/>
              <a:t>topic</a:t>
            </a:r>
            <a:r>
              <a:rPr lang="hr-HR" b="1" i="1" dirty="0"/>
              <a:t> </a:t>
            </a:r>
            <a:r>
              <a:rPr lang="hr-HR" b="1" i="1" dirty="0" err="1"/>
              <a:t>lists</a:t>
            </a:r>
            <a:r>
              <a:rPr lang="hr-HR" b="1" i="1" dirty="0"/>
              <a:t>: </a:t>
            </a:r>
            <a:r>
              <a:rPr lang="hr-HR" b="1" i="1" dirty="0" err="1"/>
              <a:t>representing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spectrum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current</a:t>
            </a:r>
            <a:r>
              <a:rPr lang="hr-HR" b="1" i="1" dirty="0"/>
              <a:t> </a:t>
            </a:r>
            <a:r>
              <a:rPr lang="hr-HR" b="1" i="1" dirty="0" err="1"/>
              <a:t>science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framework</a:t>
            </a:r>
            <a:r>
              <a:rPr lang="hr-HR" dirty="0"/>
              <a:t> for </a:t>
            </a:r>
            <a:r>
              <a:rPr lang="hr-HR" dirty="0" err="1"/>
              <a:t>rehabilitation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applied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list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topics</a:t>
            </a:r>
            <a:r>
              <a:rPr lang="hr-HR" dirty="0"/>
              <a:t> for PRM </a:t>
            </a:r>
            <a:r>
              <a:rPr lang="hr-HR" dirty="0" err="1"/>
              <a:t>congresses</a:t>
            </a:r>
            <a:r>
              <a:rPr lang="hr-HR" dirty="0"/>
              <a:t> as </a:t>
            </a:r>
            <a:r>
              <a:rPr lang="hr-HR" dirty="0" err="1"/>
              <a:t>first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continuously</a:t>
            </a:r>
            <a:r>
              <a:rPr lang="hr-HR" dirty="0"/>
              <a:t> </a:t>
            </a:r>
            <a:r>
              <a:rPr lang="hr-HR" dirty="0" err="1"/>
              <a:t>updated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ESPRM. ISPRM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a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topic</a:t>
            </a:r>
            <a:r>
              <a:rPr lang="hr-HR" dirty="0"/>
              <a:t> list for PRM </a:t>
            </a:r>
            <a:r>
              <a:rPr lang="hr-HR" dirty="0" err="1"/>
              <a:t>congresses</a:t>
            </a:r>
            <a:r>
              <a:rPr lang="hr-HR" dirty="0"/>
              <a:t>.</a:t>
            </a:r>
          </a:p>
          <a:p>
            <a:pPr lvl="0"/>
            <a:r>
              <a:rPr lang="hr-HR" b="1" i="1" dirty="0"/>
              <a:t>PRM </a:t>
            </a:r>
            <a:r>
              <a:rPr lang="hr-HR" b="1" i="1" dirty="0" err="1"/>
              <a:t>journals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</a:t>
            </a:r>
            <a:r>
              <a:rPr lang="hr-HR" b="1" i="1" dirty="0" err="1"/>
              <a:t>concert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shape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understanding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what</a:t>
            </a:r>
            <a:r>
              <a:rPr lang="hr-HR" dirty="0"/>
              <a:t> </a:t>
            </a:r>
            <a:r>
              <a:rPr lang="hr-HR" dirty="0" err="1"/>
              <a:t>constitutes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a </a:t>
            </a:r>
            <a:r>
              <a:rPr lang="hr-HR" dirty="0" err="1"/>
              <a:t>common</a:t>
            </a:r>
            <a:r>
              <a:rPr lang="hr-HR" dirty="0"/>
              <a:t> </a:t>
            </a:r>
            <a:r>
              <a:rPr lang="hr-HR" dirty="0" err="1"/>
              <a:t>interest</a:t>
            </a:r>
            <a:r>
              <a:rPr lang="hr-HR" dirty="0"/>
              <a:t> to </a:t>
            </a:r>
            <a:r>
              <a:rPr lang="hr-HR" dirty="0" err="1"/>
              <a:t>promote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process</a:t>
            </a:r>
            <a:r>
              <a:rPr lang="hr-HR" dirty="0"/>
              <a:t>. ESPRM </a:t>
            </a:r>
            <a:r>
              <a:rPr lang="hr-HR" dirty="0" err="1"/>
              <a:t>and</a:t>
            </a:r>
            <a:r>
              <a:rPr lang="hr-HR" dirty="0"/>
              <a:t> ISPRM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a web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collaborating</a:t>
            </a:r>
            <a:r>
              <a:rPr lang="hr-HR" dirty="0"/>
              <a:t> PRM </a:t>
            </a:r>
            <a:r>
              <a:rPr lang="hr-HR" dirty="0" err="1"/>
              <a:t>journals</a:t>
            </a:r>
            <a:r>
              <a:rPr lang="hr-HR" dirty="0"/>
              <a:t>.</a:t>
            </a:r>
          </a:p>
          <a:p>
            <a:pPr lvl="0"/>
            <a:r>
              <a:rPr lang="hr-HR" b="1" i="1" dirty="0" err="1"/>
              <a:t>Strengthening</a:t>
            </a:r>
            <a:r>
              <a:rPr lang="hr-HR" b="1" i="1" dirty="0"/>
              <a:t> </a:t>
            </a:r>
            <a:r>
              <a:rPr lang="hr-HR" b="1" i="1" dirty="0" err="1"/>
              <a:t>rehabilitation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: </a:t>
            </a:r>
            <a:r>
              <a:rPr lang="hr-HR" b="1" i="1" dirty="0" err="1"/>
              <a:t>shaping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future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science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</a:t>
            </a:r>
            <a:r>
              <a:rPr lang="hr-HR" b="1" dirty="0"/>
              <a:t> </a:t>
            </a:r>
            <a:r>
              <a:rPr lang="hr-HR" dirty="0"/>
              <a:t>- to </a:t>
            </a:r>
            <a:r>
              <a:rPr lang="hr-HR" dirty="0" err="1"/>
              <a:t>study</a:t>
            </a:r>
            <a:r>
              <a:rPr lang="hr-HR" dirty="0"/>
              <a:t> how to </a:t>
            </a:r>
            <a:r>
              <a:rPr lang="hr-HR" dirty="0" err="1"/>
              <a:t>optimize</a:t>
            </a:r>
            <a:r>
              <a:rPr lang="hr-HR" dirty="0"/>
              <a:t> human </a:t>
            </a:r>
            <a:r>
              <a:rPr lang="hr-HR" dirty="0" err="1"/>
              <a:t>functioning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people</a:t>
            </a:r>
            <a:r>
              <a:rPr lang="hr-HR" dirty="0"/>
              <a:t> </a:t>
            </a:r>
            <a:r>
              <a:rPr lang="hr-HR" dirty="0" err="1"/>
              <a:t>experiencing</a:t>
            </a:r>
            <a:r>
              <a:rPr lang="hr-HR" dirty="0"/>
              <a:t> </a:t>
            </a:r>
            <a:r>
              <a:rPr lang="hr-HR" dirty="0" err="1"/>
              <a:t>disability</a:t>
            </a:r>
            <a:r>
              <a:rPr lang="hr-HR" dirty="0"/>
              <a:t>.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approaches</a:t>
            </a:r>
            <a:r>
              <a:rPr lang="hr-HR" dirty="0"/>
              <a:t> </a:t>
            </a:r>
            <a:r>
              <a:rPr lang="hr-HR" dirty="0" err="1"/>
              <a:t>include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researchers</a:t>
            </a:r>
            <a:r>
              <a:rPr lang="hr-HR" dirty="0"/>
              <a:t>, development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dedicated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institutions</a:t>
            </a:r>
            <a:r>
              <a:rPr lang="hr-HR" dirty="0"/>
              <a:t>,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collaboration</a:t>
            </a:r>
            <a:r>
              <a:rPr lang="hr-HR" dirty="0"/>
              <a:t> </a:t>
            </a:r>
            <a:r>
              <a:rPr lang="hr-HR" dirty="0" err="1"/>
              <a:t>networks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university</a:t>
            </a:r>
            <a:r>
              <a:rPr lang="hr-HR" dirty="0"/>
              <a:t> </a:t>
            </a:r>
            <a:r>
              <a:rPr lang="hr-HR" dirty="0" err="1"/>
              <a:t>centers</a:t>
            </a:r>
            <a:r>
              <a:rPr lang="hr-HR" dirty="0"/>
              <a:t>, </a:t>
            </a:r>
            <a:r>
              <a:rPr lang="hr-HR" dirty="0" err="1"/>
              <a:t>scaling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existing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creation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academic</a:t>
            </a:r>
            <a:r>
              <a:rPr lang="hr-HR" dirty="0"/>
              <a:t> </a:t>
            </a:r>
            <a:r>
              <a:rPr lang="hr-HR" dirty="0" err="1"/>
              <a:t>training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PRM.</a:t>
            </a:r>
          </a:p>
          <a:p>
            <a:pPr lvl="0"/>
            <a:r>
              <a:rPr lang="hr-HR" dirty="0"/>
              <a:t>A </a:t>
            </a:r>
            <a:r>
              <a:rPr lang="hr-HR" dirty="0" err="1"/>
              <a:t>new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 </a:t>
            </a:r>
            <a:r>
              <a:rPr lang="hr-HR" dirty="0" err="1"/>
              <a:t>initiative</a:t>
            </a:r>
            <a:r>
              <a:rPr lang="hr-HR" dirty="0"/>
              <a:t> to </a:t>
            </a:r>
            <a:r>
              <a:rPr lang="hr-HR" dirty="0" err="1"/>
              <a:t>strengthen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evidence</a:t>
            </a:r>
            <a:r>
              <a:rPr lang="hr-HR" dirty="0"/>
              <a:t> base for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development </a:t>
            </a:r>
            <a:r>
              <a:rPr lang="hr-HR" dirty="0" err="1"/>
              <a:t>of</a:t>
            </a:r>
            <a:r>
              <a:rPr lang="hr-HR" dirty="0"/>
              <a:t> a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for </a:t>
            </a:r>
            <a:r>
              <a:rPr lang="hr-HR" dirty="0" err="1"/>
              <a:t>Rehabilitation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proper</a:t>
            </a:r>
            <a:r>
              <a:rPr lang="hr-HR" dirty="0"/>
              <a:t>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ICF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a </a:t>
            </a:r>
            <a:r>
              <a:rPr lang="hr-HR" dirty="0" err="1"/>
              <a:t>conceptual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methodological</a:t>
            </a:r>
            <a:r>
              <a:rPr lang="hr-HR" dirty="0"/>
              <a:t> </a:t>
            </a:r>
            <a:r>
              <a:rPr lang="hr-HR" dirty="0" err="1"/>
              <a:t>perspective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fundamental</a:t>
            </a:r>
            <a:r>
              <a:rPr lang="hr-HR" dirty="0"/>
              <a:t> for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initiative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754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err="1"/>
              <a:t>Current</a:t>
            </a:r>
            <a:r>
              <a:rPr lang="hr-HR" sz="3600" dirty="0"/>
              <a:t> </a:t>
            </a:r>
            <a:r>
              <a:rPr lang="hr-HR" sz="3600" dirty="0" err="1"/>
              <a:t>situation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science</a:t>
            </a:r>
            <a:r>
              <a:rPr lang="hr-HR" sz="3600" dirty="0"/>
              <a:t> </a:t>
            </a:r>
            <a:r>
              <a:rPr lang="hr-HR" sz="3600" dirty="0" err="1"/>
              <a:t>and</a:t>
            </a:r>
            <a:r>
              <a:rPr lang="hr-HR" sz="3600" dirty="0"/>
              <a:t> </a:t>
            </a:r>
            <a:r>
              <a:rPr lang="hr-HR" sz="3600" dirty="0" err="1"/>
              <a:t>research</a:t>
            </a:r>
            <a:r>
              <a:rPr lang="hr-HR" sz="3600" dirty="0"/>
              <a:t> </a:t>
            </a:r>
            <a:r>
              <a:rPr lang="hr-HR" sz="3600" dirty="0" err="1"/>
              <a:t>activities</a:t>
            </a:r>
            <a:r>
              <a:rPr lang="hr-HR" sz="3600" dirty="0"/>
              <a:t> </a:t>
            </a:r>
            <a:r>
              <a:rPr lang="hr-HR" sz="3600" dirty="0" err="1"/>
              <a:t>of</a:t>
            </a:r>
            <a:r>
              <a:rPr lang="hr-HR" sz="3600" dirty="0"/>
              <a:t> </a:t>
            </a:r>
            <a:r>
              <a:rPr lang="hr-HR" sz="3600" dirty="0" err="1"/>
              <a:t>interest</a:t>
            </a:r>
            <a:r>
              <a:rPr lang="hr-HR" sz="3600" dirty="0"/>
              <a:t> for PRM </a:t>
            </a:r>
            <a:r>
              <a:rPr lang="hr-HR" sz="3600" dirty="0" err="1"/>
              <a:t>in</a:t>
            </a:r>
            <a:r>
              <a:rPr lang="hr-HR" sz="3600" dirty="0"/>
              <a:t> Europe, </a:t>
            </a:r>
            <a:r>
              <a:rPr lang="hr-HR" sz="3600" dirty="0" err="1"/>
              <a:t>specificities</a:t>
            </a:r>
            <a:r>
              <a:rPr lang="hr-HR" sz="3600" dirty="0"/>
              <a:t> </a:t>
            </a:r>
            <a:r>
              <a:rPr lang="hr-HR" sz="3600" dirty="0" err="1"/>
              <a:t>and</a:t>
            </a:r>
            <a:r>
              <a:rPr lang="hr-HR" sz="3600" dirty="0"/>
              <a:t> </a:t>
            </a:r>
            <a:r>
              <a:rPr lang="hr-HR" sz="3600" dirty="0" err="1"/>
              <a:t>challenges</a:t>
            </a:r>
            <a:r>
              <a:rPr lang="hr-HR" sz="3600" dirty="0"/>
              <a:t> for </a:t>
            </a:r>
            <a:r>
              <a:rPr lang="hr-HR" sz="3600" dirty="0" err="1"/>
              <a:t>the</a:t>
            </a:r>
            <a:r>
              <a:rPr lang="hr-HR" sz="3600" dirty="0"/>
              <a:t> future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r-HR" sz="3300" b="1" i="1" dirty="0" err="1"/>
              <a:t>The</a:t>
            </a:r>
            <a:r>
              <a:rPr lang="hr-HR" sz="3300" b="1" i="1" dirty="0"/>
              <a:t> European Union (EU) PRM </a:t>
            </a:r>
            <a:r>
              <a:rPr lang="hr-HR" sz="3300" b="1" i="1" dirty="0" err="1"/>
              <a:t>Section</a:t>
            </a:r>
            <a:r>
              <a:rPr lang="hr-HR" sz="3300" b="1" i="1" dirty="0"/>
              <a:t> </a:t>
            </a:r>
            <a:r>
              <a:rPr lang="hr-HR" sz="3300" b="1" i="1" dirty="0" err="1"/>
              <a:t>action</a:t>
            </a:r>
            <a:r>
              <a:rPr lang="hr-HR" sz="3300" b="1" i="1" dirty="0"/>
              <a:t> plan for </a:t>
            </a:r>
            <a:r>
              <a:rPr lang="hr-HR" sz="3300" b="1" i="1" dirty="0" err="1"/>
              <a:t>science</a:t>
            </a:r>
            <a:r>
              <a:rPr lang="hr-HR" sz="3300" b="1" i="1" dirty="0"/>
              <a:t> </a:t>
            </a:r>
            <a:r>
              <a:rPr lang="hr-HR" sz="3300" b="1" i="1" dirty="0" err="1"/>
              <a:t>in</a:t>
            </a:r>
            <a:r>
              <a:rPr lang="hr-HR" sz="3300" b="1" i="1" dirty="0"/>
              <a:t> PRM </a:t>
            </a:r>
            <a:r>
              <a:rPr lang="hr-HR" sz="3300" i="1" dirty="0"/>
              <a:t>- </a:t>
            </a:r>
            <a:r>
              <a:rPr lang="hr-HR" sz="3300" dirty="0" err="1"/>
              <a:t>developed</a:t>
            </a:r>
            <a:r>
              <a:rPr lang="hr-HR" sz="3300" dirty="0"/>
              <a:t> </a:t>
            </a:r>
            <a:r>
              <a:rPr lang="hr-HR" sz="3300" dirty="0" err="1"/>
              <a:t>an</a:t>
            </a:r>
            <a:r>
              <a:rPr lang="hr-HR" sz="3300" dirty="0"/>
              <a:t> </a:t>
            </a:r>
            <a:r>
              <a:rPr lang="hr-HR" sz="3300" dirty="0" err="1"/>
              <a:t>efficient</a:t>
            </a:r>
            <a:r>
              <a:rPr lang="hr-HR" sz="3300" dirty="0"/>
              <a:t> </a:t>
            </a:r>
            <a:r>
              <a:rPr lang="hr-HR" sz="3300" dirty="0" err="1"/>
              <a:t>strategy</a:t>
            </a:r>
            <a:r>
              <a:rPr lang="hr-HR" sz="3300" dirty="0"/>
              <a:t> to </a:t>
            </a:r>
            <a:r>
              <a:rPr lang="hr-HR" sz="3300" dirty="0" err="1"/>
              <a:t>publish</a:t>
            </a:r>
            <a:r>
              <a:rPr lang="hr-HR" sz="3300" dirty="0"/>
              <a:t> </a:t>
            </a:r>
            <a:r>
              <a:rPr lang="hr-HR" sz="3300" dirty="0" err="1"/>
              <a:t>evidence</a:t>
            </a:r>
            <a:r>
              <a:rPr lang="hr-HR" sz="3300" dirty="0"/>
              <a:t> </a:t>
            </a:r>
            <a:r>
              <a:rPr lang="hr-HR" sz="3300" dirty="0" err="1"/>
              <a:t>based</a:t>
            </a:r>
            <a:r>
              <a:rPr lang="hr-HR" sz="3300" dirty="0"/>
              <a:t> medicine </a:t>
            </a:r>
            <a:r>
              <a:rPr lang="hr-HR" sz="3300" dirty="0" err="1"/>
              <a:t>papers</a:t>
            </a:r>
            <a:r>
              <a:rPr lang="hr-HR" sz="3300" dirty="0"/>
              <a:t>. ESPRM, </a:t>
            </a:r>
            <a:r>
              <a:rPr lang="hr-HR" sz="3300" dirty="0" err="1"/>
              <a:t>the</a:t>
            </a:r>
            <a:r>
              <a:rPr lang="hr-HR" sz="3300" dirty="0"/>
              <a:t> UEMS PRM </a:t>
            </a:r>
            <a:r>
              <a:rPr lang="hr-HR" sz="3300" dirty="0" err="1"/>
              <a:t>Section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Board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Academy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Rehabilitation</a:t>
            </a:r>
            <a:r>
              <a:rPr lang="hr-HR" sz="3300" dirty="0"/>
              <a:t> Medicine (AEMR / EARM) </a:t>
            </a:r>
            <a:r>
              <a:rPr lang="hr-HR" sz="3300" dirty="0" err="1"/>
              <a:t>aim</a:t>
            </a:r>
            <a:r>
              <a:rPr lang="hr-HR" sz="3300" dirty="0"/>
              <a:t>:</a:t>
            </a:r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support</a:t>
            </a:r>
            <a:r>
              <a:rPr lang="hr-HR" sz="3300" dirty="0"/>
              <a:t> </a:t>
            </a:r>
            <a:r>
              <a:rPr lang="hr-HR" sz="3300" dirty="0" err="1"/>
              <a:t>evidence</a:t>
            </a:r>
            <a:r>
              <a:rPr lang="hr-HR" sz="3300" dirty="0"/>
              <a:t> </a:t>
            </a:r>
            <a:r>
              <a:rPr lang="hr-HR" sz="3300" dirty="0" err="1"/>
              <a:t>based</a:t>
            </a:r>
            <a:r>
              <a:rPr lang="hr-HR" sz="3300" dirty="0"/>
              <a:t> medicine</a:t>
            </a:r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facilitate</a:t>
            </a:r>
            <a:r>
              <a:rPr lang="hr-HR" sz="3300" dirty="0"/>
              <a:t>, </a:t>
            </a:r>
            <a:r>
              <a:rPr lang="hr-HR" sz="3300" dirty="0" err="1"/>
              <a:t>promote</a:t>
            </a:r>
            <a:r>
              <a:rPr lang="hr-HR" sz="3300" dirty="0"/>
              <a:t>, </a:t>
            </a:r>
            <a:r>
              <a:rPr lang="hr-HR" sz="3300" dirty="0" err="1"/>
              <a:t>evaluate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carry</a:t>
            </a:r>
            <a:r>
              <a:rPr lang="hr-HR" sz="3300" dirty="0"/>
              <a:t> </a:t>
            </a:r>
            <a:r>
              <a:rPr lang="hr-HR" sz="3300" dirty="0" err="1"/>
              <a:t>out</a:t>
            </a:r>
            <a:r>
              <a:rPr lang="hr-HR" sz="3300" dirty="0"/>
              <a:t> </a:t>
            </a:r>
            <a:r>
              <a:rPr lang="hr-HR" sz="3300" dirty="0" err="1"/>
              <a:t>all</a:t>
            </a:r>
            <a:r>
              <a:rPr lang="hr-HR" sz="3300" dirty="0"/>
              <a:t> </a:t>
            </a:r>
            <a:r>
              <a:rPr lang="hr-HR" sz="3300" dirty="0" err="1"/>
              <a:t>research</a:t>
            </a:r>
            <a:r>
              <a:rPr lang="hr-HR" sz="3300" dirty="0"/>
              <a:t> </a:t>
            </a:r>
            <a:r>
              <a:rPr lang="hr-HR" sz="3300" dirty="0" err="1"/>
              <a:t>capable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advancing</a:t>
            </a:r>
            <a:r>
              <a:rPr lang="hr-HR" sz="3300" dirty="0"/>
              <a:t> </a:t>
            </a:r>
            <a:r>
              <a:rPr lang="hr-HR" sz="3300" dirty="0" err="1"/>
              <a:t>knowledge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field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persons</a:t>
            </a:r>
            <a:r>
              <a:rPr lang="hr-HR" sz="3300" dirty="0"/>
              <a:t> </a:t>
            </a:r>
            <a:r>
              <a:rPr lang="hr-HR" sz="3300" dirty="0" err="1"/>
              <a:t>with</a:t>
            </a:r>
            <a:r>
              <a:rPr lang="hr-HR" sz="3300" dirty="0"/>
              <a:t> </a:t>
            </a:r>
            <a:r>
              <a:rPr lang="hr-HR" sz="3300" dirty="0" err="1"/>
              <a:t>chronic</a:t>
            </a:r>
            <a:r>
              <a:rPr lang="hr-HR" sz="3300" dirty="0"/>
              <a:t> </a:t>
            </a:r>
            <a:r>
              <a:rPr lang="hr-HR" sz="3300" dirty="0" err="1"/>
              <a:t>disease</a:t>
            </a:r>
            <a:r>
              <a:rPr lang="hr-HR" sz="3300" dirty="0"/>
              <a:t> </a:t>
            </a:r>
            <a:r>
              <a:rPr lang="hr-HR" sz="3300" dirty="0" err="1"/>
              <a:t>or</a:t>
            </a:r>
            <a:r>
              <a:rPr lang="hr-HR" sz="3300" dirty="0"/>
              <a:t> </a:t>
            </a:r>
            <a:r>
              <a:rPr lang="hr-HR" sz="3300" dirty="0" err="1"/>
              <a:t>disabling</a:t>
            </a:r>
            <a:r>
              <a:rPr lang="hr-HR" sz="3300" dirty="0"/>
              <a:t> </a:t>
            </a:r>
            <a:r>
              <a:rPr lang="hr-HR" sz="3300" dirty="0" err="1"/>
              <a:t>health</a:t>
            </a:r>
            <a:r>
              <a:rPr lang="hr-HR" sz="3300" dirty="0"/>
              <a:t> </a:t>
            </a:r>
            <a:r>
              <a:rPr lang="hr-HR" sz="3300" dirty="0" err="1"/>
              <a:t>conditions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encourage</a:t>
            </a:r>
            <a:r>
              <a:rPr lang="hr-HR" sz="3300" dirty="0"/>
              <a:t> </a:t>
            </a:r>
            <a:r>
              <a:rPr lang="hr-HR" sz="3300" dirty="0" err="1"/>
              <a:t>collaboration</a:t>
            </a:r>
            <a:r>
              <a:rPr lang="hr-HR" sz="3300" dirty="0"/>
              <a:t> </a:t>
            </a:r>
            <a:r>
              <a:rPr lang="hr-HR" sz="3300" dirty="0" err="1"/>
              <a:t>between</a:t>
            </a:r>
            <a:r>
              <a:rPr lang="hr-HR" sz="3300" dirty="0"/>
              <a:t> </a:t>
            </a:r>
            <a:r>
              <a:rPr lang="hr-HR" sz="3300" dirty="0" err="1"/>
              <a:t>specialists</a:t>
            </a:r>
            <a:r>
              <a:rPr lang="hr-HR" sz="3300" dirty="0"/>
              <a:t> </a:t>
            </a:r>
            <a:r>
              <a:rPr lang="hr-HR" sz="3300" dirty="0" err="1"/>
              <a:t>from</a:t>
            </a:r>
            <a:r>
              <a:rPr lang="hr-HR" sz="3300" dirty="0"/>
              <a:t> </a:t>
            </a:r>
            <a:r>
              <a:rPr lang="hr-HR" sz="3300" dirty="0" err="1"/>
              <a:t>different</a:t>
            </a:r>
            <a:r>
              <a:rPr lang="hr-HR" sz="3300" dirty="0"/>
              <a:t> </a:t>
            </a:r>
            <a:r>
              <a:rPr lang="hr-HR" sz="3300" dirty="0" err="1"/>
              <a:t>disciplines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to </a:t>
            </a:r>
            <a:r>
              <a:rPr lang="hr-HR" sz="3300" dirty="0" err="1"/>
              <a:t>develop</a:t>
            </a:r>
            <a:r>
              <a:rPr lang="hr-HR" sz="3300" dirty="0"/>
              <a:t> </a:t>
            </a:r>
            <a:r>
              <a:rPr lang="hr-HR" sz="3300" dirty="0" err="1"/>
              <a:t>interdisciplinary</a:t>
            </a:r>
            <a:r>
              <a:rPr lang="hr-HR" sz="3300" dirty="0"/>
              <a:t> </a:t>
            </a:r>
            <a:r>
              <a:rPr lang="hr-HR" sz="3300" dirty="0" err="1"/>
              <a:t>programs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bridge</a:t>
            </a:r>
            <a:r>
              <a:rPr lang="hr-HR" sz="3300" dirty="0"/>
              <a:t> </a:t>
            </a:r>
            <a:r>
              <a:rPr lang="hr-HR" sz="3300" dirty="0" err="1"/>
              <a:t>gaps</a:t>
            </a:r>
            <a:r>
              <a:rPr lang="hr-HR" sz="3300" dirty="0"/>
              <a:t> </a:t>
            </a:r>
            <a:r>
              <a:rPr lang="hr-HR" sz="3300" dirty="0" err="1"/>
              <a:t>between</a:t>
            </a:r>
            <a:r>
              <a:rPr lang="hr-HR" sz="3300" dirty="0"/>
              <a:t> </a:t>
            </a:r>
            <a:r>
              <a:rPr lang="hr-HR" sz="3300" dirty="0" err="1"/>
              <a:t>basic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medical</a:t>
            </a:r>
            <a:r>
              <a:rPr lang="hr-HR" sz="3300" dirty="0"/>
              <a:t> </a:t>
            </a:r>
            <a:r>
              <a:rPr lang="hr-HR" sz="3300" dirty="0" err="1"/>
              <a:t>research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to </a:t>
            </a:r>
            <a:r>
              <a:rPr lang="hr-HR" sz="3300" dirty="0" err="1"/>
              <a:t>translate</a:t>
            </a:r>
            <a:r>
              <a:rPr lang="hr-HR" sz="3300" dirty="0"/>
              <a:t> </a:t>
            </a:r>
            <a:r>
              <a:rPr lang="hr-HR" sz="3300" dirty="0" err="1"/>
              <a:t>basic</a:t>
            </a:r>
            <a:r>
              <a:rPr lang="hr-HR" sz="3300" dirty="0"/>
              <a:t> </a:t>
            </a:r>
            <a:r>
              <a:rPr lang="hr-HR" sz="3300" dirty="0" err="1"/>
              <a:t>knowledge</a:t>
            </a:r>
            <a:r>
              <a:rPr lang="hr-HR" sz="3300" dirty="0"/>
              <a:t> </a:t>
            </a:r>
            <a:r>
              <a:rPr lang="hr-HR" sz="3300" dirty="0" err="1"/>
              <a:t>into</a:t>
            </a:r>
            <a:r>
              <a:rPr lang="hr-HR" sz="3300" dirty="0"/>
              <a:t> </a:t>
            </a:r>
            <a:r>
              <a:rPr lang="hr-HR" sz="3300" dirty="0" err="1"/>
              <a:t>better</a:t>
            </a:r>
            <a:r>
              <a:rPr lang="hr-HR" sz="3300" dirty="0"/>
              <a:t> </a:t>
            </a:r>
            <a:r>
              <a:rPr lang="hr-HR" sz="3300" dirty="0" err="1"/>
              <a:t>clinical</a:t>
            </a:r>
            <a:r>
              <a:rPr lang="hr-HR" sz="3300" dirty="0"/>
              <a:t> </a:t>
            </a:r>
            <a:r>
              <a:rPr lang="hr-HR" sz="3300" dirty="0" err="1"/>
              <a:t>practice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contribute</a:t>
            </a:r>
            <a:r>
              <a:rPr lang="hr-HR" sz="3300" dirty="0"/>
              <a:t> to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promotion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application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research</a:t>
            </a:r>
            <a:r>
              <a:rPr lang="hr-HR" sz="3300" dirty="0"/>
              <a:t> </a:t>
            </a:r>
            <a:r>
              <a:rPr lang="hr-HR" sz="3300" dirty="0" err="1"/>
              <a:t>results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field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persons</a:t>
            </a:r>
            <a:r>
              <a:rPr lang="hr-HR" sz="3300" dirty="0"/>
              <a:t> </a:t>
            </a:r>
            <a:r>
              <a:rPr lang="hr-HR" sz="3300" dirty="0" err="1"/>
              <a:t>with</a:t>
            </a:r>
            <a:r>
              <a:rPr lang="hr-HR" sz="3300" dirty="0"/>
              <a:t> </a:t>
            </a:r>
            <a:r>
              <a:rPr lang="hr-HR" sz="3300" dirty="0" err="1"/>
              <a:t>disabilities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develop</a:t>
            </a:r>
            <a:r>
              <a:rPr lang="hr-HR" sz="3300" dirty="0"/>
              <a:t> </a:t>
            </a:r>
            <a:r>
              <a:rPr lang="hr-HR" sz="3300" dirty="0" err="1"/>
              <a:t>scientific</a:t>
            </a:r>
            <a:r>
              <a:rPr lang="hr-HR" sz="3300" dirty="0"/>
              <a:t> </a:t>
            </a:r>
            <a:r>
              <a:rPr lang="hr-HR" sz="3300" dirty="0" err="1"/>
              <a:t>information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communication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field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participate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analysis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European </a:t>
            </a:r>
            <a:r>
              <a:rPr lang="hr-HR" sz="3300" dirty="0" err="1"/>
              <a:t>scientific</a:t>
            </a:r>
            <a:r>
              <a:rPr lang="hr-HR" sz="3300" dirty="0"/>
              <a:t> </a:t>
            </a:r>
            <a:r>
              <a:rPr lang="hr-HR" sz="3300" dirty="0" err="1"/>
              <a:t>orientation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its</a:t>
            </a:r>
            <a:r>
              <a:rPr lang="hr-HR" sz="3300" dirty="0"/>
              <a:t> </a:t>
            </a:r>
            <a:r>
              <a:rPr lang="hr-HR" sz="3300" dirty="0" err="1"/>
              <a:t>potential</a:t>
            </a:r>
            <a:r>
              <a:rPr lang="hr-HR" sz="3300" dirty="0"/>
              <a:t> for </a:t>
            </a:r>
            <a:r>
              <a:rPr lang="hr-HR" sz="3300" dirty="0" err="1"/>
              <a:t>evolution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a European </a:t>
            </a:r>
            <a:r>
              <a:rPr lang="hr-HR" sz="3300" dirty="0" err="1"/>
              <a:t>research</a:t>
            </a:r>
            <a:r>
              <a:rPr lang="hr-HR" sz="3300" dirty="0"/>
              <a:t> </a:t>
            </a:r>
            <a:r>
              <a:rPr lang="hr-HR" sz="3300" dirty="0" err="1"/>
              <a:t>policy</a:t>
            </a:r>
            <a:endParaRPr lang="hr-HR" sz="3300" dirty="0"/>
          </a:p>
          <a:p>
            <a:pPr lvl="0"/>
            <a:r>
              <a:rPr lang="hr-HR" sz="3300" dirty="0"/>
              <a:t>to </a:t>
            </a:r>
            <a:r>
              <a:rPr lang="hr-HR" sz="3300" dirty="0" err="1"/>
              <a:t>facilitate</a:t>
            </a:r>
            <a:r>
              <a:rPr lang="hr-HR" sz="3300" dirty="0"/>
              <a:t> </a:t>
            </a:r>
            <a:r>
              <a:rPr lang="hr-HR" sz="3300" dirty="0" err="1"/>
              <a:t>the</a:t>
            </a:r>
            <a:r>
              <a:rPr lang="hr-HR" sz="3300" dirty="0"/>
              <a:t> </a:t>
            </a:r>
            <a:r>
              <a:rPr lang="hr-HR" sz="3300" dirty="0" err="1"/>
              <a:t>participation</a:t>
            </a:r>
            <a:r>
              <a:rPr lang="hr-HR" sz="3300" dirty="0"/>
              <a:t> </a:t>
            </a:r>
            <a:r>
              <a:rPr lang="hr-HR" sz="3300" dirty="0" err="1"/>
              <a:t>of</a:t>
            </a:r>
            <a:r>
              <a:rPr lang="hr-HR" sz="3300" dirty="0"/>
              <a:t> </a:t>
            </a:r>
            <a:r>
              <a:rPr lang="hr-HR" sz="3300" dirty="0" err="1"/>
              <a:t>students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other</a:t>
            </a:r>
            <a:r>
              <a:rPr lang="hr-HR" sz="3300" dirty="0"/>
              <a:t> </a:t>
            </a:r>
            <a:r>
              <a:rPr lang="hr-HR" sz="3300" dirty="0" err="1"/>
              <a:t>persons</a:t>
            </a:r>
            <a:r>
              <a:rPr lang="hr-HR" sz="3300" dirty="0"/>
              <a:t> </a:t>
            </a:r>
            <a:r>
              <a:rPr lang="hr-HR" sz="3300" dirty="0" err="1"/>
              <a:t>with</a:t>
            </a:r>
            <a:r>
              <a:rPr lang="hr-HR" sz="3300" dirty="0"/>
              <a:t> </a:t>
            </a:r>
            <a:r>
              <a:rPr lang="hr-HR" sz="3300" dirty="0" err="1"/>
              <a:t>disabilities</a:t>
            </a:r>
            <a:r>
              <a:rPr lang="hr-HR" sz="3300" dirty="0"/>
              <a:t> </a:t>
            </a:r>
            <a:r>
              <a:rPr lang="hr-HR" sz="3300" dirty="0" err="1"/>
              <a:t>or</a:t>
            </a:r>
            <a:r>
              <a:rPr lang="hr-HR" sz="3300" dirty="0"/>
              <a:t> </a:t>
            </a:r>
            <a:r>
              <a:rPr lang="hr-HR" sz="3300" dirty="0" err="1"/>
              <a:t>with</a:t>
            </a:r>
            <a:r>
              <a:rPr lang="hr-HR" sz="3300" dirty="0"/>
              <a:t> </a:t>
            </a:r>
            <a:r>
              <a:rPr lang="hr-HR" sz="3300" dirty="0" err="1"/>
              <a:t>disabling</a:t>
            </a:r>
            <a:r>
              <a:rPr lang="hr-HR" sz="3300" dirty="0"/>
              <a:t> </a:t>
            </a:r>
            <a:r>
              <a:rPr lang="hr-HR" sz="3300" dirty="0" err="1"/>
              <a:t>health</a:t>
            </a:r>
            <a:r>
              <a:rPr lang="hr-HR" sz="3300" dirty="0"/>
              <a:t> </a:t>
            </a:r>
            <a:r>
              <a:rPr lang="hr-HR" sz="3300" dirty="0" err="1"/>
              <a:t>conditions</a:t>
            </a:r>
            <a:r>
              <a:rPr lang="hr-HR" sz="3300" dirty="0"/>
              <a:t> </a:t>
            </a:r>
            <a:r>
              <a:rPr lang="hr-HR" sz="3300" dirty="0" err="1"/>
              <a:t>in</a:t>
            </a:r>
            <a:r>
              <a:rPr lang="hr-HR" sz="3300" dirty="0"/>
              <a:t> </a:t>
            </a:r>
            <a:r>
              <a:rPr lang="hr-HR" sz="3300" dirty="0" err="1"/>
              <a:t>higher</a:t>
            </a:r>
            <a:r>
              <a:rPr lang="hr-HR" sz="3300" dirty="0"/>
              <a:t> </a:t>
            </a:r>
            <a:r>
              <a:rPr lang="hr-HR" sz="3300" dirty="0" err="1"/>
              <a:t>education</a:t>
            </a:r>
            <a:r>
              <a:rPr lang="hr-HR" sz="3300" dirty="0"/>
              <a:t> </a:t>
            </a:r>
            <a:r>
              <a:rPr lang="hr-HR" sz="3300" dirty="0" err="1"/>
              <a:t>and</a:t>
            </a:r>
            <a:r>
              <a:rPr lang="hr-HR" sz="3300" dirty="0"/>
              <a:t> </a:t>
            </a:r>
            <a:r>
              <a:rPr lang="hr-HR" sz="3300" dirty="0" err="1"/>
              <a:t>research</a:t>
            </a:r>
            <a:r>
              <a:rPr lang="hr-HR" sz="3300" dirty="0"/>
              <a:t> </a:t>
            </a:r>
            <a:r>
              <a:rPr lang="hr-HR" sz="3300" dirty="0" err="1"/>
              <a:t>activities</a:t>
            </a:r>
            <a:endParaRPr lang="hr-HR" sz="3300" dirty="0"/>
          </a:p>
        </p:txBody>
      </p:sp>
    </p:spTree>
    <p:extLst>
      <p:ext uri="{BB962C8B-B14F-4D97-AF65-F5344CB8AC3E}">
        <p14:creationId xmlns:p14="http://schemas.microsoft.com/office/powerpoint/2010/main" val="116107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675504"/>
            <a:ext cx="10515600" cy="52336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b="1" i="1" dirty="0"/>
              <a:t>European </a:t>
            </a:r>
            <a:r>
              <a:rPr lang="hr-HR" b="1" i="1" dirty="0" err="1"/>
              <a:t>citizens</a:t>
            </a:r>
            <a:r>
              <a:rPr lang="hr-HR" b="1" i="1" dirty="0"/>
              <a:t> </a:t>
            </a:r>
            <a:r>
              <a:rPr lang="hr-HR" b="1" i="1" dirty="0" err="1"/>
              <a:t>have</a:t>
            </a:r>
            <a:r>
              <a:rPr lang="hr-HR" b="1" i="1" dirty="0"/>
              <a:t> a </a:t>
            </a:r>
            <a:r>
              <a:rPr lang="hr-HR" b="1" i="1" dirty="0" err="1"/>
              <a:t>positive</a:t>
            </a:r>
            <a:r>
              <a:rPr lang="hr-HR" b="1" i="1" dirty="0"/>
              <a:t> </a:t>
            </a:r>
            <a:r>
              <a:rPr lang="hr-HR" b="1" i="1" dirty="0" err="1"/>
              <a:t>attitude</a:t>
            </a:r>
            <a:r>
              <a:rPr lang="hr-HR" b="1" i="1" dirty="0"/>
              <a:t> </a:t>
            </a:r>
            <a:r>
              <a:rPr lang="hr-HR" b="1" i="1" dirty="0" err="1"/>
              <a:t>toward</a:t>
            </a:r>
            <a:r>
              <a:rPr lang="hr-HR" b="1" i="1" dirty="0"/>
              <a:t> </a:t>
            </a:r>
            <a:r>
              <a:rPr lang="hr-HR" b="1" i="1" dirty="0" err="1"/>
              <a:t>biomedical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i="1" dirty="0"/>
              <a:t>– as </a:t>
            </a:r>
            <a:r>
              <a:rPr lang="hr-HR" dirty="0" err="1"/>
              <a:t>recent</a:t>
            </a:r>
            <a:r>
              <a:rPr lang="hr-HR" dirty="0"/>
              <a:t> </a:t>
            </a:r>
            <a:r>
              <a:rPr lang="hr-HR" dirty="0" err="1"/>
              <a:t>survey</a:t>
            </a:r>
            <a:r>
              <a:rPr lang="hr-HR" dirty="0"/>
              <a:t> </a:t>
            </a:r>
            <a:r>
              <a:rPr lang="hr-HR" dirty="0" err="1"/>
              <a:t>shows</a:t>
            </a:r>
            <a:endParaRPr lang="hr-HR" dirty="0"/>
          </a:p>
          <a:p>
            <a:pPr lvl="0"/>
            <a:r>
              <a:rPr lang="hr-HR" b="1" i="1" dirty="0"/>
              <a:t>Financial </a:t>
            </a:r>
            <a:r>
              <a:rPr lang="hr-HR" b="1" i="1" dirty="0" err="1"/>
              <a:t>sources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funding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 are </a:t>
            </a:r>
            <a:r>
              <a:rPr lang="hr-HR" b="1" i="1" dirty="0" err="1"/>
              <a:t>numerous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not</a:t>
            </a:r>
            <a:r>
              <a:rPr lang="hr-HR" b="1" i="1" dirty="0"/>
              <a:t> </a:t>
            </a:r>
            <a:r>
              <a:rPr lang="hr-HR" b="1" i="1" dirty="0" err="1"/>
              <a:t>enough</a:t>
            </a:r>
            <a:r>
              <a:rPr lang="hr-HR" b="1" i="1" dirty="0"/>
              <a:t> </a:t>
            </a:r>
            <a:r>
              <a:rPr lang="hr-HR" b="1" i="1" dirty="0" err="1"/>
              <a:t>well</a:t>
            </a:r>
            <a:r>
              <a:rPr lang="hr-HR" b="1" i="1" dirty="0"/>
              <a:t> </a:t>
            </a:r>
            <a:r>
              <a:rPr lang="hr-HR" b="1" i="1" dirty="0" err="1"/>
              <a:t>known</a:t>
            </a:r>
            <a:r>
              <a:rPr lang="hr-HR" i="1" dirty="0"/>
              <a:t> 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on </a:t>
            </a:r>
            <a:r>
              <a:rPr lang="hr-HR" dirty="0" err="1"/>
              <a:t>funding</a:t>
            </a:r>
            <a:r>
              <a:rPr lang="hr-HR" dirty="0"/>
              <a:t> </a:t>
            </a:r>
            <a:r>
              <a:rPr lang="hr-HR" dirty="0" err="1"/>
              <a:t>opportunities</a:t>
            </a:r>
            <a:r>
              <a:rPr lang="hr-HR" dirty="0"/>
              <a:t> </a:t>
            </a:r>
            <a:r>
              <a:rPr lang="hr-HR" dirty="0" err="1"/>
              <a:t>needs</a:t>
            </a:r>
            <a:r>
              <a:rPr lang="hr-HR" dirty="0"/>
              <a:t> to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/>
              <a:t>developed</a:t>
            </a:r>
            <a:r>
              <a:rPr lang="hr-HR" dirty="0"/>
              <a:t> </a:t>
            </a:r>
            <a:r>
              <a:rPr lang="hr-HR" dirty="0" err="1"/>
              <a:t>within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specialty</a:t>
            </a:r>
            <a:r>
              <a:rPr lang="hr-HR" dirty="0"/>
              <a:t>: </a:t>
            </a:r>
            <a:r>
              <a:rPr lang="hr-HR" dirty="0" err="1"/>
              <a:t>such</a:t>
            </a:r>
            <a:r>
              <a:rPr lang="hr-HR" dirty="0"/>
              <a:t> as </a:t>
            </a:r>
            <a:r>
              <a:rPr lang="hr-HR" dirty="0" err="1"/>
              <a:t>Horizon</a:t>
            </a:r>
            <a:r>
              <a:rPr lang="hr-HR" dirty="0"/>
              <a:t> 2020, Europe </a:t>
            </a:r>
            <a:r>
              <a:rPr lang="hr-HR" dirty="0" err="1"/>
              <a:t>and</a:t>
            </a:r>
            <a:r>
              <a:rPr lang="hr-HR" dirty="0"/>
              <a:t> International </a:t>
            </a:r>
            <a:r>
              <a:rPr lang="hr-HR" dirty="0" err="1"/>
              <a:t>charitable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nonprofit</a:t>
            </a:r>
            <a:r>
              <a:rPr lang="hr-HR" dirty="0"/>
              <a:t> </a:t>
            </a:r>
            <a:r>
              <a:rPr lang="hr-HR" dirty="0" err="1"/>
              <a:t>foundations</a:t>
            </a:r>
            <a:r>
              <a:rPr lang="hr-HR" dirty="0"/>
              <a:t> (for </a:t>
            </a:r>
            <a:r>
              <a:rPr lang="hr-HR" dirty="0" err="1"/>
              <a:t>example</a:t>
            </a:r>
            <a:r>
              <a:rPr lang="hr-HR" dirty="0"/>
              <a:t> </a:t>
            </a:r>
            <a:r>
              <a:rPr lang="hr-HR" dirty="0" err="1"/>
              <a:t>Wings</a:t>
            </a:r>
            <a:r>
              <a:rPr lang="hr-HR" dirty="0"/>
              <a:t> for </a:t>
            </a:r>
            <a:r>
              <a:rPr lang="hr-HR" dirty="0" err="1"/>
              <a:t>life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Christopher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Dana </a:t>
            </a:r>
            <a:r>
              <a:rPr lang="hr-HR" dirty="0" err="1"/>
              <a:t>Reeve</a:t>
            </a:r>
            <a:r>
              <a:rPr lang="hr-HR" dirty="0"/>
              <a:t> </a:t>
            </a:r>
            <a:r>
              <a:rPr lang="hr-HR" dirty="0" err="1"/>
              <a:t>foundation</a:t>
            </a:r>
            <a:r>
              <a:rPr lang="hr-HR" dirty="0"/>
              <a:t>, Max </a:t>
            </a:r>
            <a:r>
              <a:rPr lang="hr-HR" dirty="0" err="1"/>
              <a:t>Planck</a:t>
            </a:r>
            <a:r>
              <a:rPr lang="hr-HR" dirty="0"/>
              <a:t> </a:t>
            </a:r>
            <a:r>
              <a:rPr lang="hr-HR" dirty="0" err="1"/>
              <a:t>Institutes</a:t>
            </a:r>
            <a:r>
              <a:rPr lang="hr-HR" dirty="0"/>
              <a:t>..).</a:t>
            </a:r>
          </a:p>
          <a:p>
            <a:pPr lvl="0"/>
            <a:r>
              <a:rPr lang="hr-HR" dirty="0"/>
              <a:t>National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agencies</a:t>
            </a:r>
            <a:r>
              <a:rPr lang="hr-HR" dirty="0"/>
              <a:t> are </a:t>
            </a:r>
            <a:r>
              <a:rPr lang="hr-HR" dirty="0" err="1"/>
              <a:t>gathered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„Science Europe“ -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association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European Research </a:t>
            </a:r>
            <a:r>
              <a:rPr lang="hr-HR" dirty="0" err="1"/>
              <a:t>Funding</a:t>
            </a:r>
            <a:r>
              <a:rPr lang="hr-HR" dirty="0"/>
              <a:t> </a:t>
            </a:r>
            <a:r>
              <a:rPr lang="hr-HR" dirty="0" err="1"/>
              <a:t>Organizations</a:t>
            </a:r>
            <a:r>
              <a:rPr lang="hr-HR" dirty="0"/>
              <a:t> (RFO).</a:t>
            </a:r>
          </a:p>
          <a:p>
            <a:pPr lvl="0"/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schools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universities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budgets</a:t>
            </a:r>
            <a:r>
              <a:rPr lang="hr-HR" dirty="0"/>
              <a:t> for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.</a:t>
            </a:r>
          </a:p>
          <a:p>
            <a:pPr lvl="0"/>
            <a:r>
              <a:rPr lang="hr-HR" dirty="0" err="1"/>
              <a:t>Facilities</a:t>
            </a:r>
            <a:r>
              <a:rPr lang="hr-HR" dirty="0"/>
              <a:t> at </a:t>
            </a:r>
            <a:r>
              <a:rPr lang="hr-HR" dirty="0" err="1"/>
              <a:t>national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international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are </a:t>
            </a:r>
            <a:r>
              <a:rPr lang="hr-HR" dirty="0" err="1"/>
              <a:t>supporting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programs</a:t>
            </a:r>
            <a:r>
              <a:rPr lang="hr-HR" dirty="0"/>
              <a:t> (for </a:t>
            </a:r>
            <a:r>
              <a:rPr lang="hr-HR" dirty="0" err="1"/>
              <a:t>example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France </a:t>
            </a:r>
            <a:r>
              <a:rPr lang="hr-HR" dirty="0" err="1"/>
              <a:t>the</a:t>
            </a:r>
            <a:r>
              <a:rPr lang="hr-HR" dirty="0"/>
              <a:t> UGECAM, </a:t>
            </a:r>
            <a:r>
              <a:rPr lang="hr-HR" dirty="0" err="1"/>
              <a:t>French</a:t>
            </a:r>
            <a:r>
              <a:rPr lang="hr-HR" dirty="0"/>
              <a:t> network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facilities</a:t>
            </a:r>
            <a:r>
              <a:rPr lang="hr-HR" dirty="0"/>
              <a:t> for </a:t>
            </a:r>
            <a:r>
              <a:rPr lang="hr-HR" dirty="0" err="1"/>
              <a:t>stroke</a:t>
            </a:r>
            <a:r>
              <a:rPr lang="hr-HR" dirty="0"/>
              <a:t>,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Italy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Foundation</a:t>
            </a:r>
            <a:r>
              <a:rPr lang="hr-HR" dirty="0"/>
              <a:t> Don </a:t>
            </a:r>
            <a:r>
              <a:rPr lang="hr-HR" dirty="0" err="1"/>
              <a:t>Gnocchi</a:t>
            </a:r>
            <a:r>
              <a:rPr lang="hr-HR" dirty="0"/>
              <a:t> for </a:t>
            </a:r>
            <a:r>
              <a:rPr lang="hr-HR" dirty="0" err="1"/>
              <a:t>Evidence</a:t>
            </a:r>
            <a:r>
              <a:rPr lang="hr-HR" dirty="0"/>
              <a:t> </a:t>
            </a:r>
            <a:r>
              <a:rPr lang="hr-HR" dirty="0" err="1"/>
              <a:t>based</a:t>
            </a:r>
            <a:r>
              <a:rPr lang="hr-HR" dirty="0"/>
              <a:t> medicine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Cochrane</a:t>
            </a:r>
            <a:r>
              <a:rPr lang="hr-HR" dirty="0"/>
              <a:t> </a:t>
            </a:r>
            <a:r>
              <a:rPr lang="hr-HR" dirty="0" err="1"/>
              <a:t>Rehabilitation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at </a:t>
            </a:r>
            <a:r>
              <a:rPr lang="hr-HR" dirty="0" err="1"/>
              <a:t>world</a:t>
            </a:r>
            <a:r>
              <a:rPr lang="hr-HR" dirty="0"/>
              <a:t> </a:t>
            </a:r>
            <a:r>
              <a:rPr lang="hr-HR" dirty="0" err="1"/>
              <a:t>level</a:t>
            </a:r>
            <a:r>
              <a:rPr lang="hr-HR" dirty="0"/>
              <a:t> </a:t>
            </a:r>
            <a:r>
              <a:rPr lang="hr-HR" dirty="0" err="1"/>
              <a:t>Ramsay</a:t>
            </a:r>
            <a:r>
              <a:rPr lang="hr-HR" dirty="0"/>
              <a:t> for sport </a:t>
            </a:r>
            <a:r>
              <a:rPr lang="hr-HR" dirty="0" err="1"/>
              <a:t>affairs</a:t>
            </a:r>
            <a:r>
              <a:rPr lang="hr-HR" dirty="0"/>
              <a:t>..), </a:t>
            </a:r>
            <a:r>
              <a:rPr lang="hr-HR" dirty="0" err="1"/>
              <a:t>signed</a:t>
            </a:r>
            <a:r>
              <a:rPr lang="hr-HR" dirty="0"/>
              <a:t> </a:t>
            </a:r>
            <a:r>
              <a:rPr lang="hr-HR" dirty="0" err="1"/>
              <a:t>letters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intention</a:t>
            </a:r>
            <a:r>
              <a:rPr lang="hr-HR" dirty="0"/>
              <a:t> to </a:t>
            </a:r>
            <a:r>
              <a:rPr lang="hr-HR" dirty="0" err="1"/>
              <a:t>cooperate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ESPRM.</a:t>
            </a:r>
          </a:p>
          <a:p>
            <a:pPr lvl="0"/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involvement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industrial</a:t>
            </a:r>
            <a:r>
              <a:rPr lang="hr-HR" dirty="0"/>
              <a:t> </a:t>
            </a:r>
            <a:r>
              <a:rPr lang="hr-HR" dirty="0" err="1"/>
              <a:t>participants</a:t>
            </a:r>
            <a:r>
              <a:rPr lang="hr-HR" dirty="0"/>
              <a:t>,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medium-sized</a:t>
            </a:r>
            <a:r>
              <a:rPr lang="hr-HR" dirty="0"/>
              <a:t> </a:t>
            </a:r>
            <a:r>
              <a:rPr lang="hr-HR" dirty="0" err="1"/>
              <a:t>enterprises</a:t>
            </a:r>
            <a:r>
              <a:rPr lang="hr-HR" dirty="0"/>
              <a:t> (</a:t>
            </a:r>
            <a:r>
              <a:rPr lang="hr-HR" dirty="0" err="1"/>
              <a:t>SMEs</a:t>
            </a:r>
            <a:r>
              <a:rPr lang="hr-HR" dirty="0"/>
              <a:t>)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particular</a:t>
            </a:r>
            <a:r>
              <a:rPr lang="hr-HR" dirty="0"/>
              <a:t>,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crucial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069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60173"/>
            <a:ext cx="10515600" cy="534901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ethical</a:t>
            </a:r>
            <a:r>
              <a:rPr lang="hr-HR" b="1" i="1" dirty="0"/>
              <a:t> </a:t>
            </a:r>
            <a:r>
              <a:rPr lang="hr-HR" b="1" i="1" dirty="0" err="1"/>
              <a:t>issues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sciences</a:t>
            </a:r>
            <a:r>
              <a:rPr lang="hr-HR" b="1" i="1" dirty="0"/>
              <a:t>/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b="1" i="1" dirty="0" err="1"/>
              <a:t>activities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 </a:t>
            </a:r>
            <a:r>
              <a:rPr lang="hr-HR" i="1" dirty="0"/>
              <a:t>-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protection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human </a:t>
            </a:r>
            <a:r>
              <a:rPr lang="hr-HR" dirty="0" err="1"/>
              <a:t>rights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dignity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specific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being</a:t>
            </a:r>
            <a:r>
              <a:rPr lang="hr-HR" dirty="0"/>
              <a:t> </a:t>
            </a:r>
            <a:r>
              <a:rPr lang="hr-HR" dirty="0" err="1"/>
              <a:t>stricter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been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past – for </a:t>
            </a:r>
            <a:r>
              <a:rPr lang="hr-HR" dirty="0" err="1"/>
              <a:t>example</a:t>
            </a:r>
            <a:r>
              <a:rPr lang="hr-HR" dirty="0"/>
              <a:t> EU </a:t>
            </a:r>
            <a:r>
              <a:rPr lang="hr-HR" dirty="0" err="1"/>
              <a:t>guidelines</a:t>
            </a:r>
            <a:r>
              <a:rPr lang="hr-HR" dirty="0"/>
              <a:t> as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Additional</a:t>
            </a:r>
            <a:r>
              <a:rPr lang="hr-HR" dirty="0"/>
              <a:t> </a:t>
            </a:r>
            <a:r>
              <a:rPr lang="hr-HR" dirty="0" err="1"/>
              <a:t>protocol</a:t>
            </a:r>
            <a:r>
              <a:rPr lang="hr-HR" dirty="0"/>
              <a:t>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convention</a:t>
            </a:r>
            <a:r>
              <a:rPr lang="hr-HR" dirty="0"/>
              <a:t> on Human Rights </a:t>
            </a:r>
            <a:r>
              <a:rPr lang="hr-HR" dirty="0" err="1"/>
              <a:t>and</a:t>
            </a:r>
            <a:r>
              <a:rPr lang="hr-HR" dirty="0"/>
              <a:t> Biomedicine.</a:t>
            </a:r>
          </a:p>
          <a:p>
            <a:pPr lvl="0">
              <a:lnSpc>
                <a:spcPct val="120000"/>
              </a:lnSpc>
            </a:pP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task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Accreditation</a:t>
            </a:r>
            <a:r>
              <a:rPr lang="hr-HR" dirty="0"/>
              <a:t> </a:t>
            </a:r>
            <a:r>
              <a:rPr lang="hr-HR" dirty="0" err="1"/>
              <a:t>Council</a:t>
            </a:r>
            <a:r>
              <a:rPr lang="hr-HR" dirty="0"/>
              <a:t> for </a:t>
            </a:r>
            <a:r>
              <a:rPr lang="hr-HR" dirty="0" err="1"/>
              <a:t>Continuing</a:t>
            </a:r>
            <a:r>
              <a:rPr lang="hr-HR" dirty="0"/>
              <a:t> </a:t>
            </a:r>
            <a:r>
              <a:rPr lang="hr-HR" dirty="0" err="1"/>
              <a:t>Medical</a:t>
            </a:r>
            <a:r>
              <a:rPr lang="hr-HR" dirty="0"/>
              <a:t> </a:t>
            </a:r>
            <a:r>
              <a:rPr lang="hr-HR" dirty="0" err="1"/>
              <a:t>Education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UEMS (EACCME)</a:t>
            </a:r>
            <a:r>
              <a:rPr lang="hr-HR" sz="800" dirty="0"/>
              <a:t> </a:t>
            </a:r>
            <a:r>
              <a:rPr lang="hr-HR" dirty="0"/>
              <a:t>to </a:t>
            </a:r>
            <a:r>
              <a:rPr lang="hr-HR" dirty="0" err="1"/>
              <a:t>control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ethical</a:t>
            </a:r>
            <a:r>
              <a:rPr lang="hr-HR" dirty="0"/>
              <a:t> </a:t>
            </a:r>
            <a:r>
              <a:rPr lang="hr-HR" dirty="0" err="1"/>
              <a:t>quality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PRM </a:t>
            </a:r>
            <a:r>
              <a:rPr lang="hr-HR" dirty="0" err="1"/>
              <a:t>congresses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b="1" i="1" dirty="0" err="1"/>
              <a:t>Publications</a:t>
            </a:r>
            <a:r>
              <a:rPr lang="hr-HR" b="1" i="1" dirty="0"/>
              <a:t> on „</a:t>
            </a:r>
            <a:r>
              <a:rPr lang="hr-HR" b="1" i="1" dirty="0" err="1"/>
              <a:t>Rehabilitation</a:t>
            </a:r>
            <a:r>
              <a:rPr lang="hr-HR" b="1" i="1" dirty="0"/>
              <a:t>“ had a </a:t>
            </a:r>
            <a:r>
              <a:rPr lang="hr-HR" b="1" i="1" dirty="0" err="1"/>
              <a:t>steady</a:t>
            </a:r>
            <a:r>
              <a:rPr lang="hr-HR" b="1" i="1" dirty="0"/>
              <a:t> </a:t>
            </a:r>
            <a:r>
              <a:rPr lang="hr-HR" b="1" i="1" dirty="0" err="1"/>
              <a:t>growth</a:t>
            </a:r>
            <a:r>
              <a:rPr lang="hr-HR" b="1" i="1" dirty="0"/>
              <a:t>, </a:t>
            </a:r>
            <a:r>
              <a:rPr lang="hr-HR" b="1" i="1" dirty="0" err="1"/>
              <a:t>during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last</a:t>
            </a:r>
            <a:r>
              <a:rPr lang="hr-HR" b="1" i="1" dirty="0"/>
              <a:t> </a:t>
            </a:r>
            <a:r>
              <a:rPr lang="hr-HR" b="1" i="1" dirty="0" err="1"/>
              <a:t>decades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/>
              <a:t>Europe </a:t>
            </a:r>
            <a:r>
              <a:rPr lang="hr-HR" dirty="0" err="1"/>
              <a:t>and</a:t>
            </a:r>
            <a:r>
              <a:rPr lang="hr-HR" dirty="0"/>
              <a:t> PRM had a </a:t>
            </a:r>
            <a:r>
              <a:rPr lang="hr-HR" dirty="0" err="1"/>
              <a:t>leading</a:t>
            </a:r>
            <a:r>
              <a:rPr lang="hr-HR" dirty="0"/>
              <a:t> role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evolution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scope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science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b="1" i="1" dirty="0" err="1"/>
              <a:t>activities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</a:t>
            </a:r>
            <a:r>
              <a:rPr lang="hr-HR" b="1" i="1" dirty="0" err="1"/>
              <a:t>connection</a:t>
            </a:r>
            <a:r>
              <a:rPr lang="hr-HR" b="1" i="1" dirty="0"/>
              <a:t> </a:t>
            </a:r>
            <a:r>
              <a:rPr lang="hr-HR" b="1" i="1" dirty="0" err="1"/>
              <a:t>with</a:t>
            </a:r>
            <a:r>
              <a:rPr lang="hr-HR" b="1" i="1" dirty="0"/>
              <a:t> PRM </a:t>
            </a:r>
            <a:r>
              <a:rPr lang="hr-HR" b="1" i="1" dirty="0" err="1"/>
              <a:t>is</a:t>
            </a:r>
            <a:r>
              <a:rPr lang="hr-HR" b="1" i="1" dirty="0"/>
              <a:t> wide</a:t>
            </a:r>
            <a:r>
              <a:rPr lang="hr-HR" b="1" dirty="0"/>
              <a:t> </a:t>
            </a:r>
            <a:r>
              <a:rPr lang="hr-HR" dirty="0"/>
              <a:t>- </a:t>
            </a:r>
            <a:r>
              <a:rPr lang="hr-HR" dirty="0" err="1"/>
              <a:t>represent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components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domains</a:t>
            </a:r>
            <a:r>
              <a:rPr lang="hr-HR" dirty="0"/>
              <a:t>/</a:t>
            </a:r>
            <a:r>
              <a:rPr lang="hr-HR" dirty="0" err="1"/>
              <a:t>chapters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ICD </a:t>
            </a:r>
            <a:r>
              <a:rPr lang="hr-HR" dirty="0" err="1"/>
              <a:t>and</a:t>
            </a:r>
            <a:r>
              <a:rPr lang="hr-HR" dirty="0"/>
              <a:t> ICF.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fields</a:t>
            </a:r>
            <a:r>
              <a:rPr lang="hr-HR" dirty="0"/>
              <a:t> are:</a:t>
            </a:r>
          </a:p>
          <a:p>
            <a:pPr lvl="1"/>
            <a:r>
              <a:rPr lang="hr-HR" dirty="0" err="1"/>
              <a:t>neurosciences</a:t>
            </a:r>
            <a:endParaRPr lang="hr-HR" dirty="0"/>
          </a:p>
          <a:p>
            <a:pPr lvl="1"/>
            <a:r>
              <a:rPr lang="hr-HR" dirty="0" err="1"/>
              <a:t>physiology</a:t>
            </a:r>
            <a:r>
              <a:rPr lang="hr-HR" dirty="0"/>
              <a:t>, </a:t>
            </a:r>
            <a:r>
              <a:rPr lang="hr-HR" dirty="0" err="1"/>
              <a:t>physiopathology</a:t>
            </a:r>
            <a:r>
              <a:rPr lang="hr-HR" dirty="0"/>
              <a:t>, </a:t>
            </a:r>
            <a:r>
              <a:rPr lang="hr-HR" dirty="0" err="1"/>
              <a:t>metabolism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nutrition</a:t>
            </a:r>
            <a:r>
              <a:rPr lang="hr-HR" dirty="0"/>
              <a:t>, </a:t>
            </a:r>
            <a:r>
              <a:rPr lang="hr-HR" dirty="0" err="1"/>
              <a:t>cardio-vascular</a:t>
            </a:r>
            <a:r>
              <a:rPr lang="hr-HR" dirty="0"/>
              <a:t> system, </a:t>
            </a:r>
            <a:r>
              <a:rPr lang="hr-HR" dirty="0" err="1"/>
              <a:t>respiratory</a:t>
            </a:r>
            <a:r>
              <a:rPr lang="hr-HR" dirty="0"/>
              <a:t> system, </a:t>
            </a:r>
            <a:r>
              <a:rPr lang="hr-HR" dirty="0" err="1"/>
              <a:t>bones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joints</a:t>
            </a:r>
            <a:endParaRPr lang="hr-HR" dirty="0"/>
          </a:p>
          <a:p>
            <a:pPr lvl="1"/>
            <a:r>
              <a:rPr lang="hr-HR" dirty="0" err="1"/>
              <a:t>public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, </a:t>
            </a:r>
            <a:r>
              <a:rPr lang="hr-HR" dirty="0" err="1"/>
              <a:t>including</a:t>
            </a:r>
            <a:r>
              <a:rPr lang="hr-HR" dirty="0"/>
              <a:t> </a:t>
            </a:r>
            <a:r>
              <a:rPr lang="hr-HR" dirty="0" err="1"/>
              <a:t>epidemiology</a:t>
            </a:r>
            <a:r>
              <a:rPr lang="hr-HR" dirty="0"/>
              <a:t>, </a:t>
            </a:r>
            <a:r>
              <a:rPr lang="hr-HR" dirty="0" err="1"/>
              <a:t>biostatistics</a:t>
            </a:r>
            <a:r>
              <a:rPr lang="hr-HR" dirty="0"/>
              <a:t>, </a:t>
            </a:r>
            <a:r>
              <a:rPr lang="hr-HR" dirty="0" err="1"/>
              <a:t>economy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sociology</a:t>
            </a:r>
            <a:r>
              <a:rPr lang="hr-HR" dirty="0"/>
              <a:t> </a:t>
            </a:r>
            <a:r>
              <a:rPr lang="hr-HR" dirty="0" err="1"/>
              <a:t>applied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field</a:t>
            </a:r>
            <a:endParaRPr lang="hr-HR" dirty="0"/>
          </a:p>
          <a:p>
            <a:pPr lvl="1"/>
            <a:r>
              <a:rPr lang="hr-HR" dirty="0" err="1"/>
              <a:t>health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endParaRPr lang="hr-HR" dirty="0"/>
          </a:p>
          <a:p>
            <a:pPr lvl="1"/>
            <a:r>
              <a:rPr lang="hr-HR" dirty="0" err="1"/>
              <a:t>cell</a:t>
            </a:r>
            <a:r>
              <a:rPr lang="hr-HR" dirty="0"/>
              <a:t> </a:t>
            </a:r>
            <a:r>
              <a:rPr lang="hr-HR" dirty="0" err="1"/>
              <a:t>biology</a:t>
            </a:r>
            <a:r>
              <a:rPr lang="hr-HR" dirty="0"/>
              <a:t>, development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evolution</a:t>
            </a:r>
            <a:endParaRPr lang="hr-HR" dirty="0"/>
          </a:p>
          <a:p>
            <a:pPr lvl="1"/>
            <a:r>
              <a:rPr lang="hr-HR" dirty="0" err="1"/>
              <a:t>genetics</a:t>
            </a:r>
            <a:r>
              <a:rPr lang="hr-HR" dirty="0"/>
              <a:t>, </a:t>
            </a:r>
            <a:r>
              <a:rPr lang="hr-HR" dirty="0" err="1"/>
              <a:t>genomics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bioinformatics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097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err="1"/>
              <a:t>The</a:t>
            </a:r>
            <a:r>
              <a:rPr lang="hr-HR" sz="4000" dirty="0"/>
              <a:t> </a:t>
            </a:r>
            <a:r>
              <a:rPr lang="hr-HR" sz="4000" dirty="0" err="1"/>
              <a:t>modalities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scientific</a:t>
            </a:r>
            <a:r>
              <a:rPr lang="hr-HR" sz="4000" dirty="0"/>
              <a:t> </a:t>
            </a:r>
            <a:r>
              <a:rPr lang="hr-HR" sz="4000" dirty="0" err="1"/>
              <a:t>and</a:t>
            </a:r>
            <a:r>
              <a:rPr lang="hr-HR" sz="4000" dirty="0"/>
              <a:t> </a:t>
            </a:r>
            <a:r>
              <a:rPr lang="hr-HR" sz="4000" dirty="0" err="1"/>
              <a:t>research</a:t>
            </a:r>
            <a:r>
              <a:rPr lang="hr-HR" sz="4000" dirty="0"/>
              <a:t> </a:t>
            </a:r>
            <a:r>
              <a:rPr lang="hr-HR" sz="4000" dirty="0" err="1"/>
              <a:t>activities</a:t>
            </a:r>
            <a:r>
              <a:rPr lang="hr-HR" sz="4000" dirty="0"/>
              <a:t> </a:t>
            </a:r>
            <a:r>
              <a:rPr lang="hr-HR" sz="4000" dirty="0" err="1"/>
              <a:t>of</a:t>
            </a:r>
            <a:r>
              <a:rPr lang="hr-HR" sz="4000" dirty="0"/>
              <a:t> </a:t>
            </a:r>
            <a:r>
              <a:rPr lang="hr-HR" sz="4000" dirty="0" err="1"/>
              <a:t>interest</a:t>
            </a:r>
            <a:r>
              <a:rPr lang="hr-HR" sz="4000" dirty="0"/>
              <a:t> for PRM are </a:t>
            </a:r>
            <a:r>
              <a:rPr lang="hr-HR" sz="4000" dirty="0" err="1"/>
              <a:t>numerous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20000"/>
              </a:lnSpc>
            </a:pP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interest</a:t>
            </a:r>
            <a:r>
              <a:rPr lang="hr-HR" dirty="0"/>
              <a:t> for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mainly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Alliance</a:t>
            </a:r>
            <a:r>
              <a:rPr lang="hr-HR" dirty="0"/>
              <a:t> for </a:t>
            </a:r>
            <a:r>
              <a:rPr lang="hr-HR" dirty="0" err="1"/>
              <a:t>Biomedical</a:t>
            </a:r>
            <a:r>
              <a:rPr lang="hr-HR" dirty="0"/>
              <a:t> Research </a:t>
            </a:r>
            <a:r>
              <a:rPr lang="hr-HR" dirty="0" err="1"/>
              <a:t>in</a:t>
            </a:r>
            <a:r>
              <a:rPr lang="hr-HR" dirty="0"/>
              <a:t> Europe</a:t>
            </a:r>
            <a:r>
              <a:rPr lang="hr-HR" sz="800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involved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this</a:t>
            </a:r>
            <a:r>
              <a:rPr lang="hr-HR" dirty="0"/>
              <a:t> </a:t>
            </a:r>
            <a:r>
              <a:rPr lang="hr-HR" dirty="0" err="1"/>
              <a:t>field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dirty="0"/>
              <a:t>PRM </a:t>
            </a:r>
            <a:r>
              <a:rPr lang="hr-HR" dirty="0" err="1"/>
              <a:t>biomedical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mainly</a:t>
            </a:r>
            <a:r>
              <a:rPr lang="hr-HR" dirty="0"/>
              <a:t> </a:t>
            </a:r>
            <a:r>
              <a:rPr lang="hr-HR" dirty="0" err="1"/>
              <a:t>represented</a:t>
            </a:r>
            <a:r>
              <a:rPr lang="hr-HR" dirty="0"/>
              <a:t> </a:t>
            </a:r>
            <a:r>
              <a:rPr lang="hr-HR" dirty="0" err="1"/>
              <a:t>by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&amp;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trials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PRM </a:t>
            </a:r>
            <a:r>
              <a:rPr lang="hr-HR" dirty="0" err="1"/>
              <a:t>researchers</a:t>
            </a:r>
            <a:r>
              <a:rPr lang="hr-HR" dirty="0"/>
              <a:t> are more </a:t>
            </a:r>
            <a:r>
              <a:rPr lang="hr-HR" dirty="0" err="1"/>
              <a:t>often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past </a:t>
            </a:r>
            <a:r>
              <a:rPr lang="hr-HR" dirty="0" err="1"/>
              <a:t>involved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:</a:t>
            </a:r>
          </a:p>
          <a:p>
            <a:pPr lvl="1"/>
            <a:r>
              <a:rPr lang="hr-HR" dirty="0" err="1"/>
              <a:t>interdisciplinary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programs</a:t>
            </a:r>
            <a:endParaRPr lang="hr-HR" dirty="0"/>
          </a:p>
          <a:p>
            <a:pPr lvl="1"/>
            <a:r>
              <a:rPr lang="hr-HR" dirty="0" err="1"/>
              <a:t>applied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programs</a:t>
            </a:r>
            <a:endParaRPr lang="hr-HR" dirty="0"/>
          </a:p>
          <a:p>
            <a:pPr lvl="1"/>
            <a:r>
              <a:rPr lang="hr-HR" dirty="0" err="1"/>
              <a:t>pre-clinical</a:t>
            </a:r>
            <a:r>
              <a:rPr lang="hr-HR" dirty="0"/>
              <a:t> </a:t>
            </a:r>
            <a:r>
              <a:rPr lang="hr-HR" dirty="0" err="1"/>
              <a:t>trials</a:t>
            </a:r>
            <a:endParaRPr lang="hr-HR" dirty="0"/>
          </a:p>
          <a:p>
            <a:pPr lvl="1"/>
            <a:r>
              <a:rPr lang="hr-HR" dirty="0" err="1"/>
              <a:t>translational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, </a:t>
            </a:r>
            <a:r>
              <a:rPr lang="hr-HR" dirty="0" err="1"/>
              <a:t>and</a:t>
            </a:r>
            <a:r>
              <a:rPr lang="hr-HR" dirty="0"/>
              <a:t> development to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patient`s</a:t>
            </a:r>
            <a:r>
              <a:rPr lang="hr-HR" dirty="0"/>
              <a:t> bed</a:t>
            </a:r>
          </a:p>
          <a:p>
            <a:pPr lvl="1"/>
            <a:r>
              <a:rPr lang="hr-HR" dirty="0" err="1"/>
              <a:t>implementation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</a:p>
          <a:p>
            <a:pPr lvl="1"/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communication</a:t>
            </a:r>
            <a:r>
              <a:rPr lang="hr-HR" dirty="0"/>
              <a:t> </a:t>
            </a:r>
            <a:r>
              <a:rPr lang="hr-HR" dirty="0" err="1"/>
              <a:t>technologies</a:t>
            </a:r>
            <a:endParaRPr lang="hr-HR" dirty="0"/>
          </a:p>
          <a:p>
            <a:pPr lvl="1"/>
            <a:r>
              <a:rPr lang="hr-HR" dirty="0" err="1"/>
              <a:t>basic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programs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7129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63827"/>
            <a:ext cx="10515600" cy="494536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settings</a:t>
            </a:r>
            <a:r>
              <a:rPr lang="hr-HR" b="1" i="1" dirty="0"/>
              <a:t> </a:t>
            </a:r>
            <a:r>
              <a:rPr lang="hr-HR" b="1" i="1" dirty="0" err="1"/>
              <a:t>of</a:t>
            </a:r>
            <a:r>
              <a:rPr lang="hr-HR" b="1" i="1" dirty="0"/>
              <a:t> </a:t>
            </a:r>
            <a:r>
              <a:rPr lang="hr-HR" b="1" i="1" dirty="0" err="1"/>
              <a:t>scientific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research</a:t>
            </a:r>
            <a:r>
              <a:rPr lang="hr-HR" b="1" i="1" dirty="0"/>
              <a:t> </a:t>
            </a:r>
            <a:r>
              <a:rPr lang="hr-HR" b="1" i="1" dirty="0" err="1"/>
              <a:t>activities</a:t>
            </a:r>
            <a:r>
              <a:rPr lang="hr-HR" b="1" i="1" dirty="0"/>
              <a:t> </a:t>
            </a:r>
            <a:r>
              <a:rPr lang="hr-HR" b="1" i="1" dirty="0" err="1"/>
              <a:t>in</a:t>
            </a:r>
            <a:r>
              <a:rPr lang="hr-HR" b="1" i="1" dirty="0"/>
              <a:t> PRM are </a:t>
            </a:r>
            <a:r>
              <a:rPr lang="hr-HR" b="1" i="1" dirty="0" err="1"/>
              <a:t>numerous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academic</a:t>
            </a:r>
            <a:r>
              <a:rPr lang="hr-HR" dirty="0"/>
              <a:t> </a:t>
            </a:r>
            <a:r>
              <a:rPr lang="hr-HR" dirty="0" err="1"/>
              <a:t>professors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number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PRM </a:t>
            </a:r>
            <a:r>
              <a:rPr lang="hr-HR" dirty="0" err="1"/>
              <a:t>facilities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clinical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</a:t>
            </a:r>
            <a:r>
              <a:rPr lang="hr-HR" dirty="0" err="1"/>
              <a:t>activities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increasing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b="1" i="1" dirty="0" err="1"/>
              <a:t>The</a:t>
            </a:r>
            <a:r>
              <a:rPr lang="hr-HR" b="1" i="1" dirty="0"/>
              <a:t> </a:t>
            </a:r>
            <a:r>
              <a:rPr lang="hr-HR" b="1" i="1" dirty="0" err="1"/>
              <a:t>electronic</a:t>
            </a:r>
            <a:r>
              <a:rPr lang="hr-HR" b="1" i="1" dirty="0"/>
              <a:t> </a:t>
            </a:r>
            <a:r>
              <a:rPr lang="hr-HR" b="1" i="1" dirty="0" err="1"/>
              <a:t>support</a:t>
            </a:r>
            <a:r>
              <a:rPr lang="hr-HR" b="1" i="1" dirty="0"/>
              <a:t> for </a:t>
            </a:r>
            <a:r>
              <a:rPr lang="hr-HR" b="1" i="1" dirty="0" err="1"/>
              <a:t>communication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information</a:t>
            </a:r>
            <a:r>
              <a:rPr lang="hr-HR" b="1" i="1" dirty="0"/>
              <a:t> </a:t>
            </a:r>
            <a:r>
              <a:rPr lang="hr-HR" i="1" dirty="0"/>
              <a:t>on </a:t>
            </a:r>
            <a:r>
              <a:rPr lang="hr-HR" i="1" dirty="0" err="1"/>
              <a:t>the</a:t>
            </a:r>
            <a:r>
              <a:rPr lang="hr-HR" i="1" dirty="0"/>
              <a:t> PRM </a:t>
            </a:r>
            <a:r>
              <a:rPr lang="hr-HR" i="1" dirty="0" err="1"/>
              <a:t>scientific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research</a:t>
            </a:r>
            <a:r>
              <a:rPr lang="hr-HR" i="1" dirty="0"/>
              <a:t> </a:t>
            </a:r>
            <a:r>
              <a:rPr lang="hr-HR" i="1" dirty="0" err="1"/>
              <a:t>activities</a:t>
            </a:r>
            <a:r>
              <a:rPr lang="hr-HR" i="1" dirty="0"/>
              <a:t> </a:t>
            </a:r>
            <a:r>
              <a:rPr lang="hr-HR" i="1" dirty="0" err="1"/>
              <a:t>is</a:t>
            </a:r>
            <a:r>
              <a:rPr lang="hr-HR" i="1" dirty="0"/>
              <a:t> </a:t>
            </a:r>
            <a:r>
              <a:rPr lang="hr-HR" i="1" dirty="0" err="1"/>
              <a:t>mainly</a:t>
            </a:r>
            <a:r>
              <a:rPr lang="hr-HR" i="1" dirty="0"/>
              <a:t> </a:t>
            </a:r>
            <a:r>
              <a:rPr lang="hr-HR" i="1" dirty="0" err="1"/>
              <a:t>based</a:t>
            </a:r>
            <a:r>
              <a:rPr lang="hr-HR" i="1" dirty="0"/>
              <a:t> on </a:t>
            </a:r>
            <a:r>
              <a:rPr lang="hr-HR" i="1" dirty="0" err="1"/>
              <a:t>the</a:t>
            </a:r>
            <a:r>
              <a:rPr lang="hr-HR" i="1" dirty="0"/>
              <a:t> </a:t>
            </a:r>
            <a:r>
              <a:rPr lang="hr-HR" i="1" dirty="0" err="1"/>
              <a:t>websites</a:t>
            </a:r>
            <a:r>
              <a:rPr lang="hr-HR" i="1" dirty="0"/>
              <a:t> </a:t>
            </a:r>
            <a:r>
              <a:rPr lang="hr-HR" i="1" dirty="0" err="1"/>
              <a:t>of</a:t>
            </a:r>
            <a:r>
              <a:rPr lang="hr-HR" i="1" dirty="0"/>
              <a:t> </a:t>
            </a:r>
            <a:r>
              <a:rPr lang="hr-HR" i="1" dirty="0" err="1"/>
              <a:t>the</a:t>
            </a:r>
            <a:r>
              <a:rPr lang="hr-HR" i="1" dirty="0"/>
              <a:t> European PRM </a:t>
            </a:r>
            <a:r>
              <a:rPr lang="hr-HR" i="1" dirty="0" err="1"/>
              <a:t>organizations</a:t>
            </a:r>
            <a:r>
              <a:rPr lang="hr-HR" dirty="0"/>
              <a:t> - EARM, UEMS PRM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ESPRM </a:t>
            </a:r>
            <a:r>
              <a:rPr lang="hr-HR" dirty="0" err="1"/>
              <a:t>spread</a:t>
            </a:r>
            <a:r>
              <a:rPr lang="hr-HR" dirty="0"/>
              <a:t> </a:t>
            </a:r>
            <a:r>
              <a:rPr lang="hr-HR" dirty="0" err="1"/>
              <a:t>scientific</a:t>
            </a:r>
            <a:r>
              <a:rPr lang="hr-HR" dirty="0"/>
              <a:t> </a:t>
            </a:r>
            <a:r>
              <a:rPr lang="hr-HR" dirty="0" err="1"/>
              <a:t>information</a:t>
            </a:r>
            <a:r>
              <a:rPr lang="hr-HR" dirty="0"/>
              <a:t>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over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world</a:t>
            </a:r>
            <a:r>
              <a:rPr lang="hr-HR" dirty="0"/>
              <a:t>.</a:t>
            </a:r>
          </a:p>
          <a:p>
            <a:pPr lvl="0">
              <a:lnSpc>
                <a:spcPct val="120000"/>
              </a:lnSpc>
            </a:pPr>
            <a:r>
              <a:rPr lang="hr-HR" b="1" i="1" dirty="0"/>
              <a:t>ESPRM </a:t>
            </a:r>
            <a:r>
              <a:rPr lang="hr-HR" b="1" i="1" dirty="0" err="1"/>
              <a:t>congresses</a:t>
            </a:r>
            <a:r>
              <a:rPr lang="hr-HR" b="1" i="1" dirty="0"/>
              <a:t> </a:t>
            </a:r>
            <a:r>
              <a:rPr lang="hr-HR" b="1" i="1" dirty="0" err="1"/>
              <a:t>and</a:t>
            </a:r>
            <a:r>
              <a:rPr lang="hr-HR" b="1" i="1" dirty="0"/>
              <a:t> </a:t>
            </a:r>
            <a:r>
              <a:rPr lang="hr-HR" b="1" i="1" dirty="0" err="1"/>
              <a:t>the</a:t>
            </a:r>
            <a:r>
              <a:rPr lang="hr-HR" b="1" i="1" dirty="0"/>
              <a:t> European/</a:t>
            </a:r>
            <a:r>
              <a:rPr lang="hr-HR" b="1" i="1" dirty="0" err="1"/>
              <a:t>Euromediterranean</a:t>
            </a:r>
            <a:r>
              <a:rPr lang="hr-HR" b="1" i="1" dirty="0"/>
              <a:t> PRM </a:t>
            </a:r>
            <a:r>
              <a:rPr lang="hr-HR" b="1" i="1" dirty="0" err="1"/>
              <a:t>schools</a:t>
            </a:r>
            <a:r>
              <a:rPr lang="hr-HR" b="1" i="1" dirty="0"/>
              <a:t> are </a:t>
            </a:r>
            <a:r>
              <a:rPr lang="hr-HR" b="1" i="1" dirty="0" err="1"/>
              <a:t>successful</a:t>
            </a:r>
            <a:r>
              <a:rPr lang="hr-HR" b="1" i="1" dirty="0"/>
              <a:t> </a:t>
            </a:r>
            <a:r>
              <a:rPr lang="hr-HR" i="1" dirty="0"/>
              <a:t>- </a:t>
            </a:r>
            <a:r>
              <a:rPr lang="hr-HR" dirty="0"/>
              <a:t>PRM </a:t>
            </a:r>
            <a:r>
              <a:rPr lang="hr-HR" dirty="0" err="1"/>
              <a:t>physicians</a:t>
            </a:r>
            <a:r>
              <a:rPr lang="hr-HR" dirty="0"/>
              <a:t> </a:t>
            </a:r>
            <a:r>
              <a:rPr lang="hr-HR" dirty="0" err="1"/>
              <a:t>participate</a:t>
            </a:r>
            <a:r>
              <a:rPr lang="hr-HR" dirty="0"/>
              <a:t> </a:t>
            </a:r>
            <a:r>
              <a:rPr lang="hr-HR" dirty="0" err="1"/>
              <a:t>both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PRM </a:t>
            </a:r>
            <a:r>
              <a:rPr lang="hr-HR" dirty="0" err="1"/>
              <a:t>congresses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topic-focused</a:t>
            </a:r>
            <a:r>
              <a:rPr lang="hr-HR" dirty="0"/>
              <a:t> </a:t>
            </a:r>
            <a:r>
              <a:rPr lang="hr-HR" dirty="0" err="1"/>
              <a:t>congresses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congresses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ESPRM are </a:t>
            </a:r>
            <a:r>
              <a:rPr lang="hr-HR" dirty="0" err="1"/>
              <a:t>held</a:t>
            </a:r>
            <a:r>
              <a:rPr lang="hr-HR" dirty="0"/>
              <a:t>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</a:t>
            </a:r>
            <a:r>
              <a:rPr lang="hr-HR" dirty="0" err="1"/>
              <a:t>years</a:t>
            </a:r>
            <a:r>
              <a:rPr lang="hr-HR" dirty="0"/>
              <a:t>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PRM European </a:t>
            </a:r>
            <a:r>
              <a:rPr lang="hr-HR" dirty="0" err="1"/>
              <a:t>organizations</a:t>
            </a:r>
            <a:r>
              <a:rPr lang="hr-HR" dirty="0"/>
              <a:t>, UEMS PRM </a:t>
            </a:r>
            <a:r>
              <a:rPr lang="hr-HR" dirty="0" err="1"/>
              <a:t>Section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Board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EARM </a:t>
            </a:r>
            <a:r>
              <a:rPr lang="hr-HR" dirty="0" err="1"/>
              <a:t>participate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congresses</a:t>
            </a:r>
            <a:r>
              <a:rPr lang="hr-HR" dirty="0"/>
              <a:t>. Research, </a:t>
            </a:r>
            <a:r>
              <a:rPr lang="hr-HR" dirty="0" err="1"/>
              <a:t>Education</a:t>
            </a:r>
            <a:r>
              <a:rPr lang="hr-HR" dirty="0"/>
              <a:t>, Professional </a:t>
            </a:r>
            <a:r>
              <a:rPr lang="hr-HR" dirty="0" err="1"/>
              <a:t>Practice</a:t>
            </a:r>
            <a:r>
              <a:rPr lang="hr-HR" dirty="0"/>
              <a:t>, </a:t>
            </a:r>
            <a:r>
              <a:rPr lang="hr-HR" dirty="0" err="1"/>
              <a:t>Field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Competence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Ethics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main</a:t>
            </a:r>
            <a:r>
              <a:rPr lang="hr-HR" dirty="0"/>
              <a:t> </a:t>
            </a:r>
            <a:r>
              <a:rPr lang="hr-HR" dirty="0" err="1"/>
              <a:t>topics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these</a:t>
            </a:r>
            <a:r>
              <a:rPr lang="hr-HR" dirty="0"/>
              <a:t> </a:t>
            </a:r>
            <a:r>
              <a:rPr lang="hr-HR" dirty="0" err="1"/>
              <a:t>congresses</a:t>
            </a:r>
            <a:r>
              <a:rPr lang="hr-HR" dirty="0"/>
              <a:t>. New </a:t>
            </a:r>
            <a:r>
              <a:rPr lang="hr-HR" dirty="0" err="1"/>
              <a:t>events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ESPRM </a:t>
            </a:r>
            <a:r>
              <a:rPr lang="hr-HR" dirty="0" err="1"/>
              <a:t>congress</a:t>
            </a:r>
            <a:r>
              <a:rPr lang="hr-HR" dirty="0"/>
              <a:t>: „</a:t>
            </a:r>
            <a:r>
              <a:rPr lang="hr-HR" dirty="0" err="1"/>
              <a:t>Labs</a:t>
            </a:r>
            <a:r>
              <a:rPr lang="hr-HR" dirty="0"/>
              <a:t>` </a:t>
            </a:r>
            <a:r>
              <a:rPr lang="hr-HR" dirty="0" err="1"/>
              <a:t>Day</a:t>
            </a:r>
            <a:r>
              <a:rPr lang="hr-HR" dirty="0"/>
              <a:t> </a:t>
            </a:r>
            <a:r>
              <a:rPr lang="hr-HR" dirty="0" err="1"/>
              <a:t>session</a:t>
            </a:r>
            <a:r>
              <a:rPr lang="hr-HR" dirty="0"/>
              <a:t>“ </a:t>
            </a:r>
            <a:r>
              <a:rPr lang="hr-HR" dirty="0" err="1"/>
              <a:t>and</a:t>
            </a:r>
            <a:r>
              <a:rPr lang="hr-HR" dirty="0"/>
              <a:t> „My </a:t>
            </a:r>
            <a:r>
              <a:rPr lang="hr-HR" dirty="0" err="1"/>
              <a:t>Rehab</a:t>
            </a:r>
            <a:r>
              <a:rPr lang="hr-HR" dirty="0"/>
              <a:t> </a:t>
            </a:r>
            <a:r>
              <a:rPr lang="hr-HR" dirty="0" err="1"/>
              <a:t>Thesis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180 </a:t>
            </a:r>
            <a:r>
              <a:rPr lang="hr-HR" dirty="0" err="1"/>
              <a:t>seconds</a:t>
            </a:r>
            <a:r>
              <a:rPr lang="hr-HR" dirty="0"/>
              <a:t>“.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3123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3467</Words>
  <Application>Microsoft Office PowerPoint</Application>
  <PresentationFormat>Widescreen</PresentationFormat>
  <Paragraphs>149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TimesNewRomanPSMT</vt:lpstr>
      <vt:lpstr>Tema di Office</vt:lpstr>
      <vt:lpstr>Presentazione standard di PowerPoint</vt:lpstr>
      <vt:lpstr>Introduction</vt:lpstr>
      <vt:lpstr>Presentazione standard di PowerPoint</vt:lpstr>
      <vt:lpstr>Presentazione standard di PowerPoint</vt:lpstr>
      <vt:lpstr>Current situation of science and research activities of interest for PRM in Europe, specificities and challenges for the future</vt:lpstr>
      <vt:lpstr>Presentazione standard di PowerPoint</vt:lpstr>
      <vt:lpstr>Presentazione standard di PowerPoint</vt:lpstr>
      <vt:lpstr>The modalities of scientific and research activities of interest for PRM are numerous</vt:lpstr>
      <vt:lpstr>Presentazione standard di PowerPoint</vt:lpstr>
      <vt:lpstr>Presentazione standard di PowerPoint</vt:lpstr>
      <vt:lpstr>The Cochrane Rehabilitation field is a chance for the future of Rehabilitation</vt:lpstr>
      <vt:lpstr>Challenges for the future</vt:lpstr>
      <vt:lpstr>Presentazione standard di PowerPoint</vt:lpstr>
      <vt:lpstr>Importance of rehabilitation research in establishing needs and the value of both current and new approaches to rehabilitation</vt:lpstr>
      <vt:lpstr>Presentazione standard di PowerPoint</vt:lpstr>
      <vt:lpstr>PRM research: the two sides of the same coin</vt:lpstr>
      <vt:lpstr>Challenges of evidence based medicine in PRM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Research training</vt:lpstr>
      <vt:lpstr>Presentazione standard di PowerPoint</vt:lpstr>
      <vt:lpstr>For this paper, the collective authorship name of European PRM Bodies Alliance includes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Rehabilitation Medicine A primary medical specialty</dc:title>
  <dc:creator>Stefano</dc:creator>
  <cp:lastModifiedBy>Stefano</cp:lastModifiedBy>
  <cp:revision>18</cp:revision>
  <dcterms:created xsi:type="dcterms:W3CDTF">2018-08-21T19:55:07Z</dcterms:created>
  <dcterms:modified xsi:type="dcterms:W3CDTF">2018-08-23T18:43:17Z</dcterms:modified>
</cp:coreProperties>
</file>