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65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BF38D4-0097-4C1A-B254-34D89D4321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B480AF1-266C-42DF-BAEE-755D9C2FCB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126680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EA2E14-7DC0-4CE0-B953-02DFDD070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34E8A8D-9048-4E6A-9CFC-261F0EEF71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343262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A7D585C-1136-479E-92DA-DDD896A627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D9D73FF-9547-4BDF-AA25-0AB991288F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E2B2581-691E-48FA-9F4A-365785A164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D8DB68D-9EA3-4BFF-9F30-F3C97FE13E24}" type="datetimeFigureOut">
              <a:rPr lang="it-IT" smtClean="0"/>
              <a:t>23/08/2018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22DB025-D77B-48B5-A07F-D257CCA03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7FDF084-8AB8-46CA-B764-653FC2F1A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9EFD83-644E-4759-9443-7753250423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0498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6F4ACF-88CB-42FD-A8E7-28FE03400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2117"/>
            <a:ext cx="10515600" cy="1228572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6BD5817-EFE9-4D8D-BA35-0DCCFB399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3FA5EBBB-CA69-4D04-B7A9-06E4AFCE523E}"/>
              </a:ext>
            </a:extLst>
          </p:cNvPr>
          <p:cNvSpPr/>
          <p:nvPr userDrawn="1"/>
        </p:nvSpPr>
        <p:spPr>
          <a:xfrm>
            <a:off x="147484" y="0"/>
            <a:ext cx="120445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it-IT" sz="1200" dirty="0" err="1">
                <a:solidFill>
                  <a:schemeClr val="accent6">
                    <a:lumMod val="75000"/>
                  </a:schemeClr>
                </a:solidFill>
              </a:rPr>
              <a:t>European</a:t>
            </a:r>
            <a:r>
              <a:rPr lang="it-IT" sz="1200" dirty="0">
                <a:solidFill>
                  <a:schemeClr val="accent6">
                    <a:lumMod val="75000"/>
                  </a:schemeClr>
                </a:solidFill>
              </a:rPr>
              <a:t> PRM </a:t>
            </a:r>
            <a:r>
              <a:rPr lang="it-IT" sz="1200" dirty="0" err="1">
                <a:solidFill>
                  <a:schemeClr val="accent6">
                    <a:lumMod val="75000"/>
                  </a:schemeClr>
                </a:solidFill>
              </a:rPr>
              <a:t>Bodies</a:t>
            </a:r>
            <a:r>
              <a:rPr lang="it-IT" sz="1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it-IT" sz="1200" dirty="0" err="1">
                <a:solidFill>
                  <a:schemeClr val="accent6">
                    <a:lumMod val="75000"/>
                  </a:schemeClr>
                </a:solidFill>
              </a:rPr>
              <a:t>Alliance</a:t>
            </a:r>
            <a:r>
              <a:rPr lang="it-IT" sz="1200" dirty="0">
                <a:solidFill>
                  <a:schemeClr val="accent6">
                    <a:lumMod val="75000"/>
                  </a:schemeClr>
                </a:solidFill>
              </a:rPr>
              <a:t>. White Book on PRM in Europe. </a:t>
            </a:r>
            <a:r>
              <a:rPr lang="it-IT" sz="1200" dirty="0" err="1">
                <a:solidFill>
                  <a:schemeClr val="accent6">
                    <a:lumMod val="75000"/>
                  </a:schemeClr>
                </a:solidFill>
              </a:rPr>
              <a:t>Chapter</a:t>
            </a:r>
            <a:r>
              <a:rPr lang="it-IT" sz="1200" dirty="0">
                <a:solidFill>
                  <a:schemeClr val="accent6">
                    <a:lumMod val="75000"/>
                  </a:schemeClr>
                </a:solidFill>
              </a:rPr>
              <a:t> 1. </a:t>
            </a:r>
            <a:r>
              <a:rPr lang="it-IT" sz="1200" dirty="0" err="1">
                <a:solidFill>
                  <a:schemeClr val="accent6">
                    <a:lumMod val="75000"/>
                  </a:schemeClr>
                </a:solidFill>
              </a:rPr>
              <a:t>Definitions</a:t>
            </a:r>
            <a:r>
              <a:rPr lang="it-IT" sz="1200" dirty="0">
                <a:solidFill>
                  <a:schemeClr val="accent6">
                    <a:lumMod val="75000"/>
                  </a:schemeClr>
                </a:solidFill>
              </a:rPr>
              <a:t> and </a:t>
            </a:r>
            <a:r>
              <a:rPr lang="it-IT" sz="1200" dirty="0" err="1">
                <a:solidFill>
                  <a:schemeClr val="accent6">
                    <a:lumMod val="75000"/>
                  </a:schemeClr>
                </a:solidFill>
              </a:rPr>
              <a:t>concepts</a:t>
            </a:r>
            <a:r>
              <a:rPr lang="it-IT" sz="1200" dirty="0">
                <a:solidFill>
                  <a:schemeClr val="accent6">
                    <a:lumMod val="75000"/>
                  </a:schemeClr>
                </a:solidFill>
              </a:rPr>
              <a:t> of PRM. </a:t>
            </a:r>
            <a:r>
              <a:rPr lang="it-IT" sz="1200" dirty="0" err="1">
                <a:solidFill>
                  <a:schemeClr val="accent6">
                    <a:lumMod val="75000"/>
                  </a:schemeClr>
                </a:solidFill>
              </a:rPr>
              <a:t>Eur</a:t>
            </a:r>
            <a:r>
              <a:rPr lang="it-IT" sz="1200" dirty="0">
                <a:solidFill>
                  <a:schemeClr val="accent6">
                    <a:lumMod val="75000"/>
                  </a:schemeClr>
                </a:solidFill>
              </a:rPr>
              <a:t> J </a:t>
            </a:r>
            <a:r>
              <a:rPr lang="it-IT" sz="1200" dirty="0" err="1">
                <a:solidFill>
                  <a:schemeClr val="accent6">
                    <a:lumMod val="75000"/>
                  </a:schemeClr>
                </a:solidFill>
              </a:rPr>
              <a:t>Phys</a:t>
            </a:r>
            <a:r>
              <a:rPr lang="it-IT" sz="1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it-IT" sz="1200" dirty="0" err="1">
                <a:solidFill>
                  <a:schemeClr val="accent6">
                    <a:lumMod val="75000"/>
                  </a:schemeClr>
                </a:solidFill>
              </a:rPr>
              <a:t>Rehabil</a:t>
            </a:r>
            <a:r>
              <a:rPr lang="it-IT" sz="1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it-IT" sz="1200" dirty="0" err="1">
                <a:solidFill>
                  <a:schemeClr val="accent6">
                    <a:lumMod val="75000"/>
                  </a:schemeClr>
                </a:solidFill>
              </a:rPr>
              <a:t>Med</a:t>
            </a:r>
            <a:r>
              <a:rPr lang="it-IT" sz="1200" dirty="0">
                <a:solidFill>
                  <a:schemeClr val="accent6">
                    <a:lumMod val="75000"/>
                  </a:schemeClr>
                </a:solidFill>
              </a:rPr>
              <a:t>. 2018 Apr;54(2):156-165.</a:t>
            </a:r>
          </a:p>
        </p:txBody>
      </p:sp>
    </p:spTree>
    <p:extLst>
      <p:ext uri="{BB962C8B-B14F-4D97-AF65-F5344CB8AC3E}">
        <p14:creationId xmlns:p14="http://schemas.microsoft.com/office/powerpoint/2010/main" val="2319708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E04FBC-3DCE-46F9-A41E-98C3778B9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0996086-C3E6-4A51-A113-2C96E0FD72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1601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6533AA-CA80-434C-A021-D65708ECE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35B4C77-85C2-44BB-91BB-D02143A37C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85F402D-36AB-4467-902E-50EB057080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517585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F0EAE8-94DB-464B-9D72-D535C1845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3F6375F-8A4E-4A6D-A135-61CF7D4F7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2FE1C0E-E4A7-4A34-BFAD-9C46C575A4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7E077FB-0F22-4317-A644-38415E1FF4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4CFAB31-F993-423A-85F0-223C02EFA8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162652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04DF3C-CD77-43E1-BA59-3BB933D61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929153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9345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FB6E73-F4ED-4F41-86D7-A78B4C57C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B5CC47-E428-45C3-9393-555221B29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18C1511-F156-4E10-A038-EBDB4E1341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049768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522C9C-7EA6-473C-B4F2-780619BAD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3CB919B-22D6-4005-93EB-16DD84C87E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1605956-EA1A-4474-8D30-AC1454FDE5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556981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tif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2061244-6FAF-4A61-917C-8141707E1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4E50918-F9B2-49C8-B730-C99A8DE090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83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1383A341-73CF-4F01-AEE7-769E48DA093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-1" y="0"/>
            <a:ext cx="147485" cy="6858000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C3136C95-B57D-4321-9555-2915F628888E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2424" y="5887347"/>
            <a:ext cx="998813" cy="1079446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8050C582-1B93-4853-BDB1-6EC93D5EE913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662" y="5992654"/>
            <a:ext cx="891496" cy="868831"/>
          </a:xfrm>
          <a:prstGeom prst="rect">
            <a:avLst/>
          </a:prstGeom>
        </p:spPr>
      </p:pic>
      <p:pic>
        <p:nvPicPr>
          <p:cNvPr id="10" name="Picture 4" descr="esprm_logo">
            <a:extLst>
              <a:ext uri="{FF2B5EF4-FFF2-40B4-BE49-F238E27FC236}">
                <a16:creationId xmlns:a16="http://schemas.microsoft.com/office/drawing/2014/main" id="{A4C94679-9DAC-4A68-8FB5-80AB825EC62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2134" y="5981700"/>
            <a:ext cx="3981450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" descr="Description: letter">
            <a:extLst>
              <a:ext uri="{FF2B5EF4-FFF2-40B4-BE49-F238E27FC236}">
                <a16:creationId xmlns:a16="http://schemas.microsoft.com/office/drawing/2014/main" id="{05E7C588-485E-4D31-8220-120DFEBAAA5D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9" r="-2341"/>
          <a:stretch>
            <a:fillRect/>
          </a:stretch>
        </p:blipFill>
        <p:spPr bwMode="auto">
          <a:xfrm>
            <a:off x="158207" y="5981700"/>
            <a:ext cx="916190" cy="8907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9483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if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88B9B48-876A-4D34-9B1B-67AD3B312D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92971" y="1962307"/>
            <a:ext cx="5407434" cy="2889114"/>
          </a:xfrm>
        </p:spPr>
        <p:txBody>
          <a:bodyPr anchor="ctr">
            <a:noAutofit/>
          </a:bodyPr>
          <a:lstStyle/>
          <a:p>
            <a:pPr algn="l"/>
            <a:r>
              <a:rPr lang="hr-HR" sz="3200" dirty="0">
                <a:solidFill>
                  <a:schemeClr val="bg1"/>
                </a:solidFill>
              </a:rPr>
              <a:t>BACKGROUND OF PHYSICAL AND REHABILITATION MEDICINE</a:t>
            </a:r>
            <a:br>
              <a:rPr lang="hr-HR" sz="4000" dirty="0">
                <a:solidFill>
                  <a:schemeClr val="bg1"/>
                </a:solidFill>
              </a:rPr>
            </a:br>
            <a:br>
              <a:rPr lang="hr-HR" sz="4000" dirty="0">
                <a:solidFill>
                  <a:schemeClr val="bg1"/>
                </a:solidFill>
              </a:rPr>
            </a:br>
            <a:r>
              <a:rPr lang="hr-HR" sz="3200" b="1" dirty="0">
                <a:solidFill>
                  <a:schemeClr val="bg1"/>
                </a:solidFill>
              </a:rPr>
              <a:t>Definitions and concepts of Physical and Rehabilitation Medicine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D9FD95CE-79B3-4FEF-971F-36C95901CA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0705" y="264836"/>
            <a:ext cx="3134269" cy="4110519"/>
          </a:xfrm>
          <a:prstGeom prst="rect">
            <a:avLst/>
          </a:prstGeom>
        </p:spPr>
      </p:pic>
      <p:sp>
        <p:nvSpPr>
          <p:cNvPr id="8" name="Ottagono 7">
            <a:extLst>
              <a:ext uri="{FF2B5EF4-FFF2-40B4-BE49-F238E27FC236}">
                <a16:creationId xmlns:a16="http://schemas.microsoft.com/office/drawing/2014/main" id="{FF607082-F2DE-404E-9444-5398EA724A58}"/>
              </a:ext>
            </a:extLst>
          </p:cNvPr>
          <p:cNvSpPr/>
          <p:nvPr/>
        </p:nvSpPr>
        <p:spPr>
          <a:xfrm>
            <a:off x="10797025" y="38694"/>
            <a:ext cx="1189703" cy="1189703"/>
          </a:xfrm>
          <a:prstGeom prst="octagon">
            <a:avLst/>
          </a:prstGeom>
          <a:solidFill>
            <a:schemeClr val="accent6">
              <a:lumMod val="75000"/>
            </a:schemeClr>
          </a:solidFill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>
                <a:solidFill>
                  <a:schemeClr val="bg1"/>
                </a:solidFill>
              </a:rPr>
              <a:t>1</a:t>
            </a:r>
            <a:endParaRPr lang="it-IT" dirty="0">
              <a:solidFill>
                <a:schemeClr val="bg1"/>
              </a:solidFill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1700E29C-6069-46D9-BFA7-03CB4227A8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654" y="1608432"/>
            <a:ext cx="1395295" cy="1507936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4327FCF4-F3CA-4DAE-B1C2-EA5D3D0324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6" y="3372313"/>
            <a:ext cx="1255072" cy="1223163"/>
          </a:xfrm>
          <a:prstGeom prst="rect">
            <a:avLst/>
          </a:prstGeom>
        </p:spPr>
      </p:pic>
      <p:pic>
        <p:nvPicPr>
          <p:cNvPr id="1028" name="Picture 4" descr="esprm_logo">
            <a:extLst>
              <a:ext uri="{FF2B5EF4-FFF2-40B4-BE49-F238E27FC236}">
                <a16:creationId xmlns:a16="http://schemas.microsoft.com/office/drawing/2014/main" id="{C35BFDCB-9250-4944-AFD2-071D0A7B92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6" y="4851421"/>
            <a:ext cx="3981450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" descr="Description: letter">
            <a:extLst>
              <a:ext uri="{FF2B5EF4-FFF2-40B4-BE49-F238E27FC236}">
                <a16:creationId xmlns:a16="http://schemas.microsoft.com/office/drawing/2014/main" id="{DF41B451-0A49-4720-A82A-63D8FADF90B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9" r="-2341"/>
          <a:stretch>
            <a:fillRect/>
          </a:stretch>
        </p:blipFill>
        <p:spPr bwMode="auto">
          <a:xfrm>
            <a:off x="13383" y="136337"/>
            <a:ext cx="1250897" cy="12161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AA1CE7E8-9BA5-4171-9B5D-CF6257A6FCAB}"/>
              </a:ext>
            </a:extLst>
          </p:cNvPr>
          <p:cNvSpPr txBox="1"/>
          <p:nvPr/>
        </p:nvSpPr>
        <p:spPr>
          <a:xfrm>
            <a:off x="0" y="6334780"/>
            <a:ext cx="12178617" cy="52322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4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European</a:t>
            </a:r>
            <a:r>
              <a:rPr lang="it-IT" sz="1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it-IT" sz="14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Physical</a:t>
            </a:r>
            <a:r>
              <a:rPr lang="it-IT" sz="1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and </a:t>
            </a:r>
            <a:r>
              <a:rPr lang="it-IT" sz="14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Rehabilitation</a:t>
            </a:r>
            <a:r>
              <a:rPr lang="it-IT" sz="1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Medicine </a:t>
            </a:r>
            <a:r>
              <a:rPr lang="it-IT" sz="14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Bodies</a:t>
            </a:r>
            <a:r>
              <a:rPr lang="it-IT" sz="1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it-IT" sz="14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Alliance</a:t>
            </a:r>
            <a:r>
              <a:rPr lang="it-IT" sz="1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. White Book on </a:t>
            </a:r>
            <a:r>
              <a:rPr lang="it-IT" sz="14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Physical</a:t>
            </a:r>
            <a:r>
              <a:rPr lang="it-IT" sz="1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and </a:t>
            </a:r>
            <a:r>
              <a:rPr lang="it-IT" sz="14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Rehabilitation</a:t>
            </a:r>
            <a:r>
              <a:rPr lang="it-IT" sz="1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Medicine (PRM) in Europe. </a:t>
            </a:r>
            <a:r>
              <a:rPr lang="it-IT" sz="14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Chapter</a:t>
            </a:r>
            <a:r>
              <a:rPr lang="it-IT" sz="1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1. </a:t>
            </a:r>
            <a:r>
              <a:rPr lang="it-IT" sz="14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Definitions</a:t>
            </a:r>
            <a:r>
              <a:rPr lang="it-IT" sz="1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and </a:t>
            </a:r>
            <a:r>
              <a:rPr lang="it-IT" sz="14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concepts</a:t>
            </a:r>
            <a:r>
              <a:rPr lang="it-IT" sz="1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of PRM. </a:t>
            </a:r>
            <a:r>
              <a:rPr lang="it-IT" sz="14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Eur</a:t>
            </a:r>
            <a:r>
              <a:rPr lang="it-IT" sz="1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J </a:t>
            </a:r>
            <a:r>
              <a:rPr lang="it-IT" sz="14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Phys</a:t>
            </a:r>
            <a:r>
              <a:rPr lang="it-IT" sz="1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it-IT" sz="14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Rehabil</a:t>
            </a:r>
            <a:r>
              <a:rPr lang="it-IT" sz="1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it-IT" sz="14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Med</a:t>
            </a:r>
            <a:r>
              <a:rPr lang="it-IT" sz="1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. 2018 Apr;54(2):156-165. doi:10.23736/S1973-9087.18.05144-4.</a:t>
            </a:r>
          </a:p>
        </p:txBody>
      </p:sp>
    </p:spTree>
    <p:extLst>
      <p:ext uri="{BB962C8B-B14F-4D97-AF65-F5344CB8AC3E}">
        <p14:creationId xmlns:p14="http://schemas.microsoft.com/office/powerpoint/2010/main" val="2304836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Disability</a:t>
            </a:r>
            <a:r>
              <a:rPr lang="hr-HR" sz="4000" dirty="0"/>
              <a:t> </a:t>
            </a:r>
            <a:r>
              <a:rPr lang="hr-HR" sz="4000" dirty="0" err="1"/>
              <a:t>epidemiology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challenge</a:t>
            </a:r>
            <a:r>
              <a:rPr lang="hr-HR" dirty="0"/>
              <a:t> - to </a:t>
            </a:r>
            <a:r>
              <a:rPr lang="hr-HR" dirty="0" err="1"/>
              <a:t>reach</a:t>
            </a:r>
            <a:r>
              <a:rPr lang="hr-HR" dirty="0"/>
              <a:t> a </a:t>
            </a:r>
            <a:r>
              <a:rPr lang="hr-HR" dirty="0" err="1"/>
              <a:t>consensus</a:t>
            </a:r>
            <a:r>
              <a:rPr lang="hr-HR" dirty="0"/>
              <a:t> </a:t>
            </a:r>
            <a:r>
              <a:rPr lang="hr-HR" dirty="0" err="1"/>
              <a:t>about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definition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disability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current</a:t>
            </a:r>
            <a:r>
              <a:rPr lang="hr-HR" dirty="0"/>
              <a:t> </a:t>
            </a:r>
            <a:r>
              <a:rPr lang="hr-HR" dirty="0" err="1"/>
              <a:t>state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epidemiology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disability</a:t>
            </a:r>
            <a:r>
              <a:rPr lang="hr-HR" dirty="0"/>
              <a:t> </a:t>
            </a:r>
            <a:r>
              <a:rPr lang="hr-HR" dirty="0" err="1"/>
              <a:t>tends</a:t>
            </a:r>
            <a:r>
              <a:rPr lang="hr-HR" dirty="0"/>
              <a:t> to </a:t>
            </a:r>
            <a:r>
              <a:rPr lang="hr-HR" dirty="0" err="1"/>
              <a:t>confuse</a:t>
            </a:r>
            <a:r>
              <a:rPr lang="hr-HR" dirty="0"/>
              <a:t> </a:t>
            </a:r>
            <a:r>
              <a:rPr lang="hr-HR" dirty="0" err="1"/>
              <a:t>two</a:t>
            </a:r>
            <a:r>
              <a:rPr lang="hr-HR" dirty="0"/>
              <a:t> </a:t>
            </a:r>
            <a:r>
              <a:rPr lang="hr-HR" dirty="0" err="1"/>
              <a:t>experiences</a:t>
            </a:r>
            <a:r>
              <a:rPr lang="hr-HR" dirty="0"/>
              <a:t>: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capacity</a:t>
            </a:r>
            <a:r>
              <a:rPr lang="hr-HR" dirty="0"/>
              <a:t> </a:t>
            </a:r>
            <a:r>
              <a:rPr lang="hr-HR" dirty="0" err="1"/>
              <a:t>perspective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performance</a:t>
            </a:r>
            <a:r>
              <a:rPr lang="hr-HR" dirty="0"/>
              <a:t> </a:t>
            </a:r>
            <a:r>
              <a:rPr lang="hr-HR" dirty="0" err="1"/>
              <a:t>perspective</a:t>
            </a:r>
            <a:r>
              <a:rPr lang="hr-HR" dirty="0"/>
              <a:t>. </a:t>
            </a:r>
            <a:r>
              <a:rPr lang="hr-HR" dirty="0" err="1"/>
              <a:t>Both</a:t>
            </a:r>
            <a:r>
              <a:rPr lang="hr-HR" dirty="0"/>
              <a:t> </a:t>
            </a:r>
            <a:r>
              <a:rPr lang="hr-HR" dirty="0" err="1"/>
              <a:t>perspectives</a:t>
            </a:r>
            <a:r>
              <a:rPr lang="hr-HR" dirty="0"/>
              <a:t> are </a:t>
            </a:r>
            <a:r>
              <a:rPr lang="hr-HR" dirty="0" err="1"/>
              <a:t>important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Disability</a:t>
            </a:r>
            <a:r>
              <a:rPr lang="hr-HR" dirty="0"/>
              <a:t> </a:t>
            </a:r>
            <a:r>
              <a:rPr lang="hr-HR" dirty="0" err="1"/>
              <a:t>Action</a:t>
            </a:r>
            <a:r>
              <a:rPr lang="hr-HR" dirty="0"/>
              <a:t> Plan - WHO </a:t>
            </a:r>
            <a:r>
              <a:rPr lang="hr-HR" dirty="0" err="1"/>
              <a:t>has</a:t>
            </a:r>
            <a:r>
              <a:rPr lang="hr-HR" dirty="0"/>
              <a:t> </a:t>
            </a:r>
            <a:r>
              <a:rPr lang="hr-HR" dirty="0" err="1"/>
              <a:t>taken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step</a:t>
            </a:r>
            <a:r>
              <a:rPr lang="hr-HR" dirty="0"/>
              <a:t> to </a:t>
            </a:r>
            <a:r>
              <a:rPr lang="hr-HR" dirty="0" err="1"/>
              <a:t>refine</a:t>
            </a:r>
            <a:r>
              <a:rPr lang="hr-HR" dirty="0"/>
              <a:t> </a:t>
            </a:r>
            <a:r>
              <a:rPr lang="hr-HR" dirty="0" err="1"/>
              <a:t>disability</a:t>
            </a:r>
            <a:r>
              <a:rPr lang="hr-HR" dirty="0"/>
              <a:t> </a:t>
            </a:r>
            <a:r>
              <a:rPr lang="hr-HR" dirty="0" err="1"/>
              <a:t>epidemiology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</a:t>
            </a:r>
            <a:r>
              <a:rPr lang="hr-HR" dirty="0" err="1"/>
              <a:t>developing</a:t>
            </a:r>
            <a:r>
              <a:rPr lang="hr-HR" dirty="0"/>
              <a:t> a Model </a:t>
            </a:r>
            <a:r>
              <a:rPr lang="hr-HR" dirty="0" err="1"/>
              <a:t>Disability</a:t>
            </a:r>
            <a:r>
              <a:rPr lang="hr-HR" dirty="0"/>
              <a:t> </a:t>
            </a:r>
            <a:r>
              <a:rPr lang="hr-HR" dirty="0" err="1"/>
              <a:t>Survey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 </a:t>
            </a:r>
            <a:r>
              <a:rPr lang="hr-HR" dirty="0" err="1"/>
              <a:t>clearly</a:t>
            </a:r>
            <a:r>
              <a:rPr lang="hr-HR" dirty="0"/>
              <a:t> </a:t>
            </a:r>
            <a:r>
              <a:rPr lang="hr-HR" dirty="0" err="1"/>
              <a:t>distinguishes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capacity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performance</a:t>
            </a:r>
            <a:r>
              <a:rPr lang="hr-HR" dirty="0"/>
              <a:t> </a:t>
            </a:r>
            <a:r>
              <a:rPr lang="hr-HR" dirty="0" err="1"/>
              <a:t>perspectives</a:t>
            </a:r>
            <a:r>
              <a:rPr lang="hr-HR" dirty="0"/>
              <a:t>.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92006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Disability</a:t>
            </a:r>
            <a:r>
              <a:rPr lang="hr-HR" sz="4000" dirty="0"/>
              <a:t> </a:t>
            </a:r>
            <a:r>
              <a:rPr lang="hr-HR" sz="4000" dirty="0" err="1"/>
              <a:t>interventions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hr-HR" dirty="0" err="1"/>
              <a:t>Limitations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capacity</a:t>
            </a:r>
            <a:r>
              <a:rPr lang="hr-HR" dirty="0"/>
              <a:t> to </a:t>
            </a:r>
            <a:r>
              <a:rPr lang="hr-HR" dirty="0" err="1"/>
              <a:t>perform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some </a:t>
            </a:r>
            <a:r>
              <a:rPr lang="hr-HR" dirty="0" err="1"/>
              <a:t>domain</a:t>
            </a:r>
            <a:r>
              <a:rPr lang="hr-HR" dirty="0"/>
              <a:t> </a:t>
            </a:r>
            <a:r>
              <a:rPr lang="hr-HR" dirty="0" err="1"/>
              <a:t>such</a:t>
            </a:r>
            <a:r>
              <a:rPr lang="hr-HR" dirty="0"/>
              <a:t> as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mobility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major </a:t>
            </a:r>
            <a:r>
              <a:rPr lang="hr-HR" dirty="0" err="1"/>
              <a:t>life</a:t>
            </a:r>
            <a:r>
              <a:rPr lang="hr-HR" dirty="0"/>
              <a:t> </a:t>
            </a:r>
            <a:r>
              <a:rPr lang="hr-HR" dirty="0" err="1"/>
              <a:t>activities</a:t>
            </a:r>
            <a:r>
              <a:rPr lang="hr-HR" dirty="0"/>
              <a:t> </a:t>
            </a:r>
            <a:r>
              <a:rPr lang="hr-HR" dirty="0" err="1"/>
              <a:t>may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considerably</a:t>
            </a:r>
            <a:r>
              <a:rPr lang="hr-HR" dirty="0"/>
              <a:t> </a:t>
            </a:r>
            <a:r>
              <a:rPr lang="hr-HR" dirty="0" err="1"/>
              <a:t>reduced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</a:t>
            </a:r>
            <a:r>
              <a:rPr lang="hr-HR" dirty="0" err="1"/>
              <a:t>appropriate</a:t>
            </a:r>
            <a:r>
              <a:rPr lang="hr-HR" dirty="0"/>
              <a:t> </a:t>
            </a:r>
            <a:r>
              <a:rPr lang="hr-HR" dirty="0" err="1"/>
              <a:t>assistive</a:t>
            </a:r>
            <a:r>
              <a:rPr lang="hr-HR" dirty="0"/>
              <a:t> </a:t>
            </a:r>
            <a:r>
              <a:rPr lang="hr-HR" dirty="0" err="1"/>
              <a:t>devices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other</a:t>
            </a:r>
            <a:r>
              <a:rPr lang="hr-HR" dirty="0"/>
              <a:t> </a:t>
            </a:r>
            <a:r>
              <a:rPr lang="hr-HR" dirty="0" err="1"/>
              <a:t>environmental</a:t>
            </a:r>
            <a:r>
              <a:rPr lang="hr-HR" dirty="0"/>
              <a:t> </a:t>
            </a:r>
            <a:r>
              <a:rPr lang="hr-HR" dirty="0" err="1"/>
              <a:t>facilitators</a:t>
            </a:r>
            <a:r>
              <a:rPr lang="hr-HR" dirty="0"/>
              <a:t>.  </a:t>
            </a:r>
          </a:p>
          <a:p>
            <a:pPr lvl="0"/>
            <a:r>
              <a:rPr lang="hr-HR" dirty="0" err="1"/>
              <a:t>These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interventions</a:t>
            </a:r>
            <a:r>
              <a:rPr lang="hr-HR" dirty="0"/>
              <a:t> </a:t>
            </a:r>
            <a:r>
              <a:rPr lang="hr-HR" dirty="0" err="1"/>
              <a:t>require</a:t>
            </a:r>
            <a:r>
              <a:rPr lang="hr-HR" dirty="0"/>
              <a:t> </a:t>
            </a:r>
            <a:r>
              <a:rPr lang="hr-HR" dirty="0" err="1"/>
              <a:t>us</a:t>
            </a:r>
            <a:r>
              <a:rPr lang="hr-HR" dirty="0"/>
              <a:t> to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able</a:t>
            </a:r>
            <a:r>
              <a:rPr lang="hr-HR" dirty="0"/>
              <a:t> to </a:t>
            </a:r>
            <a:r>
              <a:rPr lang="hr-HR" dirty="0" err="1"/>
              <a:t>translate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potential</a:t>
            </a:r>
            <a:r>
              <a:rPr lang="hr-HR" dirty="0"/>
              <a:t> </a:t>
            </a:r>
            <a:r>
              <a:rPr lang="hr-HR" dirty="0" err="1"/>
              <a:t>gains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</a:t>
            </a:r>
            <a:r>
              <a:rPr lang="hr-HR" dirty="0" err="1"/>
              <a:t>capacity</a:t>
            </a:r>
            <a:r>
              <a:rPr lang="hr-HR" dirty="0"/>
              <a:t> </a:t>
            </a:r>
            <a:r>
              <a:rPr lang="hr-HR" dirty="0" err="1"/>
              <a:t>improvement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environmental</a:t>
            </a:r>
            <a:r>
              <a:rPr lang="hr-HR" dirty="0"/>
              <a:t> </a:t>
            </a:r>
            <a:r>
              <a:rPr lang="hr-HR" dirty="0" err="1"/>
              <a:t>changes</a:t>
            </a:r>
            <a:r>
              <a:rPr lang="hr-HR" dirty="0"/>
              <a:t> on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actual</a:t>
            </a:r>
            <a:r>
              <a:rPr lang="hr-HR" dirty="0"/>
              <a:t> </a:t>
            </a:r>
            <a:r>
              <a:rPr lang="hr-HR" dirty="0" err="1"/>
              <a:t>performance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actions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These</a:t>
            </a:r>
            <a:r>
              <a:rPr lang="hr-HR" dirty="0"/>
              <a:t> </a:t>
            </a:r>
            <a:r>
              <a:rPr lang="hr-HR" dirty="0" err="1"/>
              <a:t>interventions</a:t>
            </a:r>
            <a:r>
              <a:rPr lang="hr-HR" dirty="0"/>
              <a:t> must </a:t>
            </a:r>
            <a:r>
              <a:rPr lang="hr-HR" dirty="0" err="1"/>
              <a:t>focus</a:t>
            </a:r>
            <a:r>
              <a:rPr lang="hr-HR" dirty="0"/>
              <a:t> on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interaction</a:t>
            </a:r>
            <a:r>
              <a:rPr lang="hr-HR" dirty="0"/>
              <a:t> </a:t>
            </a:r>
            <a:r>
              <a:rPr lang="hr-HR" dirty="0" err="1"/>
              <a:t>between</a:t>
            </a:r>
            <a:r>
              <a:rPr lang="hr-HR" dirty="0"/>
              <a:t> </a:t>
            </a:r>
            <a:r>
              <a:rPr lang="hr-HR" dirty="0" err="1"/>
              <a:t>person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environment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effectiveness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quality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interventions</a:t>
            </a:r>
            <a:r>
              <a:rPr lang="hr-HR" dirty="0"/>
              <a:t> must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assessed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actual</a:t>
            </a:r>
            <a:r>
              <a:rPr lang="hr-HR" dirty="0"/>
              <a:t> </a:t>
            </a:r>
            <a:r>
              <a:rPr lang="hr-HR" dirty="0" err="1"/>
              <a:t>outcome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interaction</a:t>
            </a:r>
            <a:r>
              <a:rPr lang="hr-HR" dirty="0"/>
              <a:t>. 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57488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Disability</a:t>
            </a:r>
            <a:r>
              <a:rPr lang="hr-HR" sz="4000" dirty="0"/>
              <a:t> </a:t>
            </a:r>
            <a:r>
              <a:rPr lang="hr-HR" sz="4000" dirty="0" err="1"/>
              <a:t>evaluation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dirty="0" err="1"/>
              <a:t>Disability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not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opposite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functioning</a:t>
            </a:r>
            <a:r>
              <a:rPr lang="hr-HR" dirty="0"/>
              <a:t>, but </a:t>
            </a:r>
            <a:r>
              <a:rPr lang="hr-HR" dirty="0" err="1"/>
              <a:t>rather</a:t>
            </a:r>
            <a:r>
              <a:rPr lang="hr-HR" dirty="0"/>
              <a:t> a </a:t>
            </a:r>
            <a:r>
              <a:rPr lang="hr-HR" dirty="0" err="1"/>
              <a:t>range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functioning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There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no single </a:t>
            </a:r>
            <a:r>
              <a:rPr lang="hr-HR" dirty="0" err="1"/>
              <a:t>point</a:t>
            </a:r>
            <a:r>
              <a:rPr lang="hr-HR" dirty="0"/>
              <a:t> on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continuum</a:t>
            </a:r>
            <a:r>
              <a:rPr lang="hr-HR" dirty="0"/>
              <a:t> </a:t>
            </a:r>
            <a:r>
              <a:rPr lang="hr-HR" dirty="0" err="1"/>
              <a:t>where</a:t>
            </a:r>
            <a:r>
              <a:rPr lang="hr-HR" dirty="0"/>
              <a:t>, for </a:t>
            </a:r>
            <a:r>
              <a:rPr lang="hr-HR" dirty="0" err="1"/>
              <a:t>every</a:t>
            </a:r>
            <a:r>
              <a:rPr lang="hr-HR" dirty="0"/>
              <a:t> </a:t>
            </a:r>
            <a:r>
              <a:rPr lang="hr-HR" dirty="0" err="1"/>
              <a:t>domain</a:t>
            </a:r>
            <a:r>
              <a:rPr lang="hr-HR" dirty="0"/>
              <a:t>, </a:t>
            </a:r>
            <a:r>
              <a:rPr lang="hr-HR" dirty="0" err="1"/>
              <a:t>functioning</a:t>
            </a:r>
            <a:r>
              <a:rPr lang="hr-HR" dirty="0"/>
              <a:t> </a:t>
            </a:r>
            <a:r>
              <a:rPr lang="hr-HR" dirty="0" err="1"/>
              <a:t>ends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disability</a:t>
            </a:r>
            <a:r>
              <a:rPr lang="hr-HR" dirty="0"/>
              <a:t> </a:t>
            </a:r>
            <a:r>
              <a:rPr lang="hr-HR" dirty="0" err="1"/>
              <a:t>begins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Good</a:t>
            </a:r>
            <a:r>
              <a:rPr lang="hr-HR" dirty="0"/>
              <a:t> </a:t>
            </a:r>
            <a:r>
              <a:rPr lang="hr-HR" dirty="0" err="1"/>
              <a:t>clinical</a:t>
            </a:r>
            <a:r>
              <a:rPr lang="hr-HR" dirty="0"/>
              <a:t> </a:t>
            </a:r>
            <a:r>
              <a:rPr lang="hr-HR" dirty="0" err="1"/>
              <a:t>practice</a:t>
            </a:r>
            <a:r>
              <a:rPr lang="hr-HR" dirty="0"/>
              <a:t> </a:t>
            </a:r>
            <a:r>
              <a:rPr lang="hr-HR" dirty="0" err="1"/>
              <a:t>recognizes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level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functioning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 a </a:t>
            </a:r>
            <a:r>
              <a:rPr lang="hr-HR" dirty="0" err="1"/>
              <a:t>person</a:t>
            </a:r>
            <a:r>
              <a:rPr lang="hr-HR" dirty="0"/>
              <a:t> </a:t>
            </a:r>
            <a:r>
              <a:rPr lang="hr-HR" dirty="0" err="1"/>
              <a:t>experiences</a:t>
            </a:r>
            <a:r>
              <a:rPr lang="hr-HR" dirty="0"/>
              <a:t> as </a:t>
            </a:r>
            <a:r>
              <a:rPr lang="hr-HR" dirty="0" err="1"/>
              <a:t>disability</a:t>
            </a:r>
            <a:r>
              <a:rPr lang="hr-HR" dirty="0"/>
              <a:t> </a:t>
            </a:r>
            <a:r>
              <a:rPr lang="hr-HR" dirty="0" err="1"/>
              <a:t>will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shaped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personal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cultural</a:t>
            </a:r>
            <a:r>
              <a:rPr lang="hr-HR" dirty="0"/>
              <a:t> </a:t>
            </a:r>
            <a:r>
              <a:rPr lang="hr-HR" dirty="0" err="1"/>
              <a:t>expectations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Person-centered</a:t>
            </a:r>
            <a:r>
              <a:rPr lang="hr-HR" dirty="0"/>
              <a:t> care </a:t>
            </a:r>
            <a:r>
              <a:rPr lang="hr-HR" dirty="0" err="1"/>
              <a:t>requires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 </a:t>
            </a:r>
            <a:r>
              <a:rPr lang="hr-HR" dirty="0" err="1"/>
              <a:t>these</a:t>
            </a:r>
            <a:r>
              <a:rPr lang="hr-HR" dirty="0"/>
              <a:t> </a:t>
            </a:r>
            <a:r>
              <a:rPr lang="hr-HR" dirty="0" err="1"/>
              <a:t>expectations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respected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331969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2649"/>
          </a:xfrm>
        </p:spPr>
        <p:txBody>
          <a:bodyPr>
            <a:normAutofit/>
          </a:bodyPr>
          <a:lstStyle/>
          <a:p>
            <a:r>
              <a:rPr lang="hr-HR" sz="4000" dirty="0" err="1"/>
              <a:t>Disability</a:t>
            </a:r>
            <a:r>
              <a:rPr lang="hr-HR" sz="4000" dirty="0"/>
              <a:t> – </a:t>
            </a:r>
            <a:r>
              <a:rPr lang="hr-HR" sz="4000" dirty="0" err="1"/>
              <a:t>two</a:t>
            </a:r>
            <a:r>
              <a:rPr lang="hr-HR" sz="4000" dirty="0"/>
              <a:t> </a:t>
            </a:r>
            <a:r>
              <a:rPr lang="hr-HR" sz="4000" dirty="0" err="1"/>
              <a:t>societal</a:t>
            </a:r>
            <a:r>
              <a:rPr lang="hr-HR" sz="4000" dirty="0"/>
              <a:t> </a:t>
            </a:r>
            <a:r>
              <a:rPr lang="hr-HR" sz="4000" dirty="0" err="1"/>
              <a:t>perspectives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247775"/>
            <a:ext cx="10515600" cy="4661412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hr-HR" dirty="0" err="1"/>
              <a:t>Disability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clearly</a:t>
            </a:r>
            <a:r>
              <a:rPr lang="hr-HR" dirty="0"/>
              <a:t> a </a:t>
            </a:r>
            <a:r>
              <a:rPr lang="hr-HR" dirty="0" err="1"/>
              <a:t>universal</a:t>
            </a:r>
            <a:r>
              <a:rPr lang="hr-HR" dirty="0"/>
              <a:t> </a:t>
            </a:r>
            <a:r>
              <a:rPr lang="hr-HR" dirty="0" err="1"/>
              <a:t>feature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human </a:t>
            </a:r>
            <a:r>
              <a:rPr lang="hr-HR" dirty="0" err="1"/>
              <a:t>condition</a:t>
            </a:r>
            <a:r>
              <a:rPr lang="hr-HR" dirty="0"/>
              <a:t>,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sense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 </a:t>
            </a:r>
            <a:r>
              <a:rPr lang="hr-HR" dirty="0" err="1"/>
              <a:t>everyone</a:t>
            </a:r>
            <a:r>
              <a:rPr lang="hr-HR" dirty="0"/>
              <a:t> </a:t>
            </a:r>
            <a:r>
              <a:rPr lang="hr-HR" dirty="0" err="1"/>
              <a:t>will</a:t>
            </a:r>
            <a:r>
              <a:rPr lang="hr-HR" dirty="0"/>
              <a:t> </a:t>
            </a:r>
            <a:r>
              <a:rPr lang="hr-HR" dirty="0" err="1"/>
              <a:t>experience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at </a:t>
            </a:r>
            <a:r>
              <a:rPr lang="hr-HR" dirty="0" err="1"/>
              <a:t>risk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experiencing</a:t>
            </a:r>
            <a:r>
              <a:rPr lang="hr-HR" dirty="0"/>
              <a:t> </a:t>
            </a:r>
            <a:r>
              <a:rPr lang="hr-HR" dirty="0" err="1"/>
              <a:t>limitations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capacity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problems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performance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Ageing</a:t>
            </a:r>
            <a:r>
              <a:rPr lang="hr-HR" dirty="0"/>
              <a:t> </a:t>
            </a:r>
            <a:r>
              <a:rPr lang="hr-HR" dirty="0" err="1"/>
              <a:t>itself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a </a:t>
            </a:r>
            <a:r>
              <a:rPr lang="hr-HR" dirty="0" err="1"/>
              <a:t>process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accumulating</a:t>
            </a:r>
            <a:r>
              <a:rPr lang="hr-HR" dirty="0"/>
              <a:t> </a:t>
            </a:r>
            <a:r>
              <a:rPr lang="hr-HR" dirty="0" err="1"/>
              <a:t>impairments</a:t>
            </a:r>
            <a:r>
              <a:rPr lang="hr-HR" dirty="0"/>
              <a:t> </a:t>
            </a:r>
            <a:r>
              <a:rPr lang="hr-HR" dirty="0" err="1"/>
              <a:t>across</a:t>
            </a:r>
            <a:r>
              <a:rPr lang="hr-HR" dirty="0"/>
              <a:t> </a:t>
            </a:r>
            <a:r>
              <a:rPr lang="hr-HR" dirty="0" err="1"/>
              <a:t>many</a:t>
            </a:r>
            <a:r>
              <a:rPr lang="hr-HR" dirty="0"/>
              <a:t> </a:t>
            </a:r>
            <a:r>
              <a:rPr lang="hr-HR" dirty="0" err="1"/>
              <a:t>domains</a:t>
            </a:r>
            <a:r>
              <a:rPr lang="hr-HR" dirty="0"/>
              <a:t>.</a:t>
            </a:r>
          </a:p>
          <a:p>
            <a:pPr lvl="0"/>
            <a:r>
              <a:rPr lang="hr-HR" dirty="0"/>
              <a:t>For </a:t>
            </a:r>
            <a:r>
              <a:rPr lang="hr-HR" dirty="0" err="1"/>
              <a:t>socio-political</a:t>
            </a:r>
            <a:r>
              <a:rPr lang="hr-HR" dirty="0"/>
              <a:t> </a:t>
            </a:r>
            <a:r>
              <a:rPr lang="hr-HR" dirty="0" err="1"/>
              <a:t>reasons</a:t>
            </a:r>
            <a:r>
              <a:rPr lang="hr-HR" dirty="0"/>
              <a:t>, </a:t>
            </a:r>
            <a:r>
              <a:rPr lang="hr-HR" dirty="0" err="1"/>
              <a:t>we</a:t>
            </a:r>
            <a:r>
              <a:rPr lang="hr-HR" dirty="0"/>
              <a:t> </a:t>
            </a:r>
            <a:r>
              <a:rPr lang="hr-HR" dirty="0" err="1"/>
              <a:t>socially</a:t>
            </a:r>
            <a:r>
              <a:rPr lang="hr-HR" dirty="0"/>
              <a:t> </a:t>
            </a:r>
            <a:r>
              <a:rPr lang="hr-HR" dirty="0" err="1"/>
              <a:t>identify</a:t>
            </a:r>
            <a:r>
              <a:rPr lang="hr-HR" dirty="0"/>
              <a:t> a </a:t>
            </a:r>
            <a:r>
              <a:rPr lang="hr-HR" dirty="0" err="1"/>
              <a:t>group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individuals</a:t>
            </a:r>
            <a:r>
              <a:rPr lang="hr-HR" dirty="0"/>
              <a:t> as ‘</a:t>
            </a:r>
            <a:r>
              <a:rPr lang="hr-HR" dirty="0" err="1"/>
              <a:t>persons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disabilities</a:t>
            </a:r>
            <a:r>
              <a:rPr lang="hr-HR" dirty="0"/>
              <a:t>’ as, </a:t>
            </a:r>
            <a:r>
              <a:rPr lang="hr-HR" dirty="0" err="1"/>
              <a:t>effectively</a:t>
            </a:r>
            <a:r>
              <a:rPr lang="hr-HR" dirty="0"/>
              <a:t>, a </a:t>
            </a:r>
            <a:r>
              <a:rPr lang="hr-HR" dirty="0" err="1"/>
              <a:t>minority</a:t>
            </a:r>
            <a:r>
              <a:rPr lang="hr-HR" dirty="0"/>
              <a:t> </a:t>
            </a:r>
            <a:r>
              <a:rPr lang="hr-HR" dirty="0" err="1"/>
              <a:t>group</a:t>
            </a:r>
            <a:r>
              <a:rPr lang="hr-HR" dirty="0"/>
              <a:t> </a:t>
            </a:r>
            <a:r>
              <a:rPr lang="hr-HR" dirty="0" err="1"/>
              <a:t>who</a:t>
            </a:r>
            <a:r>
              <a:rPr lang="hr-HR" dirty="0"/>
              <a:t> </a:t>
            </a:r>
            <a:r>
              <a:rPr lang="hr-HR" dirty="0" err="1"/>
              <a:t>have</a:t>
            </a:r>
            <a:r>
              <a:rPr lang="hr-HR" dirty="0"/>
              <a:t> </a:t>
            </a:r>
            <a:r>
              <a:rPr lang="hr-HR" dirty="0" err="1"/>
              <a:t>been</a:t>
            </a:r>
            <a:r>
              <a:rPr lang="hr-HR" dirty="0"/>
              <a:t> </a:t>
            </a:r>
            <a:r>
              <a:rPr lang="hr-HR" dirty="0" err="1"/>
              <a:t>marginalized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mainstream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denied</a:t>
            </a:r>
            <a:r>
              <a:rPr lang="hr-HR" dirty="0"/>
              <a:t>, to one </a:t>
            </a:r>
            <a:r>
              <a:rPr lang="hr-HR" dirty="0" err="1"/>
              <a:t>extent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another</a:t>
            </a:r>
            <a:r>
              <a:rPr lang="hr-HR" dirty="0"/>
              <a:t>, </a:t>
            </a:r>
            <a:r>
              <a:rPr lang="hr-HR" dirty="0" err="1"/>
              <a:t>full</a:t>
            </a:r>
            <a:r>
              <a:rPr lang="hr-HR" dirty="0"/>
              <a:t> </a:t>
            </a:r>
            <a:r>
              <a:rPr lang="hr-HR" dirty="0" err="1"/>
              <a:t>inclusion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effective</a:t>
            </a:r>
            <a:r>
              <a:rPr lang="hr-HR" dirty="0"/>
              <a:t> </a:t>
            </a:r>
            <a:r>
              <a:rPr lang="hr-HR" dirty="0" err="1"/>
              <a:t>participation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society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focus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on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universal</a:t>
            </a:r>
            <a:r>
              <a:rPr lang="hr-HR" dirty="0"/>
              <a:t> </a:t>
            </a:r>
            <a:r>
              <a:rPr lang="hr-HR" dirty="0" err="1"/>
              <a:t>sense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disability</a:t>
            </a:r>
            <a:r>
              <a:rPr lang="hr-HR" dirty="0"/>
              <a:t> - </a:t>
            </a:r>
            <a:r>
              <a:rPr lang="hr-HR" dirty="0" err="1"/>
              <a:t>increasingly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interventions</a:t>
            </a:r>
            <a:r>
              <a:rPr lang="hr-HR" dirty="0"/>
              <a:t> are </a:t>
            </a:r>
            <a:r>
              <a:rPr lang="hr-HR" dirty="0" err="1"/>
              <a:t>focused</a:t>
            </a:r>
            <a:r>
              <a:rPr lang="hr-HR" dirty="0"/>
              <a:t> </a:t>
            </a:r>
            <a:r>
              <a:rPr lang="hr-HR" dirty="0" err="1"/>
              <a:t>not</a:t>
            </a:r>
            <a:r>
              <a:rPr lang="hr-HR" dirty="0"/>
              <a:t> </a:t>
            </a:r>
            <a:r>
              <a:rPr lang="hr-HR" dirty="0" err="1"/>
              <a:t>only</a:t>
            </a:r>
            <a:r>
              <a:rPr lang="hr-HR" dirty="0"/>
              <a:t> on </a:t>
            </a:r>
            <a:r>
              <a:rPr lang="hr-HR" dirty="0" err="1"/>
              <a:t>severe</a:t>
            </a:r>
            <a:r>
              <a:rPr lang="hr-HR" dirty="0"/>
              <a:t> </a:t>
            </a:r>
            <a:r>
              <a:rPr lang="hr-HR" dirty="0" err="1"/>
              <a:t>assaults</a:t>
            </a:r>
            <a:r>
              <a:rPr lang="hr-HR" dirty="0"/>
              <a:t> on </a:t>
            </a:r>
            <a:r>
              <a:rPr lang="hr-HR" dirty="0" err="1"/>
              <a:t>functioning</a:t>
            </a:r>
            <a:r>
              <a:rPr lang="hr-HR" dirty="0"/>
              <a:t>, </a:t>
            </a:r>
            <a:r>
              <a:rPr lang="hr-HR" dirty="0" err="1"/>
              <a:t>such</a:t>
            </a:r>
            <a:r>
              <a:rPr lang="hr-HR" dirty="0"/>
              <a:t> as </a:t>
            </a:r>
            <a:r>
              <a:rPr lang="hr-HR" dirty="0" err="1"/>
              <a:t>stroke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spinal</a:t>
            </a:r>
            <a:r>
              <a:rPr lang="hr-HR" dirty="0"/>
              <a:t> </a:t>
            </a:r>
            <a:r>
              <a:rPr lang="hr-HR" dirty="0" err="1"/>
              <a:t>cord</a:t>
            </a:r>
            <a:r>
              <a:rPr lang="hr-HR" dirty="0"/>
              <a:t> </a:t>
            </a:r>
            <a:r>
              <a:rPr lang="hr-HR" dirty="0" err="1"/>
              <a:t>injury</a:t>
            </a:r>
            <a:r>
              <a:rPr lang="hr-HR" dirty="0"/>
              <a:t>, but </a:t>
            </a:r>
            <a:r>
              <a:rPr lang="hr-HR" dirty="0" err="1"/>
              <a:t>also</a:t>
            </a:r>
            <a:r>
              <a:rPr lang="hr-HR" dirty="0"/>
              <a:t> on </a:t>
            </a:r>
            <a:r>
              <a:rPr lang="hr-HR" dirty="0" err="1"/>
              <a:t>situations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multiple</a:t>
            </a:r>
            <a:r>
              <a:rPr lang="hr-HR" dirty="0"/>
              <a:t>, but </a:t>
            </a:r>
            <a:r>
              <a:rPr lang="hr-HR" dirty="0" err="1"/>
              <a:t>relatively</a:t>
            </a:r>
            <a:r>
              <a:rPr lang="hr-HR" dirty="0"/>
              <a:t> </a:t>
            </a:r>
            <a:r>
              <a:rPr lang="hr-HR" dirty="0" err="1"/>
              <a:t>mild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moderate</a:t>
            </a:r>
            <a:r>
              <a:rPr lang="hr-HR" dirty="0"/>
              <a:t> </a:t>
            </a:r>
            <a:r>
              <a:rPr lang="hr-HR" dirty="0" err="1"/>
              <a:t>disabilities</a:t>
            </a:r>
            <a:r>
              <a:rPr lang="hr-HR" dirty="0"/>
              <a:t>  </a:t>
            </a:r>
            <a:r>
              <a:rPr lang="hr-HR" dirty="0" err="1"/>
              <a:t>associated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ageing</a:t>
            </a:r>
            <a:r>
              <a:rPr lang="hr-HR" dirty="0"/>
              <a:t> </a:t>
            </a:r>
            <a:r>
              <a:rPr lang="hr-HR" dirty="0" err="1"/>
              <a:t>process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future </a:t>
            </a:r>
            <a:r>
              <a:rPr lang="hr-HR" dirty="0" err="1"/>
              <a:t>challenges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:</a:t>
            </a:r>
          </a:p>
          <a:p>
            <a:pPr lvl="1"/>
            <a:r>
              <a:rPr lang="hr-HR" dirty="0" err="1"/>
              <a:t>increased</a:t>
            </a:r>
            <a:r>
              <a:rPr lang="hr-HR" dirty="0"/>
              <a:t> </a:t>
            </a:r>
            <a:r>
              <a:rPr lang="hr-HR" dirty="0" err="1"/>
              <a:t>burden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care</a:t>
            </a:r>
          </a:p>
          <a:p>
            <a:pPr lvl="1"/>
            <a:r>
              <a:rPr lang="hr-HR" dirty="0" err="1"/>
              <a:t>increased</a:t>
            </a:r>
            <a:r>
              <a:rPr lang="hr-HR" dirty="0"/>
              <a:t> </a:t>
            </a:r>
            <a:r>
              <a:rPr lang="hr-HR" dirty="0" err="1"/>
              <a:t>costs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social</a:t>
            </a:r>
            <a:r>
              <a:rPr lang="hr-HR" dirty="0"/>
              <a:t> care</a:t>
            </a:r>
          </a:p>
          <a:p>
            <a:pPr lvl="1"/>
            <a:r>
              <a:rPr lang="hr-HR" dirty="0" err="1"/>
              <a:t>greater</a:t>
            </a:r>
            <a:r>
              <a:rPr lang="hr-HR" dirty="0"/>
              <a:t> </a:t>
            </a:r>
            <a:r>
              <a:rPr lang="hr-HR" dirty="0" err="1"/>
              <a:t>social</a:t>
            </a:r>
            <a:r>
              <a:rPr lang="hr-HR" dirty="0"/>
              <a:t> </a:t>
            </a:r>
            <a:r>
              <a:rPr lang="hr-HR" dirty="0" err="1"/>
              <a:t>expectations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good</a:t>
            </a:r>
            <a:r>
              <a:rPr lang="hr-HR" dirty="0"/>
              <a:t> </a:t>
            </a:r>
            <a:r>
              <a:rPr lang="hr-HR" dirty="0" err="1"/>
              <a:t>health</a:t>
            </a:r>
            <a:endParaRPr lang="hr-HR" dirty="0"/>
          </a:p>
          <a:p>
            <a:pPr lvl="1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need</a:t>
            </a:r>
            <a:r>
              <a:rPr lang="hr-HR" dirty="0"/>
              <a:t> to </a:t>
            </a:r>
            <a:r>
              <a:rPr lang="hr-HR" dirty="0" err="1"/>
              <a:t>create</a:t>
            </a:r>
            <a:r>
              <a:rPr lang="hr-HR" dirty="0"/>
              <a:t> complex </a:t>
            </a:r>
            <a:r>
              <a:rPr lang="hr-HR" dirty="0" err="1"/>
              <a:t>interventions</a:t>
            </a:r>
            <a:r>
              <a:rPr lang="hr-HR" dirty="0"/>
              <a:t> </a:t>
            </a:r>
            <a:r>
              <a:rPr lang="hr-HR" dirty="0" err="1"/>
              <a:t>strategies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 </a:t>
            </a:r>
            <a:r>
              <a:rPr lang="hr-HR" dirty="0" err="1"/>
              <a:t>respond</a:t>
            </a:r>
            <a:r>
              <a:rPr lang="hr-HR" dirty="0"/>
              <a:t> to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entire</a:t>
            </a:r>
            <a:r>
              <a:rPr lang="hr-HR" dirty="0"/>
              <a:t> </a:t>
            </a:r>
            <a:r>
              <a:rPr lang="hr-HR" dirty="0" err="1"/>
              <a:t>experience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disability</a:t>
            </a:r>
            <a:endParaRPr lang="hr-HR" dirty="0"/>
          </a:p>
          <a:p>
            <a:pPr lvl="1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evaluation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outcomes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these</a:t>
            </a:r>
            <a:r>
              <a:rPr lang="hr-HR" dirty="0"/>
              <a:t> </a:t>
            </a:r>
            <a:r>
              <a:rPr lang="hr-HR" dirty="0" err="1"/>
              <a:t>interventions</a:t>
            </a:r>
            <a:endParaRPr lang="hr-HR" dirty="0"/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focus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primarily</a:t>
            </a:r>
            <a:r>
              <a:rPr lang="hr-HR" dirty="0"/>
              <a:t> on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social</a:t>
            </a:r>
            <a:r>
              <a:rPr lang="hr-HR" dirty="0"/>
              <a:t> </a:t>
            </a:r>
            <a:r>
              <a:rPr lang="hr-HR" dirty="0" err="1"/>
              <a:t>goal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full</a:t>
            </a:r>
            <a:r>
              <a:rPr lang="hr-HR" dirty="0"/>
              <a:t> </a:t>
            </a:r>
            <a:r>
              <a:rPr lang="hr-HR" dirty="0" err="1"/>
              <a:t>inclusion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line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basic</a:t>
            </a:r>
            <a:r>
              <a:rPr lang="hr-HR" dirty="0"/>
              <a:t> human </a:t>
            </a:r>
            <a:r>
              <a:rPr lang="hr-HR" dirty="0" err="1"/>
              <a:t>rights</a:t>
            </a:r>
            <a:r>
              <a:rPr lang="hr-HR" dirty="0"/>
              <a:t> - </a:t>
            </a:r>
            <a:r>
              <a:rPr lang="hr-HR" dirty="0" err="1"/>
              <a:t>Convention</a:t>
            </a:r>
            <a:r>
              <a:rPr lang="hr-HR" dirty="0"/>
              <a:t> on </a:t>
            </a:r>
            <a:r>
              <a:rPr lang="hr-HR" dirty="0" err="1"/>
              <a:t>the</a:t>
            </a:r>
            <a:r>
              <a:rPr lang="hr-HR" dirty="0"/>
              <a:t> Rights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Persons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Disabilities</a:t>
            </a:r>
            <a:r>
              <a:rPr lang="hr-H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640569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Rehabilitation</a:t>
            </a:r>
            <a:r>
              <a:rPr lang="hr-HR" sz="4000" dirty="0"/>
              <a:t> </a:t>
            </a:r>
            <a:r>
              <a:rPr lang="hr-HR" sz="4000" dirty="0" err="1"/>
              <a:t>is</a:t>
            </a:r>
            <a:r>
              <a:rPr lang="hr-HR" sz="4000" dirty="0"/>
              <a:t> a </a:t>
            </a:r>
            <a:r>
              <a:rPr lang="hr-HR" sz="4000" dirty="0" err="1"/>
              <a:t>main</a:t>
            </a:r>
            <a:r>
              <a:rPr lang="hr-HR" sz="4000" dirty="0"/>
              <a:t> </a:t>
            </a:r>
            <a:r>
              <a:rPr lang="hr-HR" sz="4000" dirty="0" err="1"/>
              <a:t>health</a:t>
            </a:r>
            <a:r>
              <a:rPr lang="hr-HR" sz="4000" dirty="0"/>
              <a:t> </a:t>
            </a:r>
            <a:r>
              <a:rPr lang="hr-HR" sz="4000" dirty="0" err="1"/>
              <a:t>strategy</a:t>
            </a:r>
            <a:r>
              <a:rPr lang="hr-HR" sz="4000" dirty="0"/>
              <a:t> </a:t>
            </a:r>
            <a:r>
              <a:rPr lang="hr-HR" sz="4000" dirty="0" err="1"/>
              <a:t>of</a:t>
            </a:r>
            <a:r>
              <a:rPr lang="hr-HR" sz="4000" dirty="0"/>
              <a:t> </a:t>
            </a:r>
            <a:r>
              <a:rPr lang="hr-HR" sz="4000" dirty="0" err="1"/>
              <a:t>the</a:t>
            </a:r>
            <a:r>
              <a:rPr lang="hr-HR" sz="4000" dirty="0"/>
              <a:t> </a:t>
            </a:r>
            <a:r>
              <a:rPr lang="hr-HR" sz="4000" dirty="0" err="1"/>
              <a:t>health</a:t>
            </a:r>
            <a:r>
              <a:rPr lang="hr-HR" sz="4000" dirty="0"/>
              <a:t> system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  <a:p>
            <a:pPr lvl="0"/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:</a:t>
            </a:r>
          </a:p>
          <a:p>
            <a:pPr lvl="1"/>
            <a:r>
              <a:rPr lang="hr-HR" dirty="0"/>
              <a:t>one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five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strategies</a:t>
            </a:r>
            <a:endParaRPr lang="hr-HR" dirty="0"/>
          </a:p>
          <a:p>
            <a:pPr lvl="1"/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essential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strategy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primary</a:t>
            </a:r>
            <a:r>
              <a:rPr lang="hr-HR" dirty="0"/>
              <a:t> care </a:t>
            </a:r>
            <a:r>
              <a:rPr lang="hr-HR" dirty="0" err="1"/>
              <a:t>which</a:t>
            </a:r>
            <a:r>
              <a:rPr lang="hr-HR" dirty="0"/>
              <a:t> </a:t>
            </a:r>
            <a:r>
              <a:rPr lang="hr-HR" dirty="0" err="1"/>
              <a:t>aims</a:t>
            </a:r>
            <a:r>
              <a:rPr lang="hr-HR" dirty="0"/>
              <a:t> to </a:t>
            </a:r>
            <a:r>
              <a:rPr lang="hr-HR" dirty="0" err="1"/>
              <a:t>address</a:t>
            </a:r>
            <a:r>
              <a:rPr lang="hr-HR" dirty="0"/>
              <a:t> „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main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problems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community</a:t>
            </a:r>
            <a:r>
              <a:rPr lang="hr-HR" dirty="0"/>
              <a:t>” </a:t>
            </a:r>
            <a:r>
              <a:rPr lang="hr-HR" dirty="0" err="1"/>
              <a:t>by</a:t>
            </a:r>
            <a:r>
              <a:rPr lang="hr-HR" dirty="0"/>
              <a:t> „</a:t>
            </a:r>
            <a:r>
              <a:rPr lang="hr-HR" dirty="0" err="1"/>
              <a:t>providing</a:t>
            </a:r>
            <a:r>
              <a:rPr lang="hr-HR" dirty="0"/>
              <a:t> </a:t>
            </a:r>
            <a:r>
              <a:rPr lang="hr-HR" dirty="0" err="1"/>
              <a:t>promotive</a:t>
            </a:r>
            <a:r>
              <a:rPr lang="hr-HR" dirty="0"/>
              <a:t>, preventive, </a:t>
            </a:r>
            <a:r>
              <a:rPr lang="hr-HR" dirty="0" err="1"/>
              <a:t>curative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rehabilitative</a:t>
            </a:r>
            <a:r>
              <a:rPr lang="hr-HR" dirty="0"/>
              <a:t> </a:t>
            </a:r>
            <a:r>
              <a:rPr lang="hr-HR" dirty="0" err="1"/>
              <a:t>services</a:t>
            </a:r>
            <a:r>
              <a:rPr lang="hr-HR" dirty="0"/>
              <a:t>”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75834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The</a:t>
            </a:r>
            <a:r>
              <a:rPr lang="hr-HR" sz="4000" dirty="0"/>
              <a:t> </a:t>
            </a:r>
            <a:r>
              <a:rPr lang="hr-HR" sz="4000" dirty="0" err="1"/>
              <a:t>emergence</a:t>
            </a:r>
            <a:r>
              <a:rPr lang="hr-HR" sz="4000" dirty="0"/>
              <a:t> </a:t>
            </a:r>
            <a:r>
              <a:rPr lang="hr-HR" sz="4000" dirty="0" err="1"/>
              <a:t>of</a:t>
            </a:r>
            <a:r>
              <a:rPr lang="hr-HR" sz="4000" dirty="0"/>
              <a:t> </a:t>
            </a:r>
            <a:r>
              <a:rPr lang="hr-HR" sz="4000" dirty="0" err="1"/>
              <a:t>rehabilitation</a:t>
            </a:r>
            <a:r>
              <a:rPr lang="hr-HR" sz="4000" dirty="0"/>
              <a:t> as </a:t>
            </a:r>
            <a:r>
              <a:rPr lang="hr-HR" sz="4000" dirty="0" err="1"/>
              <a:t>the</a:t>
            </a:r>
            <a:r>
              <a:rPr lang="hr-HR" sz="4000" dirty="0"/>
              <a:t> </a:t>
            </a:r>
            <a:r>
              <a:rPr lang="hr-HR" sz="4000" dirty="0" err="1"/>
              <a:t>key</a:t>
            </a:r>
            <a:r>
              <a:rPr lang="hr-HR" sz="4000" dirty="0"/>
              <a:t> </a:t>
            </a:r>
            <a:r>
              <a:rPr lang="hr-HR" sz="4000" dirty="0" err="1"/>
              <a:t>health</a:t>
            </a:r>
            <a:r>
              <a:rPr lang="hr-HR" sz="4000" dirty="0"/>
              <a:t> </a:t>
            </a:r>
            <a:r>
              <a:rPr lang="hr-HR" sz="4000" dirty="0" err="1"/>
              <a:t>strategy</a:t>
            </a:r>
            <a:r>
              <a:rPr lang="hr-HR" sz="4000" dirty="0"/>
              <a:t> </a:t>
            </a:r>
            <a:r>
              <a:rPr lang="hr-HR" sz="4000" dirty="0" err="1"/>
              <a:t>of</a:t>
            </a:r>
            <a:r>
              <a:rPr lang="hr-HR" sz="4000" dirty="0"/>
              <a:t> </a:t>
            </a:r>
            <a:r>
              <a:rPr lang="hr-HR" sz="4000" dirty="0" err="1"/>
              <a:t>the</a:t>
            </a:r>
            <a:r>
              <a:rPr lang="hr-HR" sz="4000" dirty="0"/>
              <a:t> 21st </a:t>
            </a:r>
            <a:r>
              <a:rPr lang="hr-HR" sz="4000" dirty="0" err="1"/>
              <a:t>century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population</a:t>
            </a:r>
            <a:r>
              <a:rPr lang="hr-HR" dirty="0"/>
              <a:t> </a:t>
            </a:r>
            <a:r>
              <a:rPr lang="hr-HR" dirty="0" err="1"/>
              <a:t>was</a:t>
            </a:r>
            <a:r>
              <a:rPr lang="hr-HR" dirty="0"/>
              <a:t> </a:t>
            </a:r>
            <a:r>
              <a:rPr lang="hr-HR" dirty="0" err="1"/>
              <a:t>ageing</a:t>
            </a:r>
            <a:r>
              <a:rPr lang="hr-HR" dirty="0"/>
              <a:t> </a:t>
            </a:r>
            <a:r>
              <a:rPr lang="hr-HR" dirty="0" err="1"/>
              <a:t>because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better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care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increased</a:t>
            </a:r>
            <a:r>
              <a:rPr lang="hr-HR" dirty="0"/>
              <a:t> </a:t>
            </a:r>
            <a:r>
              <a:rPr lang="hr-HR" dirty="0" err="1"/>
              <a:t>survival</a:t>
            </a:r>
            <a:r>
              <a:rPr lang="hr-HR" dirty="0"/>
              <a:t>,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non-communicable</a:t>
            </a:r>
            <a:r>
              <a:rPr lang="hr-HR" dirty="0"/>
              <a:t> </a:t>
            </a:r>
            <a:r>
              <a:rPr lang="hr-HR" dirty="0" err="1"/>
              <a:t>chronic</a:t>
            </a:r>
            <a:r>
              <a:rPr lang="hr-HR" dirty="0"/>
              <a:t> </a:t>
            </a:r>
            <a:r>
              <a:rPr lang="hr-HR" dirty="0" err="1"/>
              <a:t>diseases</a:t>
            </a:r>
            <a:r>
              <a:rPr lang="hr-HR" dirty="0"/>
              <a:t>, at </a:t>
            </a:r>
            <a:r>
              <a:rPr lang="hr-HR" dirty="0" err="1"/>
              <a:t>least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high</a:t>
            </a:r>
            <a:r>
              <a:rPr lang="hr-HR" dirty="0"/>
              <a:t> </a:t>
            </a:r>
            <a:r>
              <a:rPr lang="hr-HR" dirty="0" err="1"/>
              <a:t>resource</a:t>
            </a:r>
            <a:r>
              <a:rPr lang="hr-HR" dirty="0"/>
              <a:t> </a:t>
            </a:r>
            <a:r>
              <a:rPr lang="hr-HR" dirty="0" err="1"/>
              <a:t>world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primary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strategy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not</a:t>
            </a:r>
            <a:r>
              <a:rPr lang="hr-HR" dirty="0"/>
              <a:t> </a:t>
            </a:r>
            <a:r>
              <a:rPr lang="hr-HR" dirty="0" err="1"/>
              <a:t>so</a:t>
            </a:r>
            <a:r>
              <a:rPr lang="hr-HR" dirty="0"/>
              <a:t> </a:t>
            </a:r>
            <a:r>
              <a:rPr lang="hr-HR" dirty="0" err="1"/>
              <a:t>much</a:t>
            </a:r>
            <a:r>
              <a:rPr lang="hr-HR" dirty="0"/>
              <a:t> to cure as to </a:t>
            </a:r>
            <a:r>
              <a:rPr lang="hr-HR" dirty="0" err="1"/>
              <a:t>optimize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functioning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people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natural</a:t>
            </a:r>
            <a:r>
              <a:rPr lang="hr-HR" dirty="0"/>
              <a:t> </a:t>
            </a:r>
            <a:r>
              <a:rPr lang="hr-HR" dirty="0" err="1"/>
              <a:t>domain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, </a:t>
            </a:r>
            <a:r>
              <a:rPr lang="hr-HR" dirty="0" err="1"/>
              <a:t>whose</a:t>
            </a:r>
            <a:r>
              <a:rPr lang="hr-HR" dirty="0"/>
              <a:t> </a:t>
            </a:r>
            <a:r>
              <a:rPr lang="hr-HR" dirty="0" err="1"/>
              <a:t>objective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to </a:t>
            </a:r>
            <a:r>
              <a:rPr lang="hr-HR" dirty="0" err="1"/>
              <a:t>optimize</a:t>
            </a:r>
            <a:r>
              <a:rPr lang="hr-HR" dirty="0"/>
              <a:t> </a:t>
            </a:r>
            <a:r>
              <a:rPr lang="hr-HR" dirty="0" err="1"/>
              <a:t>intrinsic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capacity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enhance</a:t>
            </a:r>
            <a:r>
              <a:rPr lang="hr-HR" dirty="0"/>
              <a:t> </a:t>
            </a:r>
            <a:r>
              <a:rPr lang="hr-HR" dirty="0" err="1"/>
              <a:t>facilitating</a:t>
            </a:r>
            <a:r>
              <a:rPr lang="hr-HR" dirty="0"/>
              <a:t> </a:t>
            </a:r>
            <a:r>
              <a:rPr lang="hr-HR" dirty="0" err="1"/>
              <a:t>environments</a:t>
            </a:r>
            <a:r>
              <a:rPr lang="hr-HR" dirty="0"/>
              <a:t> </a:t>
            </a:r>
            <a:r>
              <a:rPr lang="hr-HR" dirty="0" err="1"/>
              <a:t>so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,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interaction</a:t>
            </a:r>
            <a:r>
              <a:rPr lang="hr-HR" dirty="0"/>
              <a:t>,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outcome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more </a:t>
            </a:r>
            <a:r>
              <a:rPr lang="hr-HR" dirty="0" err="1"/>
              <a:t>functioning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less</a:t>
            </a:r>
            <a:r>
              <a:rPr lang="hr-HR" dirty="0"/>
              <a:t> </a:t>
            </a:r>
            <a:r>
              <a:rPr lang="hr-HR" dirty="0" err="1"/>
              <a:t>disability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Demographic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epidemiological</a:t>
            </a:r>
            <a:r>
              <a:rPr lang="hr-HR" dirty="0"/>
              <a:t> </a:t>
            </a:r>
            <a:r>
              <a:rPr lang="hr-HR" dirty="0" err="1"/>
              <a:t>realities</a:t>
            </a:r>
            <a:r>
              <a:rPr lang="hr-HR" dirty="0"/>
              <a:t> </a:t>
            </a:r>
            <a:r>
              <a:rPr lang="hr-HR" dirty="0" err="1"/>
              <a:t>have</a:t>
            </a:r>
            <a:r>
              <a:rPr lang="hr-HR" dirty="0"/>
              <a:t> </a:t>
            </a:r>
            <a:r>
              <a:rPr lang="hr-HR" dirty="0" err="1"/>
              <a:t>socially</a:t>
            </a:r>
            <a:r>
              <a:rPr lang="hr-HR" dirty="0"/>
              <a:t> </a:t>
            </a:r>
            <a:r>
              <a:rPr lang="hr-HR" dirty="0" err="1"/>
              <a:t>transformed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into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key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strategy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21st </a:t>
            </a:r>
            <a:r>
              <a:rPr lang="hr-HR" dirty="0" err="1"/>
              <a:t>century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533104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Defining</a:t>
            </a:r>
            <a:r>
              <a:rPr lang="hr-HR" sz="4000" dirty="0"/>
              <a:t> </a:t>
            </a:r>
            <a:r>
              <a:rPr lang="hr-HR" sz="4000" dirty="0" err="1"/>
              <a:t>rehabilitation</a:t>
            </a:r>
            <a:r>
              <a:rPr lang="hr-HR" sz="4000" dirty="0"/>
              <a:t> </a:t>
            </a:r>
            <a:r>
              <a:rPr lang="hr-HR" sz="4000" dirty="0" err="1"/>
              <a:t>based</a:t>
            </a:r>
            <a:r>
              <a:rPr lang="hr-HR" sz="4000" dirty="0"/>
              <a:t> on </a:t>
            </a:r>
            <a:r>
              <a:rPr lang="hr-HR" sz="4000" dirty="0" err="1"/>
              <a:t>the</a:t>
            </a:r>
            <a:r>
              <a:rPr lang="hr-HR" sz="4000" dirty="0"/>
              <a:t> ICF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hr-HR" dirty="0"/>
              <a:t>ICF - </a:t>
            </a:r>
            <a:r>
              <a:rPr lang="hr-HR" dirty="0" err="1"/>
              <a:t>based</a:t>
            </a:r>
            <a:r>
              <a:rPr lang="hr-HR" dirty="0"/>
              <a:t> </a:t>
            </a:r>
            <a:r>
              <a:rPr lang="hr-HR" dirty="0" err="1"/>
              <a:t>conceptual</a:t>
            </a:r>
            <a:r>
              <a:rPr lang="hr-HR" dirty="0"/>
              <a:t> </a:t>
            </a:r>
            <a:r>
              <a:rPr lang="hr-HR" dirty="0" err="1"/>
              <a:t>description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published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2007 </a:t>
            </a:r>
            <a:r>
              <a:rPr lang="hr-HR" dirty="0" err="1"/>
              <a:t>by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Professional </a:t>
            </a:r>
            <a:r>
              <a:rPr lang="hr-HR" dirty="0" err="1"/>
              <a:t>Practice</a:t>
            </a:r>
            <a:r>
              <a:rPr lang="hr-HR" dirty="0"/>
              <a:t> </a:t>
            </a:r>
            <a:r>
              <a:rPr lang="hr-HR" dirty="0" err="1"/>
              <a:t>Committee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UEMS-PRM </a:t>
            </a:r>
            <a:r>
              <a:rPr lang="hr-HR" dirty="0" err="1"/>
              <a:t>Section</a:t>
            </a:r>
            <a:r>
              <a:rPr lang="hr-HR" sz="800" dirty="0"/>
              <a:t> </a:t>
            </a:r>
            <a:r>
              <a:rPr lang="hr-HR" dirty="0" err="1"/>
              <a:t>was</a:t>
            </a:r>
            <a:r>
              <a:rPr lang="hr-HR" dirty="0"/>
              <a:t> </a:t>
            </a:r>
            <a:r>
              <a:rPr lang="hr-HR" dirty="0" err="1"/>
              <a:t>used</a:t>
            </a:r>
            <a:r>
              <a:rPr lang="hr-HR" dirty="0"/>
              <a:t> as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definition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World Health </a:t>
            </a:r>
            <a:r>
              <a:rPr lang="hr-HR" dirty="0" err="1"/>
              <a:t>Organization’s</a:t>
            </a:r>
            <a:r>
              <a:rPr lang="hr-HR" dirty="0"/>
              <a:t> World </a:t>
            </a:r>
            <a:r>
              <a:rPr lang="hr-HR" dirty="0" err="1"/>
              <a:t>Report</a:t>
            </a:r>
            <a:r>
              <a:rPr lang="hr-HR" dirty="0"/>
              <a:t> on </a:t>
            </a:r>
            <a:r>
              <a:rPr lang="hr-HR" dirty="0" err="1"/>
              <a:t>Disability</a:t>
            </a:r>
            <a:r>
              <a:rPr lang="hr-HR" dirty="0"/>
              <a:t> (WRD) </a:t>
            </a:r>
            <a:r>
              <a:rPr lang="hr-HR" dirty="0" err="1"/>
              <a:t>launched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2011.</a:t>
            </a:r>
          </a:p>
          <a:p>
            <a:pPr lvl="0"/>
            <a:r>
              <a:rPr lang="hr-HR" dirty="0"/>
              <a:t>ISPRM </a:t>
            </a:r>
            <a:r>
              <a:rPr lang="hr-HR" dirty="0" err="1"/>
              <a:t>developed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endorsed</a:t>
            </a:r>
            <a:r>
              <a:rPr lang="hr-HR" dirty="0"/>
              <a:t>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updated</a:t>
            </a:r>
            <a:r>
              <a:rPr lang="hr-HR" dirty="0"/>
              <a:t> </a:t>
            </a:r>
            <a:r>
              <a:rPr lang="hr-HR" dirty="0" err="1"/>
              <a:t>version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conceptual</a:t>
            </a:r>
            <a:r>
              <a:rPr lang="hr-HR" dirty="0"/>
              <a:t> </a:t>
            </a:r>
            <a:r>
              <a:rPr lang="hr-HR" dirty="0" err="1"/>
              <a:t>description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has</a:t>
            </a:r>
            <a:r>
              <a:rPr lang="hr-HR" dirty="0"/>
              <a:t> </a:t>
            </a:r>
            <a:r>
              <a:rPr lang="hr-HR" dirty="0" err="1"/>
              <a:t>also</a:t>
            </a:r>
            <a:r>
              <a:rPr lang="hr-HR" dirty="0"/>
              <a:t> </a:t>
            </a:r>
            <a:r>
              <a:rPr lang="hr-HR" dirty="0" err="1"/>
              <a:t>served</a:t>
            </a:r>
            <a:r>
              <a:rPr lang="hr-HR" dirty="0"/>
              <a:t> as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basis</a:t>
            </a:r>
            <a:r>
              <a:rPr lang="hr-HR" dirty="0"/>
              <a:t> for </a:t>
            </a:r>
            <a:r>
              <a:rPr lang="hr-HR" dirty="0" err="1"/>
              <a:t>derived</a:t>
            </a:r>
            <a:r>
              <a:rPr lang="hr-HR" dirty="0"/>
              <a:t> </a:t>
            </a:r>
            <a:r>
              <a:rPr lang="hr-HR" dirty="0" err="1"/>
              <a:t>conceptualizations</a:t>
            </a:r>
            <a:r>
              <a:rPr lang="hr-HR" dirty="0"/>
              <a:t> for </a:t>
            </a:r>
            <a:r>
              <a:rPr lang="hr-HR" dirty="0" err="1"/>
              <a:t>specific</a:t>
            </a:r>
            <a:r>
              <a:rPr lang="hr-HR" dirty="0"/>
              <a:t> </a:t>
            </a:r>
            <a:r>
              <a:rPr lang="hr-HR" dirty="0" err="1"/>
              <a:t>applications</a:t>
            </a:r>
            <a:r>
              <a:rPr lang="hr-HR" dirty="0"/>
              <a:t>:</a:t>
            </a:r>
          </a:p>
          <a:p>
            <a:pPr lvl="1"/>
            <a:r>
              <a:rPr lang="hr-HR" dirty="0"/>
              <a:t>for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specialty</a:t>
            </a:r>
            <a:r>
              <a:rPr lang="hr-HR" dirty="0"/>
              <a:t> PRM</a:t>
            </a:r>
          </a:p>
          <a:p>
            <a:pPr lvl="1"/>
            <a:r>
              <a:rPr lang="hr-HR" dirty="0"/>
              <a:t>for </a:t>
            </a:r>
            <a:r>
              <a:rPr lang="hr-HR" dirty="0" err="1"/>
              <a:t>specific</a:t>
            </a:r>
            <a:r>
              <a:rPr lang="hr-HR" dirty="0"/>
              <a:t> </a:t>
            </a:r>
            <a:r>
              <a:rPr lang="hr-HR" dirty="0" err="1"/>
              <a:t>areas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PRM</a:t>
            </a:r>
          </a:p>
          <a:p>
            <a:pPr lvl="1"/>
            <a:r>
              <a:rPr lang="hr-HR" dirty="0"/>
              <a:t>for </a:t>
            </a:r>
            <a:r>
              <a:rPr lang="hr-HR" dirty="0" err="1"/>
              <a:t>vocational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051563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EBD2B1-F6E4-4D1C-8458-F51672B22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For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paper</a:t>
            </a:r>
            <a:r>
              <a:rPr lang="it-IT" dirty="0"/>
              <a:t>, the </a:t>
            </a:r>
            <a:r>
              <a:rPr lang="it-IT" dirty="0" err="1"/>
              <a:t>collective</a:t>
            </a:r>
            <a:r>
              <a:rPr lang="it-IT" dirty="0"/>
              <a:t> </a:t>
            </a:r>
            <a:r>
              <a:rPr lang="it-IT" dirty="0" err="1"/>
              <a:t>authorship</a:t>
            </a:r>
            <a:r>
              <a:rPr lang="it-IT" dirty="0"/>
              <a:t> </a:t>
            </a:r>
            <a:r>
              <a:rPr lang="it-IT" dirty="0" err="1"/>
              <a:t>name</a:t>
            </a:r>
            <a:r>
              <a:rPr lang="it-IT" dirty="0"/>
              <a:t> of </a:t>
            </a:r>
            <a:r>
              <a:rPr lang="it-IT" b="1" dirty="0" err="1"/>
              <a:t>European</a:t>
            </a:r>
            <a:r>
              <a:rPr lang="it-IT" b="1" dirty="0"/>
              <a:t> PRM </a:t>
            </a:r>
            <a:r>
              <a:rPr lang="it-IT" b="1" dirty="0" err="1"/>
              <a:t>Bodies</a:t>
            </a:r>
            <a:r>
              <a:rPr lang="it-IT" b="1" dirty="0"/>
              <a:t> </a:t>
            </a:r>
            <a:r>
              <a:rPr lang="it-IT" b="1" dirty="0" err="1"/>
              <a:t>Alliance</a:t>
            </a:r>
            <a:r>
              <a:rPr lang="it-IT" b="1" dirty="0"/>
              <a:t> </a:t>
            </a:r>
            <a:r>
              <a:rPr lang="it-IT" dirty="0" err="1"/>
              <a:t>includes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3C7B23C-EE7F-49E4-97BF-8B949DD774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b="1" dirty="0"/>
              <a:t>Academy</a:t>
            </a:r>
            <a:r>
              <a:rPr lang="it-IT" dirty="0"/>
              <a:t> of </a:t>
            </a:r>
            <a:r>
              <a:rPr lang="it-IT" dirty="0" err="1"/>
              <a:t>Rehabilitation</a:t>
            </a:r>
            <a:r>
              <a:rPr lang="it-IT" dirty="0"/>
              <a:t> Medicine (EARM), </a:t>
            </a:r>
          </a:p>
          <a:p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b="1" dirty="0"/>
              <a:t>Society</a:t>
            </a:r>
            <a:r>
              <a:rPr lang="it-IT" dirty="0"/>
              <a:t> of </a:t>
            </a:r>
            <a:r>
              <a:rPr lang="it-IT" dirty="0" err="1"/>
              <a:t>Physical</a:t>
            </a:r>
            <a:r>
              <a:rPr lang="it-IT" dirty="0"/>
              <a:t> and </a:t>
            </a:r>
            <a:r>
              <a:rPr lang="it-IT" dirty="0" err="1"/>
              <a:t>Rehabilitation</a:t>
            </a:r>
            <a:r>
              <a:rPr lang="it-IT" dirty="0"/>
              <a:t> Medicine (ESPRM),</a:t>
            </a:r>
          </a:p>
          <a:p>
            <a:r>
              <a:rPr lang="it-IT" dirty="0" err="1"/>
              <a:t>European</a:t>
            </a:r>
            <a:r>
              <a:rPr lang="it-IT" dirty="0"/>
              <a:t> Union of </a:t>
            </a:r>
            <a:r>
              <a:rPr lang="it-IT" dirty="0" err="1"/>
              <a:t>Medical</a:t>
            </a:r>
            <a:r>
              <a:rPr lang="it-IT" dirty="0"/>
              <a:t> </a:t>
            </a:r>
            <a:r>
              <a:rPr lang="it-IT" dirty="0" err="1"/>
              <a:t>Specialists</a:t>
            </a:r>
            <a:r>
              <a:rPr lang="it-IT" dirty="0"/>
              <a:t> PRM </a:t>
            </a:r>
            <a:r>
              <a:rPr lang="it-IT" b="1" dirty="0" err="1"/>
              <a:t>section</a:t>
            </a:r>
            <a:r>
              <a:rPr lang="it-IT" dirty="0"/>
              <a:t> (UEMS-PRM </a:t>
            </a:r>
            <a:r>
              <a:rPr lang="it-IT" dirty="0" err="1"/>
              <a:t>section</a:t>
            </a:r>
            <a:r>
              <a:rPr lang="it-IT" dirty="0"/>
              <a:t>),</a:t>
            </a:r>
          </a:p>
          <a:p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b="1" dirty="0"/>
              <a:t>College</a:t>
            </a:r>
            <a:r>
              <a:rPr lang="it-IT" dirty="0"/>
              <a:t> of </a:t>
            </a:r>
            <a:r>
              <a:rPr lang="it-IT" dirty="0" err="1"/>
              <a:t>Physical</a:t>
            </a:r>
            <a:r>
              <a:rPr lang="it-IT" dirty="0"/>
              <a:t> and </a:t>
            </a:r>
            <a:r>
              <a:rPr lang="it-IT" dirty="0" err="1"/>
              <a:t>Rehabilitation</a:t>
            </a:r>
            <a:r>
              <a:rPr lang="it-IT" dirty="0"/>
              <a:t> Medicine (</a:t>
            </a:r>
            <a:r>
              <a:rPr lang="it-IT" dirty="0" err="1"/>
              <a:t>served</a:t>
            </a:r>
            <a:r>
              <a:rPr lang="it-IT" dirty="0"/>
              <a:t> by the UEMS-PRM Board).</a:t>
            </a:r>
          </a:p>
          <a:p>
            <a:r>
              <a:rPr lang="it-IT" dirty="0"/>
              <a:t>The </a:t>
            </a:r>
            <a:r>
              <a:rPr lang="it-IT" b="1" dirty="0" err="1"/>
              <a:t>Editors</a:t>
            </a:r>
            <a:r>
              <a:rPr lang="it-IT" dirty="0"/>
              <a:t>: Pedro </a:t>
            </a:r>
            <a:r>
              <a:rPr lang="it-IT" dirty="0" err="1"/>
              <a:t>Cantista</a:t>
            </a:r>
            <a:r>
              <a:rPr lang="it-IT" dirty="0"/>
              <a:t>, Maria Gabriella Ceravolo, Nicolas </a:t>
            </a:r>
            <a:r>
              <a:rPr lang="it-IT" dirty="0" err="1"/>
              <a:t>Christodoulou</a:t>
            </a:r>
            <a:r>
              <a:rPr lang="it-IT" dirty="0"/>
              <a:t>, Alain </a:t>
            </a:r>
            <a:r>
              <a:rPr lang="it-IT" dirty="0" err="1"/>
              <a:t>Delarque</a:t>
            </a:r>
            <a:r>
              <a:rPr lang="it-IT" dirty="0"/>
              <a:t>, </a:t>
            </a:r>
            <a:r>
              <a:rPr lang="it-IT" dirty="0" err="1"/>
              <a:t>Christoph</a:t>
            </a:r>
            <a:r>
              <a:rPr lang="it-IT" dirty="0"/>
              <a:t> </a:t>
            </a:r>
            <a:r>
              <a:rPr lang="it-IT" dirty="0" err="1"/>
              <a:t>Gutenbrunner</a:t>
            </a:r>
            <a:r>
              <a:rPr lang="it-IT" dirty="0"/>
              <a:t>, </a:t>
            </a:r>
            <a:r>
              <a:rPr lang="it-IT" dirty="0" err="1"/>
              <a:t>Carlotte</a:t>
            </a:r>
            <a:r>
              <a:rPr lang="it-IT" dirty="0"/>
              <a:t> </a:t>
            </a:r>
            <a:r>
              <a:rPr lang="it-IT" dirty="0" err="1"/>
              <a:t>Kiekens</a:t>
            </a:r>
            <a:r>
              <a:rPr lang="it-IT" dirty="0"/>
              <a:t>, </a:t>
            </a:r>
            <a:r>
              <a:rPr lang="it-IT" dirty="0" err="1"/>
              <a:t>Saša</a:t>
            </a:r>
            <a:r>
              <a:rPr lang="it-IT" dirty="0"/>
              <a:t> </a:t>
            </a:r>
            <a:r>
              <a:rPr lang="it-IT" dirty="0" err="1"/>
              <a:t>Moslavac</a:t>
            </a:r>
            <a:r>
              <a:rPr lang="it-IT" dirty="0"/>
              <a:t>, Enrique </a:t>
            </a:r>
            <a:r>
              <a:rPr lang="it-IT" dirty="0" err="1"/>
              <a:t>Varela-Donoso</a:t>
            </a:r>
            <a:r>
              <a:rPr lang="it-IT" dirty="0"/>
              <a:t>, Anthony B </a:t>
            </a:r>
            <a:r>
              <a:rPr lang="it-IT" dirty="0" err="1"/>
              <a:t>Ward</a:t>
            </a:r>
            <a:r>
              <a:rPr lang="it-IT" dirty="0"/>
              <a:t>, Mauro Zampolini, Stefano </a:t>
            </a:r>
            <a:r>
              <a:rPr lang="it-IT" dirty="0" err="1"/>
              <a:t>Negrini</a:t>
            </a:r>
            <a:r>
              <a:rPr lang="it-IT" dirty="0"/>
              <a:t>.</a:t>
            </a:r>
          </a:p>
          <a:p>
            <a:r>
              <a:rPr lang="it-IT" dirty="0"/>
              <a:t>The </a:t>
            </a:r>
            <a:r>
              <a:rPr lang="it-IT" b="1" dirty="0" err="1"/>
              <a:t>contributors</a:t>
            </a:r>
            <a:r>
              <a:rPr lang="it-IT" dirty="0"/>
              <a:t>: Pedro </a:t>
            </a:r>
            <a:r>
              <a:rPr lang="it-IT" dirty="0" err="1"/>
              <a:t>Cantista</a:t>
            </a:r>
            <a:r>
              <a:rPr lang="it-IT" dirty="0"/>
              <a:t>, </a:t>
            </a:r>
            <a:r>
              <a:rPr lang="it-IT" dirty="0" err="1"/>
              <a:t>Gerold</a:t>
            </a:r>
            <a:r>
              <a:rPr lang="it-IT" dirty="0"/>
              <a:t> </a:t>
            </a:r>
            <a:r>
              <a:rPr lang="it-IT" dirty="0" err="1"/>
              <a:t>Stucki</a:t>
            </a:r>
            <a:r>
              <a:rPr lang="it-IT" dirty="0"/>
              <a:t>, Jerome </a:t>
            </a:r>
            <a:r>
              <a:rPr lang="it-IT" dirty="0" err="1"/>
              <a:t>Bickenbach</a:t>
            </a:r>
            <a:r>
              <a:rPr lang="it-IT" dirty="0"/>
              <a:t>, </a:t>
            </a:r>
            <a:r>
              <a:rPr lang="it-IT" dirty="0" err="1"/>
              <a:t>Christoph</a:t>
            </a:r>
            <a:r>
              <a:rPr lang="it-IT" dirty="0"/>
              <a:t> </a:t>
            </a:r>
            <a:r>
              <a:rPr lang="it-IT" dirty="0" err="1"/>
              <a:t>Gutenbrunner</a:t>
            </a:r>
            <a:r>
              <a:rPr lang="it-IT" dirty="0"/>
              <a:t>, </a:t>
            </a:r>
            <a:r>
              <a:rPr lang="it-IT" dirty="0" err="1"/>
              <a:t>António</a:t>
            </a:r>
            <a:r>
              <a:rPr lang="it-IT" dirty="0"/>
              <a:t> Pinto Camelo, </a:t>
            </a:r>
            <a:r>
              <a:rPr lang="it-IT" dirty="0" err="1"/>
              <a:t>Carlotte</a:t>
            </a:r>
            <a:r>
              <a:rPr lang="it-IT" dirty="0"/>
              <a:t> </a:t>
            </a:r>
            <a:r>
              <a:rPr lang="it-IT" dirty="0" err="1"/>
              <a:t>Kiekens</a:t>
            </a:r>
            <a:r>
              <a:rPr lang="it-IT" dirty="0"/>
              <a:t>, Juan Carlos </a:t>
            </a:r>
            <a:r>
              <a:rPr lang="it-IT" dirty="0" err="1"/>
              <a:t>Miangollara</a:t>
            </a:r>
            <a:r>
              <a:rPr lang="it-IT" dirty="0"/>
              <a:t>, </a:t>
            </a:r>
            <a:r>
              <a:rPr lang="it-IT" dirty="0" err="1"/>
              <a:t>Daiana</a:t>
            </a:r>
            <a:r>
              <a:rPr lang="it-IT" dirty="0"/>
              <a:t> </a:t>
            </a:r>
            <a:r>
              <a:rPr lang="it-IT" dirty="0" err="1"/>
              <a:t>Popa</a:t>
            </a:r>
            <a:r>
              <a:rPr lang="it-IT" dirty="0"/>
              <a:t>, Francisco </a:t>
            </a:r>
            <a:r>
              <a:rPr lang="it-IT" dirty="0" err="1"/>
              <a:t>Sampaio</a:t>
            </a:r>
            <a:r>
              <a:rPr lang="it-IT" dirty="0"/>
              <a:t>, Pedro Soares Branco.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7803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448062-5295-4A59-9D0D-843E54040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Introduction</a:t>
            </a:r>
            <a:endParaRPr lang="it-IT" sz="4000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78D67A1-9371-4DDB-BEBD-265AEAECA8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196659"/>
          </a:xfrm>
        </p:spPr>
        <p:txBody>
          <a:bodyPr>
            <a:normAutofit fontScale="77500" lnSpcReduction="20000"/>
          </a:bodyPr>
          <a:lstStyle/>
          <a:p>
            <a:r>
              <a:rPr lang="hr-HR" dirty="0" err="1"/>
              <a:t>Physical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Medicine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primary</a:t>
            </a:r>
            <a:r>
              <a:rPr lang="hr-HR" dirty="0"/>
              <a:t>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specialty</a:t>
            </a:r>
            <a:r>
              <a:rPr lang="hr-HR" dirty="0"/>
              <a:t> </a:t>
            </a:r>
            <a:r>
              <a:rPr lang="hr-HR" dirty="0" err="1"/>
              <a:t>responsible</a:t>
            </a:r>
            <a:r>
              <a:rPr lang="hr-HR" dirty="0"/>
              <a:t> for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prevention</a:t>
            </a:r>
            <a:r>
              <a:rPr lang="hr-HR" dirty="0"/>
              <a:t>,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diagnosis</a:t>
            </a:r>
            <a:r>
              <a:rPr lang="hr-HR" dirty="0"/>
              <a:t>, </a:t>
            </a:r>
            <a:r>
              <a:rPr lang="hr-HR" dirty="0" err="1"/>
              <a:t>treatment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management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persons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all</a:t>
            </a:r>
            <a:r>
              <a:rPr lang="hr-HR" dirty="0"/>
              <a:t> </a:t>
            </a:r>
            <a:r>
              <a:rPr lang="hr-HR" dirty="0" err="1"/>
              <a:t>ages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disabling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conditions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their</a:t>
            </a:r>
            <a:r>
              <a:rPr lang="hr-HR" dirty="0"/>
              <a:t> </a:t>
            </a:r>
            <a:r>
              <a:rPr lang="hr-HR" dirty="0" err="1"/>
              <a:t>co-morbidities</a:t>
            </a:r>
            <a:r>
              <a:rPr lang="hr-HR" dirty="0"/>
              <a:t>, </a:t>
            </a:r>
            <a:r>
              <a:rPr lang="hr-HR" dirty="0" err="1"/>
              <a:t>specifically</a:t>
            </a:r>
            <a:r>
              <a:rPr lang="hr-HR" dirty="0"/>
              <a:t> </a:t>
            </a:r>
            <a:r>
              <a:rPr lang="hr-HR" dirty="0" err="1"/>
              <a:t>addressing</a:t>
            </a:r>
            <a:r>
              <a:rPr lang="hr-HR" dirty="0"/>
              <a:t> </a:t>
            </a:r>
            <a:r>
              <a:rPr lang="hr-HR" dirty="0" err="1"/>
              <a:t>their</a:t>
            </a:r>
            <a:r>
              <a:rPr lang="hr-HR" dirty="0"/>
              <a:t> </a:t>
            </a:r>
            <a:r>
              <a:rPr lang="hr-HR" dirty="0" err="1"/>
              <a:t>impairments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activity</a:t>
            </a:r>
            <a:r>
              <a:rPr lang="hr-HR" dirty="0"/>
              <a:t> </a:t>
            </a:r>
            <a:r>
              <a:rPr lang="hr-HR" dirty="0" err="1"/>
              <a:t>limitations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order</a:t>
            </a:r>
            <a:r>
              <a:rPr lang="hr-HR" dirty="0"/>
              <a:t> to </a:t>
            </a:r>
            <a:r>
              <a:rPr lang="hr-HR" dirty="0" err="1"/>
              <a:t>facilitate</a:t>
            </a:r>
            <a:r>
              <a:rPr lang="hr-HR" dirty="0"/>
              <a:t> </a:t>
            </a:r>
            <a:r>
              <a:rPr lang="hr-HR" dirty="0" err="1"/>
              <a:t>their</a:t>
            </a:r>
            <a:r>
              <a:rPr lang="hr-HR" dirty="0"/>
              <a:t> </a:t>
            </a:r>
            <a:r>
              <a:rPr lang="hr-HR" dirty="0" err="1"/>
              <a:t>physical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cognitive</a:t>
            </a:r>
            <a:r>
              <a:rPr lang="hr-HR" dirty="0"/>
              <a:t> </a:t>
            </a:r>
            <a:r>
              <a:rPr lang="hr-HR" dirty="0" err="1"/>
              <a:t>functioning</a:t>
            </a:r>
            <a:r>
              <a:rPr lang="hr-HR" dirty="0"/>
              <a:t> (</a:t>
            </a:r>
            <a:r>
              <a:rPr lang="hr-HR" dirty="0" err="1"/>
              <a:t>including</a:t>
            </a:r>
            <a:r>
              <a:rPr lang="hr-HR" dirty="0"/>
              <a:t> </a:t>
            </a:r>
            <a:r>
              <a:rPr lang="hr-HR" dirty="0" err="1"/>
              <a:t>behavior</a:t>
            </a:r>
            <a:r>
              <a:rPr lang="hr-HR" dirty="0"/>
              <a:t>), </a:t>
            </a:r>
            <a:r>
              <a:rPr lang="hr-HR" dirty="0" err="1"/>
              <a:t>participation</a:t>
            </a:r>
            <a:r>
              <a:rPr lang="hr-HR" dirty="0"/>
              <a:t> (</a:t>
            </a:r>
            <a:r>
              <a:rPr lang="hr-HR" dirty="0" err="1"/>
              <a:t>including</a:t>
            </a:r>
            <a:r>
              <a:rPr lang="hr-HR" dirty="0"/>
              <a:t> </a:t>
            </a:r>
            <a:r>
              <a:rPr lang="hr-HR" dirty="0" err="1"/>
              <a:t>quality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life</a:t>
            </a:r>
            <a:r>
              <a:rPr lang="hr-HR" dirty="0"/>
              <a:t>)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modifying</a:t>
            </a:r>
            <a:r>
              <a:rPr lang="hr-HR" dirty="0"/>
              <a:t> personal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environmental</a:t>
            </a:r>
            <a:r>
              <a:rPr lang="hr-HR" dirty="0"/>
              <a:t> </a:t>
            </a:r>
            <a:r>
              <a:rPr lang="hr-HR" dirty="0" err="1"/>
              <a:t>factors</a:t>
            </a:r>
            <a:r>
              <a:rPr lang="hr-HR" dirty="0"/>
              <a:t>.</a:t>
            </a:r>
          </a:p>
          <a:p>
            <a:pPr marL="0" indent="0">
              <a:buNone/>
            </a:pPr>
            <a:r>
              <a:rPr lang="hr-HR" dirty="0" err="1"/>
              <a:t>Whereas</a:t>
            </a:r>
            <a:r>
              <a:rPr lang="hr-HR" dirty="0"/>
              <a:t>:</a:t>
            </a:r>
          </a:p>
          <a:p>
            <a:pPr lvl="0"/>
            <a:r>
              <a:rPr lang="hr-HR" dirty="0" err="1"/>
              <a:t>Functioning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all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 human </a:t>
            </a:r>
            <a:r>
              <a:rPr lang="hr-HR" dirty="0" err="1"/>
              <a:t>bodies</a:t>
            </a:r>
            <a:r>
              <a:rPr lang="hr-HR" dirty="0"/>
              <a:t> do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actions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 </a:t>
            </a:r>
            <a:r>
              <a:rPr lang="hr-HR" dirty="0" err="1"/>
              <a:t>people</a:t>
            </a:r>
            <a:r>
              <a:rPr lang="hr-HR" dirty="0"/>
              <a:t> </a:t>
            </a:r>
            <a:r>
              <a:rPr lang="hr-HR" dirty="0" err="1"/>
              <a:t>perform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Disability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problem a </a:t>
            </a:r>
            <a:r>
              <a:rPr lang="hr-HR" dirty="0" err="1"/>
              <a:t>person</a:t>
            </a:r>
            <a:r>
              <a:rPr lang="hr-HR" dirty="0"/>
              <a:t> </a:t>
            </a:r>
            <a:r>
              <a:rPr lang="hr-HR" dirty="0" err="1"/>
              <a:t>has</a:t>
            </a:r>
            <a:r>
              <a:rPr lang="hr-HR" dirty="0"/>
              <a:t> </a:t>
            </a:r>
            <a:r>
              <a:rPr lang="hr-HR" dirty="0" err="1"/>
              <a:t>performing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actions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 he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she</a:t>
            </a:r>
            <a:r>
              <a:rPr lang="hr-HR" dirty="0"/>
              <a:t> </a:t>
            </a:r>
            <a:r>
              <a:rPr lang="hr-HR" dirty="0" err="1"/>
              <a:t>needs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wants</a:t>
            </a:r>
            <a:r>
              <a:rPr lang="hr-HR" dirty="0"/>
              <a:t> to do, </a:t>
            </a:r>
            <a:r>
              <a:rPr lang="hr-HR" dirty="0" err="1"/>
              <a:t>because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how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underlying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condition</a:t>
            </a:r>
            <a:r>
              <a:rPr lang="hr-HR" dirty="0"/>
              <a:t> </a:t>
            </a:r>
            <a:r>
              <a:rPr lang="hr-HR" dirty="0" err="1"/>
              <a:t>affects</a:t>
            </a:r>
            <a:r>
              <a:rPr lang="hr-HR" dirty="0"/>
              <a:t> </a:t>
            </a:r>
            <a:r>
              <a:rPr lang="hr-HR" dirty="0" err="1"/>
              <a:t>his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her</a:t>
            </a:r>
            <a:r>
              <a:rPr lang="hr-HR" dirty="0"/>
              <a:t> </a:t>
            </a:r>
            <a:r>
              <a:rPr lang="hr-HR" dirty="0" err="1"/>
              <a:t>performance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his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her</a:t>
            </a:r>
            <a:r>
              <a:rPr lang="hr-HR" dirty="0"/>
              <a:t> </a:t>
            </a:r>
            <a:r>
              <a:rPr lang="hr-HR" dirty="0" err="1"/>
              <a:t>actual</a:t>
            </a:r>
            <a:r>
              <a:rPr lang="hr-HR" dirty="0"/>
              <a:t> </a:t>
            </a:r>
            <a:r>
              <a:rPr lang="hr-HR" dirty="0" err="1"/>
              <a:t>environment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a set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measures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 </a:t>
            </a:r>
            <a:r>
              <a:rPr lang="hr-HR" dirty="0" err="1"/>
              <a:t>assist</a:t>
            </a:r>
            <a:r>
              <a:rPr lang="hr-HR" dirty="0"/>
              <a:t> </a:t>
            </a:r>
            <a:r>
              <a:rPr lang="hr-HR" dirty="0" err="1"/>
              <a:t>individuals</a:t>
            </a:r>
            <a:r>
              <a:rPr lang="hr-HR" dirty="0"/>
              <a:t>, </a:t>
            </a:r>
            <a:r>
              <a:rPr lang="hr-HR" dirty="0" err="1"/>
              <a:t>who</a:t>
            </a:r>
            <a:r>
              <a:rPr lang="hr-HR" dirty="0"/>
              <a:t> </a:t>
            </a:r>
            <a:r>
              <a:rPr lang="hr-HR" dirty="0" err="1"/>
              <a:t>experience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are </a:t>
            </a:r>
            <a:r>
              <a:rPr lang="hr-HR" dirty="0" err="1"/>
              <a:t>likely</a:t>
            </a:r>
            <a:r>
              <a:rPr lang="hr-HR" dirty="0"/>
              <a:t> to </a:t>
            </a:r>
            <a:r>
              <a:rPr lang="hr-HR" dirty="0" err="1"/>
              <a:t>experience</a:t>
            </a:r>
            <a:r>
              <a:rPr lang="hr-HR" dirty="0"/>
              <a:t> </a:t>
            </a:r>
            <a:r>
              <a:rPr lang="hr-HR" dirty="0" err="1"/>
              <a:t>disability</a:t>
            </a:r>
            <a:r>
              <a:rPr lang="hr-HR" dirty="0"/>
              <a:t>, to </a:t>
            </a:r>
            <a:r>
              <a:rPr lang="hr-HR" dirty="0" err="1"/>
              <a:t>achieve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maintain</a:t>
            </a:r>
            <a:r>
              <a:rPr lang="hr-HR" dirty="0"/>
              <a:t> optimum </a:t>
            </a:r>
            <a:r>
              <a:rPr lang="hr-HR" dirty="0" err="1"/>
              <a:t>functioning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interaction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their</a:t>
            </a:r>
            <a:r>
              <a:rPr lang="hr-HR" dirty="0"/>
              <a:t> </a:t>
            </a:r>
            <a:r>
              <a:rPr lang="hr-HR" dirty="0" err="1"/>
              <a:t>environments</a:t>
            </a:r>
            <a:r>
              <a:rPr lang="hr-HR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83007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Functioning</a:t>
            </a:r>
            <a:r>
              <a:rPr lang="hr-HR" sz="4000" dirty="0"/>
              <a:t>, </a:t>
            </a:r>
            <a:r>
              <a:rPr lang="hr-HR" sz="4000" dirty="0" err="1"/>
              <a:t>WHO’s</a:t>
            </a:r>
            <a:r>
              <a:rPr lang="hr-HR" sz="4000" dirty="0"/>
              <a:t> </a:t>
            </a:r>
            <a:r>
              <a:rPr lang="hr-HR" sz="4000" dirty="0" err="1"/>
              <a:t>health</a:t>
            </a:r>
            <a:r>
              <a:rPr lang="hr-HR" sz="4000" dirty="0"/>
              <a:t> </a:t>
            </a:r>
            <a:r>
              <a:rPr lang="hr-HR" sz="4000" dirty="0" err="1"/>
              <a:t>information</a:t>
            </a:r>
            <a:r>
              <a:rPr lang="hr-HR" sz="4000" dirty="0"/>
              <a:t> reference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hr-HR" dirty="0"/>
              <a:t>International </a:t>
            </a:r>
            <a:r>
              <a:rPr lang="hr-HR" dirty="0" err="1"/>
              <a:t>Classification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Diseases</a:t>
            </a:r>
            <a:r>
              <a:rPr lang="hr-HR" dirty="0"/>
              <a:t> (ICD) </a:t>
            </a:r>
            <a:r>
              <a:rPr lang="hr-HR" dirty="0" err="1"/>
              <a:t>is</a:t>
            </a:r>
            <a:r>
              <a:rPr lang="hr-HR" dirty="0"/>
              <a:t> a </a:t>
            </a:r>
            <a:r>
              <a:rPr lang="hr-HR" dirty="0" err="1"/>
              <a:t>universal</a:t>
            </a:r>
            <a:r>
              <a:rPr lang="hr-HR" dirty="0"/>
              <a:t> reference system for </a:t>
            </a:r>
            <a:r>
              <a:rPr lang="hr-HR" dirty="0" err="1"/>
              <a:t>recording</a:t>
            </a:r>
            <a:r>
              <a:rPr lang="hr-HR" dirty="0"/>
              <a:t> </a:t>
            </a:r>
            <a:r>
              <a:rPr lang="hr-HR" dirty="0" err="1"/>
              <a:t>mortality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morbidity</a:t>
            </a:r>
            <a:r>
              <a:rPr lang="hr-HR" dirty="0"/>
              <a:t>.</a:t>
            </a:r>
          </a:p>
          <a:p>
            <a:pPr lvl="0"/>
            <a:r>
              <a:rPr lang="hr-HR" dirty="0"/>
              <a:t>ICD 11 </a:t>
            </a:r>
            <a:r>
              <a:rPr lang="hr-HR" dirty="0" err="1"/>
              <a:t>will</a:t>
            </a:r>
            <a:r>
              <a:rPr lang="hr-HR" dirty="0"/>
              <a:t> </a:t>
            </a:r>
            <a:r>
              <a:rPr lang="hr-HR" dirty="0" err="1"/>
              <a:t>also</a:t>
            </a:r>
            <a:r>
              <a:rPr lang="hr-HR" dirty="0"/>
              <a:t> </a:t>
            </a:r>
            <a:r>
              <a:rPr lang="hr-HR" dirty="0" err="1"/>
              <a:t>allow</a:t>
            </a:r>
            <a:r>
              <a:rPr lang="hr-HR" dirty="0"/>
              <a:t> for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description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both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biomedical</a:t>
            </a:r>
            <a:r>
              <a:rPr lang="hr-HR" dirty="0"/>
              <a:t> </a:t>
            </a:r>
            <a:r>
              <a:rPr lang="hr-HR" dirty="0" err="1"/>
              <a:t>character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impact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conditions</a:t>
            </a:r>
            <a:r>
              <a:rPr lang="hr-HR" dirty="0"/>
              <a:t>.</a:t>
            </a:r>
          </a:p>
          <a:p>
            <a:pPr lvl="0"/>
            <a:r>
              <a:rPr lang="hr-HR" dirty="0"/>
              <a:t>In 2001, </a:t>
            </a:r>
            <a:r>
              <a:rPr lang="hr-HR" dirty="0" err="1"/>
              <a:t>the</a:t>
            </a:r>
            <a:r>
              <a:rPr lang="hr-HR" dirty="0"/>
              <a:t> World Health </a:t>
            </a:r>
            <a:r>
              <a:rPr lang="hr-HR" dirty="0" err="1"/>
              <a:t>Assembly</a:t>
            </a:r>
            <a:r>
              <a:rPr lang="hr-HR" dirty="0"/>
              <a:t> </a:t>
            </a:r>
            <a:r>
              <a:rPr lang="hr-HR" dirty="0" err="1"/>
              <a:t>endorsed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International </a:t>
            </a:r>
            <a:r>
              <a:rPr lang="hr-HR" dirty="0" err="1"/>
              <a:t>Classification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Functioning</a:t>
            </a:r>
            <a:r>
              <a:rPr lang="hr-HR" dirty="0"/>
              <a:t>, </a:t>
            </a:r>
            <a:r>
              <a:rPr lang="hr-HR" dirty="0" err="1"/>
              <a:t>Disability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Health (ICF): </a:t>
            </a:r>
          </a:p>
          <a:p>
            <a:pPr lvl="1"/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terms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which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lived</a:t>
            </a:r>
            <a:r>
              <a:rPr lang="hr-HR" dirty="0"/>
              <a:t> </a:t>
            </a:r>
            <a:r>
              <a:rPr lang="hr-HR" dirty="0" err="1"/>
              <a:t>experience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can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operationalized</a:t>
            </a:r>
            <a:r>
              <a:rPr lang="hr-HR" dirty="0"/>
              <a:t> at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individual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population</a:t>
            </a:r>
            <a:r>
              <a:rPr lang="hr-HR" dirty="0"/>
              <a:t> </a:t>
            </a:r>
            <a:r>
              <a:rPr lang="hr-HR" dirty="0" err="1"/>
              <a:t>levels</a:t>
            </a:r>
            <a:endParaRPr lang="hr-HR" dirty="0"/>
          </a:p>
          <a:p>
            <a:pPr lvl="1"/>
            <a:r>
              <a:rPr lang="hr-HR" dirty="0"/>
              <a:t>take </a:t>
            </a:r>
            <a:r>
              <a:rPr lang="hr-HR" dirty="0" err="1"/>
              <a:t>into</a:t>
            </a:r>
            <a:r>
              <a:rPr lang="hr-HR" dirty="0"/>
              <a:t> </a:t>
            </a:r>
            <a:r>
              <a:rPr lang="hr-HR" dirty="0" err="1"/>
              <a:t>account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environment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which</a:t>
            </a:r>
            <a:r>
              <a:rPr lang="hr-HR" dirty="0"/>
              <a:t> </a:t>
            </a:r>
            <a:r>
              <a:rPr lang="hr-HR" dirty="0" err="1"/>
              <a:t>they</a:t>
            </a:r>
            <a:r>
              <a:rPr lang="hr-HR" dirty="0"/>
              <a:t> live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their</a:t>
            </a:r>
            <a:r>
              <a:rPr lang="hr-HR" dirty="0"/>
              <a:t> personal </a:t>
            </a:r>
            <a:r>
              <a:rPr lang="hr-HR" dirty="0" err="1"/>
              <a:t>factors</a:t>
            </a:r>
            <a:endParaRPr lang="hr-HR" dirty="0"/>
          </a:p>
          <a:p>
            <a:pPr lvl="1"/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information</a:t>
            </a:r>
            <a:r>
              <a:rPr lang="hr-HR" dirty="0"/>
              <a:t> reference system for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standardized</a:t>
            </a:r>
            <a:r>
              <a:rPr lang="hr-HR" dirty="0"/>
              <a:t> </a:t>
            </a:r>
            <a:r>
              <a:rPr lang="hr-HR" dirty="0" err="1"/>
              <a:t>description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, </a:t>
            </a:r>
            <a:r>
              <a:rPr lang="hr-HR" dirty="0" err="1"/>
              <a:t>functioning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disability</a:t>
            </a:r>
            <a:r>
              <a:rPr lang="hr-HR" dirty="0"/>
              <a:t> at </a:t>
            </a:r>
            <a:r>
              <a:rPr lang="hr-HR" dirty="0" err="1"/>
              <a:t>all</a:t>
            </a:r>
            <a:r>
              <a:rPr lang="hr-HR" dirty="0"/>
              <a:t> </a:t>
            </a:r>
            <a:r>
              <a:rPr lang="hr-HR" dirty="0" err="1"/>
              <a:t>levels</a:t>
            </a:r>
            <a:r>
              <a:rPr lang="hr-HR" dirty="0"/>
              <a:t> </a:t>
            </a:r>
            <a:r>
              <a:rPr lang="hr-HR" dirty="0" err="1"/>
              <a:t>useful</a:t>
            </a:r>
            <a:r>
              <a:rPr lang="hr-HR" dirty="0"/>
              <a:t> to:</a:t>
            </a:r>
          </a:p>
          <a:p>
            <a:pPr lvl="2"/>
            <a:r>
              <a:rPr lang="hr-HR" dirty="0" err="1"/>
              <a:t>policy</a:t>
            </a:r>
            <a:r>
              <a:rPr lang="hr-HR" dirty="0"/>
              <a:t> </a:t>
            </a:r>
            <a:r>
              <a:rPr lang="hr-HR" dirty="0" err="1"/>
              <a:t>makers</a:t>
            </a:r>
            <a:r>
              <a:rPr lang="hr-HR" dirty="0"/>
              <a:t> </a:t>
            </a:r>
            <a:r>
              <a:rPr lang="hr-HR" dirty="0" err="1"/>
              <a:t>who</a:t>
            </a:r>
            <a:r>
              <a:rPr lang="hr-HR" dirty="0"/>
              <a:t> </a:t>
            </a:r>
            <a:r>
              <a:rPr lang="hr-HR" dirty="0" err="1"/>
              <a:t>aim</a:t>
            </a:r>
            <a:r>
              <a:rPr lang="hr-HR" dirty="0"/>
              <a:t> to </a:t>
            </a:r>
            <a:r>
              <a:rPr lang="hr-HR" dirty="0" err="1"/>
              <a:t>shape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system</a:t>
            </a:r>
          </a:p>
          <a:p>
            <a:pPr lvl="2"/>
            <a:r>
              <a:rPr lang="hr-HR" dirty="0" err="1"/>
              <a:t>researchers</a:t>
            </a:r>
            <a:r>
              <a:rPr lang="hr-HR" dirty="0"/>
              <a:t> </a:t>
            </a:r>
            <a:r>
              <a:rPr lang="hr-HR" dirty="0" err="1"/>
              <a:t>who</a:t>
            </a:r>
            <a:r>
              <a:rPr lang="hr-HR" dirty="0"/>
              <a:t> </a:t>
            </a:r>
            <a:r>
              <a:rPr lang="hr-HR" dirty="0" err="1"/>
              <a:t>aim</a:t>
            </a:r>
            <a:r>
              <a:rPr lang="hr-HR" dirty="0"/>
              <a:t> to </a:t>
            </a:r>
            <a:r>
              <a:rPr lang="hr-HR" dirty="0" err="1"/>
              <a:t>explain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influence </a:t>
            </a:r>
            <a:r>
              <a:rPr lang="hr-HR" dirty="0" err="1"/>
              <a:t>functioning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08923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Functioning</a:t>
            </a:r>
            <a:r>
              <a:rPr lang="hr-HR" sz="4000" dirty="0"/>
              <a:t>, </a:t>
            </a:r>
            <a:r>
              <a:rPr lang="hr-HR" sz="4000" dirty="0" err="1"/>
              <a:t>WHO’s</a:t>
            </a:r>
            <a:r>
              <a:rPr lang="hr-HR" sz="4000" dirty="0"/>
              <a:t> </a:t>
            </a:r>
            <a:r>
              <a:rPr lang="hr-HR" sz="4000" dirty="0" err="1"/>
              <a:t>operationalization</a:t>
            </a:r>
            <a:r>
              <a:rPr lang="hr-HR" sz="4000" dirty="0"/>
              <a:t> </a:t>
            </a:r>
            <a:r>
              <a:rPr lang="hr-HR" sz="4000" dirty="0" err="1"/>
              <a:t>of</a:t>
            </a:r>
            <a:r>
              <a:rPr lang="hr-HR" sz="4000" dirty="0"/>
              <a:t> </a:t>
            </a:r>
            <a:r>
              <a:rPr lang="hr-HR" sz="4000" dirty="0" err="1"/>
              <a:t>health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hr-HR" dirty="0" err="1"/>
              <a:t>Functioning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all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 human </a:t>
            </a:r>
            <a:r>
              <a:rPr lang="hr-HR" dirty="0" err="1"/>
              <a:t>bodies</a:t>
            </a:r>
            <a:r>
              <a:rPr lang="hr-HR" dirty="0"/>
              <a:t> do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actions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 </a:t>
            </a:r>
            <a:r>
              <a:rPr lang="hr-HR" dirty="0" err="1"/>
              <a:t>people</a:t>
            </a:r>
            <a:r>
              <a:rPr lang="hr-HR" dirty="0"/>
              <a:t> </a:t>
            </a:r>
            <a:r>
              <a:rPr lang="hr-HR" dirty="0" err="1"/>
              <a:t>perform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Functioning</a:t>
            </a:r>
            <a:r>
              <a:rPr lang="hr-HR" dirty="0"/>
              <a:t> </a:t>
            </a:r>
            <a:r>
              <a:rPr lang="hr-HR" dirty="0" err="1"/>
              <a:t>domains</a:t>
            </a:r>
            <a:r>
              <a:rPr lang="hr-HR" dirty="0"/>
              <a:t> are </a:t>
            </a:r>
            <a:r>
              <a:rPr lang="hr-HR" dirty="0" err="1"/>
              <a:t>partitioned</a:t>
            </a:r>
            <a:r>
              <a:rPr lang="hr-HR" dirty="0"/>
              <a:t> </a:t>
            </a:r>
            <a:r>
              <a:rPr lang="hr-HR" dirty="0" err="1"/>
              <a:t>into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dimensions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Body</a:t>
            </a:r>
            <a:r>
              <a:rPr lang="hr-HR" dirty="0"/>
              <a:t> </a:t>
            </a:r>
            <a:r>
              <a:rPr lang="hr-HR" dirty="0" err="1"/>
              <a:t>Functions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Structures</a:t>
            </a:r>
            <a:r>
              <a:rPr lang="hr-HR" dirty="0"/>
              <a:t>, </a:t>
            </a:r>
            <a:r>
              <a:rPr lang="hr-HR" dirty="0" err="1"/>
              <a:t>Activities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Participation</a:t>
            </a:r>
            <a:r>
              <a:rPr lang="hr-HR" dirty="0"/>
              <a:t>, </a:t>
            </a:r>
            <a:r>
              <a:rPr lang="hr-HR" dirty="0" err="1"/>
              <a:t>organized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terms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a </a:t>
            </a:r>
            <a:r>
              <a:rPr lang="hr-HR" dirty="0" err="1"/>
              <a:t>spectrum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</a:t>
            </a:r>
            <a:r>
              <a:rPr lang="hr-HR" dirty="0" err="1"/>
              <a:t>simple</a:t>
            </a:r>
            <a:r>
              <a:rPr lang="hr-HR" dirty="0"/>
              <a:t> to complex.</a:t>
            </a:r>
          </a:p>
          <a:p>
            <a:pPr lvl="0"/>
            <a:r>
              <a:rPr lang="hr-HR" dirty="0" err="1"/>
              <a:t>Each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ICF </a:t>
            </a:r>
            <a:r>
              <a:rPr lang="hr-HR" dirty="0" err="1"/>
              <a:t>functioning</a:t>
            </a:r>
            <a:r>
              <a:rPr lang="hr-HR" dirty="0"/>
              <a:t> </a:t>
            </a:r>
            <a:r>
              <a:rPr lang="hr-HR" dirty="0" err="1"/>
              <a:t>domains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conceived</a:t>
            </a:r>
            <a:r>
              <a:rPr lang="hr-HR" dirty="0"/>
              <a:t> as a </a:t>
            </a:r>
            <a:r>
              <a:rPr lang="hr-HR" dirty="0" err="1"/>
              <a:t>continuum</a:t>
            </a:r>
            <a:r>
              <a:rPr lang="hr-HR" dirty="0"/>
              <a:t>, </a:t>
            </a:r>
            <a:r>
              <a:rPr lang="hr-HR" dirty="0" err="1"/>
              <a:t>from</a:t>
            </a:r>
            <a:r>
              <a:rPr lang="hr-HR" dirty="0"/>
              <a:t> total </a:t>
            </a:r>
            <a:r>
              <a:rPr lang="hr-HR" dirty="0" err="1"/>
              <a:t>absence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functioning</a:t>
            </a:r>
            <a:r>
              <a:rPr lang="hr-HR" dirty="0"/>
              <a:t> to </a:t>
            </a:r>
            <a:r>
              <a:rPr lang="hr-HR" dirty="0" err="1"/>
              <a:t>full</a:t>
            </a:r>
            <a:r>
              <a:rPr lang="hr-HR" dirty="0"/>
              <a:t> </a:t>
            </a:r>
            <a:r>
              <a:rPr lang="hr-HR" dirty="0" err="1"/>
              <a:t>functioning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While</a:t>
            </a:r>
            <a:r>
              <a:rPr lang="hr-HR" dirty="0"/>
              <a:t> </a:t>
            </a:r>
            <a:r>
              <a:rPr lang="hr-HR" dirty="0" err="1"/>
              <a:t>functioning</a:t>
            </a:r>
            <a:r>
              <a:rPr lang="hr-HR" dirty="0"/>
              <a:t> </a:t>
            </a:r>
            <a:r>
              <a:rPr lang="hr-HR" dirty="0" err="1"/>
              <a:t>increases</a:t>
            </a:r>
            <a:r>
              <a:rPr lang="hr-HR" dirty="0"/>
              <a:t> </a:t>
            </a:r>
            <a:r>
              <a:rPr lang="hr-HR" dirty="0" err="1"/>
              <a:t>during</a:t>
            </a:r>
            <a:r>
              <a:rPr lang="hr-HR" dirty="0"/>
              <a:t> a </a:t>
            </a:r>
            <a:r>
              <a:rPr lang="hr-HR" dirty="0" err="1"/>
              <a:t>person’s</a:t>
            </a:r>
            <a:r>
              <a:rPr lang="hr-HR" dirty="0"/>
              <a:t> </a:t>
            </a:r>
            <a:r>
              <a:rPr lang="hr-HR" dirty="0" err="1"/>
              <a:t>early</a:t>
            </a:r>
            <a:r>
              <a:rPr lang="hr-HR" dirty="0"/>
              <a:t> </a:t>
            </a:r>
            <a:r>
              <a:rPr lang="hr-HR" dirty="0" err="1"/>
              <a:t>years</a:t>
            </a:r>
            <a:r>
              <a:rPr lang="hr-HR" dirty="0"/>
              <a:t>, </a:t>
            </a:r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will</a:t>
            </a:r>
            <a:r>
              <a:rPr lang="hr-HR" dirty="0"/>
              <a:t> </a:t>
            </a:r>
            <a:r>
              <a:rPr lang="hr-HR" dirty="0" err="1"/>
              <a:t>decrease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consequence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injuries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diseases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ultimately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ageing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therefore</a:t>
            </a:r>
            <a:r>
              <a:rPr lang="hr-HR" dirty="0"/>
              <a:t> </a:t>
            </a:r>
            <a:r>
              <a:rPr lang="hr-HR" dirty="0" err="1"/>
              <a:t>possible</a:t>
            </a:r>
            <a:r>
              <a:rPr lang="hr-HR" dirty="0"/>
              <a:t> to </a:t>
            </a:r>
            <a:r>
              <a:rPr lang="hr-HR" dirty="0" err="1"/>
              <a:t>construct</a:t>
            </a:r>
            <a:r>
              <a:rPr lang="hr-HR" dirty="0"/>
              <a:t> </a:t>
            </a:r>
            <a:r>
              <a:rPr lang="hr-HR" dirty="0" err="1"/>
              <a:t>representative</a:t>
            </a:r>
            <a:r>
              <a:rPr lang="hr-HR" dirty="0"/>
              <a:t> </a:t>
            </a:r>
            <a:r>
              <a:rPr lang="hr-HR" dirty="0" err="1"/>
              <a:t>trajectories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ageing</a:t>
            </a:r>
            <a:r>
              <a:rPr lang="hr-HR" dirty="0"/>
              <a:t>,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light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occurrence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specific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conditions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comorbidities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17311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hr-HR" sz="3200" dirty="0"/>
            </a:br>
            <a:r>
              <a:rPr lang="hr-HR" sz="3200" dirty="0" err="1"/>
              <a:t>The</a:t>
            </a:r>
            <a:r>
              <a:rPr lang="hr-HR" sz="3200" dirty="0"/>
              <a:t> </a:t>
            </a:r>
            <a:r>
              <a:rPr lang="hr-HR" sz="3200" dirty="0" err="1"/>
              <a:t>framework</a:t>
            </a:r>
            <a:r>
              <a:rPr lang="hr-HR" sz="3200" dirty="0"/>
              <a:t> </a:t>
            </a:r>
            <a:r>
              <a:rPr lang="hr-HR" sz="3200" dirty="0" err="1"/>
              <a:t>of</a:t>
            </a:r>
            <a:r>
              <a:rPr lang="hr-HR" sz="3200" dirty="0"/>
              <a:t> </a:t>
            </a:r>
            <a:r>
              <a:rPr lang="hr-HR" sz="3200" dirty="0" err="1"/>
              <a:t>functioning</a:t>
            </a:r>
            <a:r>
              <a:rPr lang="hr-HR" sz="3200" dirty="0"/>
              <a:t> </a:t>
            </a:r>
            <a:r>
              <a:rPr lang="hr-HR" sz="3200" dirty="0" err="1"/>
              <a:t>and</a:t>
            </a:r>
            <a:r>
              <a:rPr lang="hr-HR" sz="3200" dirty="0"/>
              <a:t> </a:t>
            </a:r>
            <a:r>
              <a:rPr lang="hr-HR" sz="3200" dirty="0" err="1"/>
              <a:t>disability</a:t>
            </a:r>
            <a:r>
              <a:rPr lang="hr-HR" sz="3200" dirty="0"/>
              <a:t> </a:t>
            </a:r>
            <a:r>
              <a:rPr lang="hr-HR" sz="3200" dirty="0" err="1"/>
              <a:t>in</a:t>
            </a:r>
            <a:r>
              <a:rPr lang="hr-HR" sz="3200" dirty="0"/>
              <a:t> </a:t>
            </a:r>
            <a:r>
              <a:rPr lang="hr-HR" sz="3200" dirty="0" err="1"/>
              <a:t>the</a:t>
            </a:r>
            <a:r>
              <a:rPr lang="hr-HR" sz="3200" dirty="0"/>
              <a:t> International </a:t>
            </a:r>
            <a:r>
              <a:rPr lang="hr-HR" sz="3200" dirty="0" err="1"/>
              <a:t>Classification</a:t>
            </a:r>
            <a:r>
              <a:rPr lang="hr-HR" sz="3200" dirty="0"/>
              <a:t> </a:t>
            </a:r>
            <a:r>
              <a:rPr lang="hr-HR" sz="3200" dirty="0" err="1"/>
              <a:t>of</a:t>
            </a:r>
            <a:r>
              <a:rPr lang="hr-HR" sz="3200" dirty="0"/>
              <a:t> </a:t>
            </a:r>
            <a:r>
              <a:rPr lang="hr-HR" sz="3200" dirty="0" err="1"/>
              <a:t>Functioning</a:t>
            </a:r>
            <a:r>
              <a:rPr lang="hr-HR" sz="3200" dirty="0"/>
              <a:t>, </a:t>
            </a:r>
            <a:r>
              <a:rPr lang="hr-HR" sz="3200" dirty="0" err="1"/>
              <a:t>Disability</a:t>
            </a:r>
            <a:r>
              <a:rPr lang="hr-HR" sz="3200" dirty="0"/>
              <a:t> </a:t>
            </a:r>
            <a:r>
              <a:rPr lang="hr-HR" sz="3200" dirty="0" err="1"/>
              <a:t>and</a:t>
            </a:r>
            <a:r>
              <a:rPr lang="hr-HR" sz="3200" dirty="0"/>
              <a:t> Health</a:t>
            </a:r>
            <a:br>
              <a:rPr lang="hr-HR" sz="3200" dirty="0"/>
            </a:br>
            <a:endParaRPr lang="hr-HR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3422" y="2000506"/>
            <a:ext cx="4829175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7524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hr-HR" dirty="0"/>
            </a:br>
            <a:r>
              <a:rPr lang="hr-HR" dirty="0" err="1"/>
              <a:t>Practical</a:t>
            </a:r>
            <a:r>
              <a:rPr lang="hr-HR" dirty="0"/>
              <a:t> </a:t>
            </a:r>
            <a:r>
              <a:rPr lang="hr-HR" dirty="0" err="1"/>
              <a:t>tools</a:t>
            </a:r>
            <a:r>
              <a:rPr lang="hr-HR" dirty="0"/>
              <a:t> to </a:t>
            </a:r>
            <a:r>
              <a:rPr lang="hr-HR" dirty="0" err="1"/>
              <a:t>implement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ICF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clinical</a:t>
            </a:r>
            <a:r>
              <a:rPr lang="hr-HR" dirty="0"/>
              <a:t> </a:t>
            </a:r>
            <a:r>
              <a:rPr lang="hr-HR" dirty="0" err="1"/>
              <a:t>practice</a:t>
            </a:r>
            <a:r>
              <a:rPr lang="hr-HR" dirty="0"/>
              <a:t>, </a:t>
            </a:r>
            <a:r>
              <a:rPr lang="hr-HR" dirty="0" err="1"/>
              <a:t>service</a:t>
            </a:r>
            <a:r>
              <a:rPr lang="hr-HR" dirty="0"/>
              <a:t> </a:t>
            </a:r>
            <a:r>
              <a:rPr lang="hr-HR" dirty="0" err="1"/>
              <a:t>provision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payment</a:t>
            </a:r>
            <a:r>
              <a:rPr lang="hr-HR" dirty="0"/>
              <a:t>, </a:t>
            </a:r>
            <a:r>
              <a:rPr lang="hr-HR" dirty="0" err="1"/>
              <a:t>policy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research</a:t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hr-HR" sz="3300" dirty="0" err="1"/>
              <a:t>Practical</a:t>
            </a:r>
            <a:r>
              <a:rPr lang="hr-HR" sz="3300" dirty="0"/>
              <a:t> </a:t>
            </a:r>
            <a:r>
              <a:rPr lang="hr-HR" sz="3300" dirty="0" err="1"/>
              <a:t>tools</a:t>
            </a:r>
            <a:endParaRPr lang="hr-HR" sz="3300" dirty="0"/>
          </a:p>
          <a:p>
            <a:pPr lvl="0"/>
            <a:r>
              <a:rPr lang="hr-HR" sz="3300" dirty="0" err="1"/>
              <a:t>facilitate</a:t>
            </a:r>
            <a:r>
              <a:rPr lang="hr-HR" sz="3300" dirty="0"/>
              <a:t> </a:t>
            </a:r>
            <a:r>
              <a:rPr lang="hr-HR" sz="3300" dirty="0" err="1"/>
              <a:t>the</a:t>
            </a:r>
            <a:r>
              <a:rPr lang="hr-HR" sz="3300" dirty="0"/>
              <a:t> ICF </a:t>
            </a:r>
            <a:r>
              <a:rPr lang="hr-HR" sz="3300" dirty="0" err="1"/>
              <a:t>application</a:t>
            </a:r>
            <a:r>
              <a:rPr lang="hr-HR" sz="3300" dirty="0"/>
              <a:t> for a wide </a:t>
            </a:r>
            <a:r>
              <a:rPr lang="hr-HR" sz="3300" dirty="0" err="1"/>
              <a:t>range</a:t>
            </a:r>
            <a:r>
              <a:rPr lang="hr-HR" sz="3300" dirty="0"/>
              <a:t> </a:t>
            </a:r>
            <a:r>
              <a:rPr lang="hr-HR" sz="3300" dirty="0" err="1"/>
              <a:t>of</a:t>
            </a:r>
            <a:r>
              <a:rPr lang="hr-HR" sz="3300" dirty="0"/>
              <a:t> </a:t>
            </a:r>
            <a:r>
              <a:rPr lang="hr-HR" sz="3300" dirty="0" err="1"/>
              <a:t>purposes</a:t>
            </a:r>
            <a:endParaRPr lang="hr-HR" sz="3300" dirty="0"/>
          </a:p>
          <a:p>
            <a:pPr lvl="0"/>
            <a:r>
              <a:rPr lang="hr-HR" sz="3300" dirty="0"/>
              <a:t>make </a:t>
            </a:r>
            <a:r>
              <a:rPr lang="hr-HR" sz="3300" dirty="0" err="1"/>
              <a:t>it</a:t>
            </a:r>
            <a:r>
              <a:rPr lang="hr-HR" sz="3300" dirty="0"/>
              <a:t> </a:t>
            </a:r>
            <a:r>
              <a:rPr lang="hr-HR" sz="3300" dirty="0" err="1"/>
              <a:t>possible</a:t>
            </a:r>
            <a:r>
              <a:rPr lang="hr-HR" sz="3300" dirty="0"/>
              <a:t> to </a:t>
            </a:r>
            <a:r>
              <a:rPr lang="hr-HR" sz="3300" dirty="0" err="1"/>
              <a:t>report</a:t>
            </a:r>
            <a:r>
              <a:rPr lang="hr-HR" sz="3300" dirty="0"/>
              <a:t> </a:t>
            </a:r>
            <a:r>
              <a:rPr lang="hr-HR" sz="3300" dirty="0" err="1"/>
              <a:t>the</a:t>
            </a:r>
            <a:r>
              <a:rPr lang="hr-HR" sz="3300" dirty="0"/>
              <a:t> data </a:t>
            </a:r>
            <a:r>
              <a:rPr lang="hr-HR" sz="3300" dirty="0" err="1"/>
              <a:t>collected</a:t>
            </a:r>
            <a:r>
              <a:rPr lang="hr-HR" sz="3300" dirty="0"/>
              <a:t> </a:t>
            </a:r>
            <a:r>
              <a:rPr lang="hr-HR" sz="3300" dirty="0" err="1"/>
              <a:t>using</a:t>
            </a:r>
            <a:r>
              <a:rPr lang="hr-HR" sz="3300" dirty="0"/>
              <a:t> a </a:t>
            </a:r>
            <a:r>
              <a:rPr lang="hr-HR" sz="3300" dirty="0" err="1"/>
              <a:t>common</a:t>
            </a:r>
            <a:r>
              <a:rPr lang="hr-HR" sz="3300" dirty="0"/>
              <a:t> </a:t>
            </a:r>
            <a:r>
              <a:rPr lang="hr-HR" sz="3300" dirty="0" err="1"/>
              <a:t>metric</a:t>
            </a:r>
            <a:endParaRPr lang="hr-HR" sz="3300" dirty="0"/>
          </a:p>
          <a:p>
            <a:endParaRPr lang="hr-HR" sz="3300" dirty="0"/>
          </a:p>
          <a:p>
            <a:pPr marL="0" indent="0">
              <a:buNone/>
            </a:pPr>
            <a:r>
              <a:rPr lang="hr-HR" sz="3300" dirty="0"/>
              <a:t>ICF </a:t>
            </a:r>
            <a:r>
              <a:rPr lang="hr-HR" sz="3300" dirty="0" err="1"/>
              <a:t>domains</a:t>
            </a:r>
            <a:r>
              <a:rPr lang="hr-HR" sz="3300" dirty="0"/>
              <a:t> to </a:t>
            </a:r>
            <a:r>
              <a:rPr lang="hr-HR" sz="3300" dirty="0" err="1"/>
              <a:t>document</a:t>
            </a:r>
            <a:r>
              <a:rPr lang="hr-HR" sz="3300" dirty="0"/>
              <a:t>? </a:t>
            </a:r>
            <a:r>
              <a:rPr lang="hr-HR" sz="3300" dirty="0" err="1"/>
              <a:t>Examples</a:t>
            </a:r>
            <a:r>
              <a:rPr lang="hr-HR" sz="3300" dirty="0"/>
              <a:t>: </a:t>
            </a:r>
          </a:p>
          <a:p>
            <a:pPr lvl="0"/>
            <a:r>
              <a:rPr lang="hr-HR" sz="3300" dirty="0"/>
              <a:t>ICF </a:t>
            </a:r>
            <a:r>
              <a:rPr lang="hr-HR" sz="3300" dirty="0" err="1"/>
              <a:t>Generic</a:t>
            </a:r>
            <a:r>
              <a:rPr lang="hr-HR" sz="3300" dirty="0"/>
              <a:t> Set</a:t>
            </a:r>
          </a:p>
          <a:p>
            <a:pPr lvl="0"/>
            <a:r>
              <a:rPr lang="hr-HR" sz="3300" dirty="0" err="1"/>
              <a:t>the</a:t>
            </a:r>
            <a:r>
              <a:rPr lang="hr-HR" sz="3300" dirty="0"/>
              <a:t> ICF </a:t>
            </a:r>
            <a:r>
              <a:rPr lang="hr-HR" sz="3300" dirty="0" err="1"/>
              <a:t>Rehabilitation</a:t>
            </a:r>
            <a:r>
              <a:rPr lang="hr-HR" sz="3300" dirty="0"/>
              <a:t> Set</a:t>
            </a:r>
          </a:p>
          <a:p>
            <a:pPr lvl="0"/>
            <a:r>
              <a:rPr lang="hr-HR" sz="3300" dirty="0"/>
              <a:t>ICF Core Set for a </a:t>
            </a:r>
            <a:r>
              <a:rPr lang="hr-HR" sz="3300" dirty="0" err="1"/>
              <a:t>specific</a:t>
            </a:r>
            <a:r>
              <a:rPr lang="hr-HR" sz="3300" dirty="0"/>
              <a:t> </a:t>
            </a:r>
            <a:r>
              <a:rPr lang="hr-HR" sz="3300" dirty="0" err="1"/>
              <a:t>health</a:t>
            </a:r>
            <a:r>
              <a:rPr lang="hr-HR" sz="3300" dirty="0"/>
              <a:t> </a:t>
            </a:r>
            <a:r>
              <a:rPr lang="hr-HR" sz="3300" dirty="0" err="1"/>
              <a:t>condition</a:t>
            </a:r>
            <a:endParaRPr lang="hr-HR" sz="3300" dirty="0"/>
          </a:p>
          <a:p>
            <a:endParaRPr lang="hr-HR" sz="3300" dirty="0"/>
          </a:p>
          <a:p>
            <a:pPr marL="0" indent="0">
              <a:buNone/>
            </a:pPr>
            <a:r>
              <a:rPr lang="hr-HR" sz="3300" dirty="0" err="1"/>
              <a:t>Perspective</a:t>
            </a:r>
            <a:r>
              <a:rPr lang="hr-HR" sz="3300" dirty="0"/>
              <a:t> to take:</a:t>
            </a:r>
          </a:p>
          <a:p>
            <a:pPr lvl="0"/>
            <a:r>
              <a:rPr lang="hr-HR" sz="3300" dirty="0" err="1"/>
              <a:t>capacity</a:t>
            </a:r>
            <a:r>
              <a:rPr lang="hr-HR" sz="3300" dirty="0"/>
              <a:t>, </a:t>
            </a:r>
            <a:r>
              <a:rPr lang="hr-HR" sz="3300" dirty="0" err="1"/>
              <a:t>or</a:t>
            </a:r>
            <a:r>
              <a:rPr lang="hr-HR" sz="3300" dirty="0"/>
              <a:t>:</a:t>
            </a:r>
          </a:p>
          <a:p>
            <a:pPr lvl="0"/>
            <a:r>
              <a:rPr lang="hr-HR" sz="3300" dirty="0" err="1"/>
              <a:t>What</a:t>
            </a:r>
            <a:r>
              <a:rPr lang="hr-HR" sz="3300" dirty="0"/>
              <a:t> data </a:t>
            </a:r>
            <a:r>
              <a:rPr lang="hr-HR" sz="3300" dirty="0" err="1"/>
              <a:t>collection</a:t>
            </a:r>
            <a:r>
              <a:rPr lang="hr-HR" sz="3300" dirty="0"/>
              <a:t> </a:t>
            </a:r>
            <a:r>
              <a:rPr lang="hr-HR" sz="3300" dirty="0" err="1"/>
              <a:t>tools</a:t>
            </a:r>
            <a:r>
              <a:rPr lang="hr-HR" sz="3300" dirty="0"/>
              <a:t> </a:t>
            </a:r>
            <a:r>
              <a:rPr lang="hr-HR" sz="3300" dirty="0" err="1"/>
              <a:t>will</a:t>
            </a:r>
            <a:r>
              <a:rPr lang="hr-HR" sz="3300" dirty="0"/>
              <a:t> </a:t>
            </a:r>
            <a:r>
              <a:rPr lang="hr-HR" sz="3300" dirty="0" err="1"/>
              <a:t>apply</a:t>
            </a:r>
            <a:r>
              <a:rPr lang="hr-HR" sz="3300" dirty="0"/>
              <a:t> to </a:t>
            </a:r>
            <a:r>
              <a:rPr lang="hr-HR" sz="3300" dirty="0" err="1"/>
              <a:t>our</a:t>
            </a:r>
            <a:r>
              <a:rPr lang="hr-HR" sz="3300" dirty="0"/>
              <a:t> </a:t>
            </a:r>
            <a:r>
              <a:rPr lang="hr-HR" sz="3300" dirty="0" err="1"/>
              <a:t>purpose</a:t>
            </a:r>
            <a:r>
              <a:rPr lang="hr-HR" sz="3300" dirty="0"/>
              <a:t>?</a:t>
            </a:r>
          </a:p>
          <a:p>
            <a:pPr lvl="0"/>
            <a:r>
              <a:rPr lang="hr-HR" sz="3300" dirty="0" err="1"/>
              <a:t>What</a:t>
            </a:r>
            <a:r>
              <a:rPr lang="hr-HR" sz="3300" dirty="0"/>
              <a:t> </a:t>
            </a:r>
            <a:r>
              <a:rPr lang="hr-HR" sz="3300" dirty="0" err="1"/>
              <a:t>metric</a:t>
            </a:r>
            <a:r>
              <a:rPr lang="hr-HR" sz="3300" dirty="0"/>
              <a:t> </a:t>
            </a:r>
            <a:r>
              <a:rPr lang="hr-HR" sz="3300" dirty="0" err="1"/>
              <a:t>approach</a:t>
            </a:r>
            <a:r>
              <a:rPr lang="hr-HR" sz="3300" dirty="0"/>
              <a:t> do </a:t>
            </a:r>
            <a:r>
              <a:rPr lang="hr-HR" sz="3300" dirty="0" err="1"/>
              <a:t>we</a:t>
            </a:r>
            <a:r>
              <a:rPr lang="hr-HR" sz="3300" dirty="0"/>
              <a:t> </a:t>
            </a:r>
            <a:r>
              <a:rPr lang="hr-HR" sz="3300" dirty="0" err="1"/>
              <a:t>wish</a:t>
            </a:r>
            <a:r>
              <a:rPr lang="hr-HR" sz="3300" dirty="0"/>
              <a:t> to use for </a:t>
            </a:r>
            <a:r>
              <a:rPr lang="hr-HR" sz="3300" dirty="0" err="1"/>
              <a:t>reporting</a:t>
            </a:r>
            <a:r>
              <a:rPr lang="hr-HR" sz="3300" dirty="0"/>
              <a:t>?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01217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The</a:t>
            </a:r>
            <a:r>
              <a:rPr lang="hr-HR" sz="4000" dirty="0"/>
              <a:t> ICF </a:t>
            </a:r>
            <a:r>
              <a:rPr lang="hr-HR" sz="4000" dirty="0" err="1"/>
              <a:t>and</a:t>
            </a:r>
            <a:r>
              <a:rPr lang="hr-HR" sz="4000" dirty="0"/>
              <a:t> </a:t>
            </a:r>
            <a:r>
              <a:rPr lang="hr-HR" sz="4000" dirty="0" err="1"/>
              <a:t>functioning</a:t>
            </a:r>
            <a:r>
              <a:rPr lang="hr-HR" sz="4000" dirty="0"/>
              <a:t> </a:t>
            </a:r>
            <a:r>
              <a:rPr lang="hr-HR" sz="4000" dirty="0" err="1"/>
              <a:t>in</a:t>
            </a:r>
            <a:r>
              <a:rPr lang="hr-HR" sz="4000" dirty="0"/>
              <a:t> </a:t>
            </a:r>
            <a:r>
              <a:rPr lang="hr-HR" sz="4000" dirty="0" err="1"/>
              <a:t>Rehabilitation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hr-HR" dirty="0" err="1"/>
              <a:t>The</a:t>
            </a:r>
            <a:r>
              <a:rPr lang="hr-HR" dirty="0"/>
              <a:t> ICF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fundamental</a:t>
            </a:r>
            <a:r>
              <a:rPr lang="hr-HR" dirty="0"/>
              <a:t> to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to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field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PRM.</a:t>
            </a:r>
          </a:p>
          <a:p>
            <a:pPr lvl="0"/>
            <a:r>
              <a:rPr lang="hr-HR" dirty="0" err="1"/>
              <a:t>Objective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both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: to </a:t>
            </a:r>
            <a:r>
              <a:rPr lang="hr-HR" dirty="0" err="1"/>
              <a:t>optimize</a:t>
            </a:r>
            <a:r>
              <a:rPr lang="hr-HR" dirty="0"/>
              <a:t> a </a:t>
            </a:r>
            <a:r>
              <a:rPr lang="hr-HR" dirty="0" err="1"/>
              <a:t>person’s</a:t>
            </a:r>
            <a:r>
              <a:rPr lang="hr-HR" dirty="0"/>
              <a:t> </a:t>
            </a:r>
            <a:r>
              <a:rPr lang="hr-HR" dirty="0" err="1"/>
              <a:t>functioning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thereby</a:t>
            </a:r>
            <a:r>
              <a:rPr lang="hr-HR" dirty="0"/>
              <a:t> </a:t>
            </a:r>
            <a:r>
              <a:rPr lang="hr-HR" dirty="0" err="1"/>
              <a:t>increase</a:t>
            </a:r>
            <a:r>
              <a:rPr lang="hr-HR" dirty="0"/>
              <a:t> </a:t>
            </a:r>
            <a:r>
              <a:rPr lang="hr-HR" dirty="0" err="1"/>
              <a:t>his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her</a:t>
            </a:r>
            <a:r>
              <a:rPr lang="hr-HR" dirty="0"/>
              <a:t> </a:t>
            </a:r>
            <a:r>
              <a:rPr lang="hr-HR" dirty="0" err="1"/>
              <a:t>quality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life</a:t>
            </a:r>
            <a:r>
              <a:rPr lang="hr-HR" dirty="0"/>
              <a:t> </a:t>
            </a:r>
            <a:r>
              <a:rPr lang="hr-HR" dirty="0" err="1"/>
              <a:t>through</a:t>
            </a:r>
            <a:r>
              <a:rPr lang="hr-HR" dirty="0"/>
              <a:t> </a:t>
            </a:r>
            <a:r>
              <a:rPr lang="hr-HR" dirty="0" err="1"/>
              <a:t>treatment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intrinsic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aspects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</a:t>
            </a:r>
            <a:r>
              <a:rPr lang="hr-HR" dirty="0" err="1"/>
              <a:t>means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enabling</a:t>
            </a:r>
            <a:r>
              <a:rPr lang="hr-HR" dirty="0"/>
              <a:t> </a:t>
            </a:r>
            <a:r>
              <a:rPr lang="hr-HR" dirty="0" err="1"/>
              <a:t>changes</a:t>
            </a:r>
            <a:r>
              <a:rPr lang="hr-HR" dirty="0"/>
              <a:t> to </a:t>
            </a:r>
            <a:r>
              <a:rPr lang="hr-HR" dirty="0" err="1"/>
              <a:t>his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her</a:t>
            </a:r>
            <a:r>
              <a:rPr lang="hr-HR" dirty="0"/>
              <a:t> </a:t>
            </a:r>
            <a:r>
              <a:rPr lang="hr-HR" dirty="0" err="1"/>
              <a:t>environment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PRM’s</a:t>
            </a:r>
            <a:r>
              <a:rPr lang="hr-HR" dirty="0"/>
              <a:t> </a:t>
            </a:r>
            <a:r>
              <a:rPr lang="hr-HR" dirty="0" err="1"/>
              <a:t>goal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to </a:t>
            </a:r>
            <a:r>
              <a:rPr lang="hr-HR" dirty="0" err="1"/>
              <a:t>translate</a:t>
            </a:r>
            <a:r>
              <a:rPr lang="hr-HR" dirty="0"/>
              <a:t> a </a:t>
            </a:r>
            <a:r>
              <a:rPr lang="hr-HR" dirty="0" err="1"/>
              <a:t>person’s</a:t>
            </a:r>
            <a:r>
              <a:rPr lang="hr-HR" dirty="0"/>
              <a:t> </a:t>
            </a:r>
            <a:r>
              <a:rPr lang="hr-HR" dirty="0" err="1"/>
              <a:t>intrinsic</a:t>
            </a:r>
            <a:r>
              <a:rPr lang="hr-HR" dirty="0"/>
              <a:t> </a:t>
            </a:r>
            <a:r>
              <a:rPr lang="hr-HR" dirty="0" err="1"/>
              <a:t>capacity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biological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into</a:t>
            </a:r>
            <a:r>
              <a:rPr lang="hr-HR" dirty="0"/>
              <a:t> </a:t>
            </a:r>
            <a:r>
              <a:rPr lang="hr-HR" dirty="0" err="1"/>
              <a:t>actual</a:t>
            </a:r>
            <a:r>
              <a:rPr lang="hr-HR" dirty="0"/>
              <a:t> </a:t>
            </a:r>
            <a:r>
              <a:rPr lang="hr-HR" dirty="0" err="1"/>
              <a:t>performance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interaction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environment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personal </a:t>
            </a:r>
            <a:r>
              <a:rPr lang="hr-HR" dirty="0" err="1"/>
              <a:t>factors</a:t>
            </a:r>
            <a:r>
              <a:rPr lang="hr-HR" dirty="0"/>
              <a:t>.  </a:t>
            </a:r>
          </a:p>
          <a:p>
            <a:pPr lvl="0"/>
            <a:r>
              <a:rPr lang="hr-HR" dirty="0" err="1"/>
              <a:t>Functioning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starting</a:t>
            </a:r>
            <a:r>
              <a:rPr lang="hr-HR" dirty="0"/>
              <a:t> </a:t>
            </a:r>
            <a:r>
              <a:rPr lang="hr-HR" dirty="0" err="1"/>
              <a:t>point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clinical</a:t>
            </a:r>
            <a:r>
              <a:rPr lang="hr-HR" dirty="0"/>
              <a:t> </a:t>
            </a:r>
            <a:r>
              <a:rPr lang="hr-HR" dirty="0" err="1"/>
              <a:t>assessment</a:t>
            </a:r>
            <a:r>
              <a:rPr lang="hr-HR" dirty="0"/>
              <a:t>,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anticipated</a:t>
            </a:r>
            <a:r>
              <a:rPr lang="hr-HR" dirty="0"/>
              <a:t> </a:t>
            </a:r>
            <a:r>
              <a:rPr lang="hr-HR" dirty="0" err="1"/>
              <a:t>outcome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intervention</a:t>
            </a:r>
            <a:r>
              <a:rPr lang="hr-HR" dirty="0"/>
              <a:t>,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basis</a:t>
            </a:r>
            <a:r>
              <a:rPr lang="hr-HR" dirty="0"/>
              <a:t> for </a:t>
            </a:r>
            <a:r>
              <a:rPr lang="hr-HR" dirty="0" err="1"/>
              <a:t>quality</a:t>
            </a:r>
            <a:r>
              <a:rPr lang="hr-HR" dirty="0"/>
              <a:t> management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interventions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50985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The</a:t>
            </a:r>
            <a:r>
              <a:rPr lang="hr-HR" sz="4000" dirty="0"/>
              <a:t> ICF </a:t>
            </a:r>
            <a:r>
              <a:rPr lang="hr-HR" sz="4000" dirty="0" err="1"/>
              <a:t>and</a:t>
            </a:r>
            <a:r>
              <a:rPr lang="hr-HR" sz="4000" dirty="0"/>
              <a:t> </a:t>
            </a:r>
            <a:r>
              <a:rPr lang="hr-HR" sz="4000" dirty="0" err="1"/>
              <a:t>functioning</a:t>
            </a:r>
            <a:r>
              <a:rPr lang="hr-HR" sz="4000" dirty="0"/>
              <a:t> </a:t>
            </a:r>
            <a:r>
              <a:rPr lang="hr-HR" sz="4000" dirty="0" err="1"/>
              <a:t>in</a:t>
            </a:r>
            <a:r>
              <a:rPr lang="hr-HR" sz="4000" dirty="0"/>
              <a:t> </a:t>
            </a:r>
            <a:r>
              <a:rPr lang="hr-HR" sz="4000" dirty="0" err="1"/>
              <a:t>Rehabilitation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504950"/>
            <a:ext cx="10515600" cy="4404237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ICF, </a:t>
            </a:r>
            <a:r>
              <a:rPr lang="hr-HR" dirty="0" err="1"/>
              <a:t>intervention</a:t>
            </a:r>
            <a:r>
              <a:rPr lang="hr-HR" dirty="0"/>
              <a:t> </a:t>
            </a:r>
            <a:r>
              <a:rPr lang="hr-HR" dirty="0" err="1"/>
              <a:t>targets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goals</a:t>
            </a:r>
            <a:r>
              <a:rPr lang="hr-HR" dirty="0"/>
              <a:t> </a:t>
            </a:r>
            <a:r>
              <a:rPr lang="hr-HR" dirty="0" err="1"/>
              <a:t>can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specified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terms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person’s</a:t>
            </a:r>
            <a:r>
              <a:rPr lang="hr-HR" dirty="0"/>
              <a:t> </a:t>
            </a:r>
            <a:r>
              <a:rPr lang="hr-HR" dirty="0" err="1"/>
              <a:t>functioning</a:t>
            </a:r>
            <a:r>
              <a:rPr lang="hr-HR" dirty="0"/>
              <a:t> </a:t>
            </a:r>
            <a:r>
              <a:rPr lang="hr-HR" dirty="0" err="1"/>
              <a:t>level</a:t>
            </a:r>
            <a:r>
              <a:rPr lang="hr-HR" dirty="0"/>
              <a:t>,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underlying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condition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comorbidities</a:t>
            </a:r>
            <a:r>
              <a:rPr lang="hr-HR" dirty="0"/>
              <a:t>,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relevant</a:t>
            </a:r>
            <a:r>
              <a:rPr lang="hr-HR" dirty="0"/>
              <a:t> personal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environmental</a:t>
            </a:r>
            <a:r>
              <a:rPr lang="hr-HR" dirty="0"/>
              <a:t> </a:t>
            </a:r>
            <a:r>
              <a:rPr lang="hr-HR" dirty="0" err="1"/>
              <a:t>factors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Interventions</a:t>
            </a:r>
            <a:r>
              <a:rPr lang="hr-HR" dirty="0"/>
              <a:t> </a:t>
            </a:r>
            <a:r>
              <a:rPr lang="hr-HR" dirty="0" err="1"/>
              <a:t>themselves</a:t>
            </a:r>
            <a:r>
              <a:rPr lang="hr-HR" dirty="0"/>
              <a:t> </a:t>
            </a:r>
            <a:r>
              <a:rPr lang="hr-HR" dirty="0" err="1"/>
              <a:t>can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specified</a:t>
            </a:r>
            <a:r>
              <a:rPr lang="hr-HR" dirty="0"/>
              <a:t> </a:t>
            </a:r>
            <a:r>
              <a:rPr lang="hr-HR" dirty="0" err="1"/>
              <a:t>using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International </a:t>
            </a:r>
            <a:r>
              <a:rPr lang="hr-HR" dirty="0" err="1"/>
              <a:t>Classification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Health </a:t>
            </a:r>
            <a:r>
              <a:rPr lang="hr-HR" dirty="0" err="1"/>
              <a:t>Interventions</a:t>
            </a:r>
            <a:r>
              <a:rPr lang="hr-HR" dirty="0"/>
              <a:t> (ICHI).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joint</a:t>
            </a:r>
            <a:r>
              <a:rPr lang="hr-HR" dirty="0"/>
              <a:t> use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ICF, </a:t>
            </a:r>
            <a:r>
              <a:rPr lang="hr-HR" dirty="0" err="1"/>
              <a:t>the</a:t>
            </a:r>
            <a:r>
              <a:rPr lang="hr-HR" dirty="0"/>
              <a:t> ICD </a:t>
            </a:r>
            <a:r>
              <a:rPr lang="hr-HR" dirty="0" err="1"/>
              <a:t>and</a:t>
            </a:r>
            <a:r>
              <a:rPr lang="hr-HR" dirty="0"/>
              <a:t> ICHI </a:t>
            </a:r>
            <a:r>
              <a:rPr lang="hr-HR" dirty="0" err="1"/>
              <a:t>thereby</a:t>
            </a:r>
            <a:r>
              <a:rPr lang="hr-HR" dirty="0"/>
              <a:t> </a:t>
            </a:r>
            <a:r>
              <a:rPr lang="hr-HR" dirty="0" err="1"/>
              <a:t>allows</a:t>
            </a:r>
            <a:r>
              <a:rPr lang="hr-HR" dirty="0"/>
              <a:t> for a </a:t>
            </a:r>
            <a:r>
              <a:rPr lang="hr-HR" dirty="0" err="1"/>
              <a:t>comprehensive</a:t>
            </a:r>
            <a:r>
              <a:rPr lang="hr-HR" dirty="0"/>
              <a:t> </a:t>
            </a:r>
            <a:r>
              <a:rPr lang="hr-HR" dirty="0" err="1"/>
              <a:t>standardized</a:t>
            </a:r>
            <a:r>
              <a:rPr lang="hr-HR" dirty="0"/>
              <a:t> </a:t>
            </a:r>
            <a:r>
              <a:rPr lang="hr-HR" dirty="0" err="1"/>
              <a:t>coding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full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cycle</a:t>
            </a:r>
            <a:r>
              <a:rPr lang="hr-HR" dirty="0"/>
              <a:t>.</a:t>
            </a:r>
          </a:p>
          <a:p>
            <a:pPr lvl="0"/>
            <a:r>
              <a:rPr lang="hr-HR" dirty="0"/>
              <a:t>In </a:t>
            </a:r>
            <a:r>
              <a:rPr lang="hr-HR" dirty="0" err="1"/>
              <a:t>order</a:t>
            </a:r>
            <a:r>
              <a:rPr lang="hr-HR" dirty="0"/>
              <a:t> to </a:t>
            </a:r>
            <a:r>
              <a:rPr lang="hr-HR" dirty="0" err="1"/>
              <a:t>foster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implementation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ICF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day</a:t>
            </a:r>
            <a:r>
              <a:rPr lang="hr-HR" dirty="0"/>
              <a:t>-to-</a:t>
            </a:r>
            <a:r>
              <a:rPr lang="hr-HR" dirty="0" err="1"/>
              <a:t>day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practice</a:t>
            </a:r>
            <a:r>
              <a:rPr lang="hr-HR" dirty="0"/>
              <a:t>, </a:t>
            </a:r>
            <a:r>
              <a:rPr lang="hr-HR" dirty="0" err="1"/>
              <a:t>the</a:t>
            </a:r>
            <a:r>
              <a:rPr lang="hr-HR" dirty="0"/>
              <a:t> UEMS-PRM </a:t>
            </a:r>
            <a:r>
              <a:rPr lang="hr-HR" dirty="0" err="1"/>
              <a:t>Section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Board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leading</a:t>
            </a:r>
            <a:r>
              <a:rPr lang="hr-HR" dirty="0"/>
              <a:t> a European </a:t>
            </a:r>
            <a:r>
              <a:rPr lang="hr-HR" dirty="0" err="1"/>
              <a:t>effort</a:t>
            </a:r>
            <a:r>
              <a:rPr lang="hr-HR" dirty="0"/>
              <a:t> </a:t>
            </a:r>
            <a:r>
              <a:rPr lang="hr-HR" dirty="0" err="1"/>
              <a:t>towards</a:t>
            </a:r>
            <a:r>
              <a:rPr lang="hr-HR" dirty="0"/>
              <a:t> a system-wide </a:t>
            </a:r>
            <a:r>
              <a:rPr lang="hr-HR" dirty="0" err="1"/>
              <a:t>implementation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ICF </a:t>
            </a:r>
            <a:r>
              <a:rPr lang="hr-HR" dirty="0" err="1"/>
              <a:t>in</a:t>
            </a:r>
            <a:r>
              <a:rPr lang="hr-HR" dirty="0"/>
              <a:t> PRM,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care at </a:t>
            </a:r>
            <a:r>
              <a:rPr lang="hr-HR" dirty="0" err="1"/>
              <a:t>large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interaction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governments</a:t>
            </a:r>
            <a:r>
              <a:rPr lang="hr-HR" dirty="0"/>
              <a:t>, </a:t>
            </a:r>
            <a:r>
              <a:rPr lang="hr-HR" dirty="0" err="1"/>
              <a:t>non-governmental</a:t>
            </a:r>
            <a:r>
              <a:rPr lang="hr-HR" dirty="0"/>
              <a:t> </a:t>
            </a:r>
            <a:r>
              <a:rPr lang="hr-HR" dirty="0" err="1"/>
              <a:t>actors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private</a:t>
            </a:r>
            <a:r>
              <a:rPr lang="hr-HR" dirty="0"/>
              <a:t> </a:t>
            </a:r>
            <a:r>
              <a:rPr lang="hr-HR" dirty="0" err="1"/>
              <a:t>sector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effort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aligned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International </a:t>
            </a:r>
            <a:r>
              <a:rPr lang="hr-HR" dirty="0" err="1"/>
              <a:t>Society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Physical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Medicine (ISPRM)’s </a:t>
            </a:r>
            <a:r>
              <a:rPr lang="hr-HR" dirty="0" err="1"/>
              <a:t>work</a:t>
            </a:r>
            <a:r>
              <a:rPr lang="hr-HR" dirty="0"/>
              <a:t>-plan </a:t>
            </a:r>
            <a:r>
              <a:rPr lang="hr-HR" dirty="0" err="1"/>
              <a:t>with</a:t>
            </a:r>
            <a:r>
              <a:rPr lang="hr-HR" dirty="0"/>
              <a:t> WHO.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30214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Disability</a:t>
            </a:r>
            <a:r>
              <a:rPr lang="hr-HR" sz="4000" dirty="0"/>
              <a:t> </a:t>
            </a:r>
            <a:r>
              <a:rPr lang="hr-HR" sz="4000" dirty="0" err="1"/>
              <a:t>and</a:t>
            </a:r>
            <a:r>
              <a:rPr lang="hr-HR" sz="4000" dirty="0"/>
              <a:t> </a:t>
            </a:r>
            <a:r>
              <a:rPr lang="hr-HR" sz="4000" dirty="0" err="1"/>
              <a:t>WHO’s</a:t>
            </a:r>
            <a:r>
              <a:rPr lang="hr-HR" sz="4000" dirty="0"/>
              <a:t> ICF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hr-HR" dirty="0" err="1"/>
              <a:t>Disability</a:t>
            </a:r>
            <a:r>
              <a:rPr lang="hr-HR" dirty="0"/>
              <a:t> - a problem a </a:t>
            </a:r>
            <a:r>
              <a:rPr lang="hr-HR" dirty="0" err="1"/>
              <a:t>person</a:t>
            </a:r>
            <a:r>
              <a:rPr lang="hr-HR" dirty="0"/>
              <a:t> </a:t>
            </a:r>
            <a:r>
              <a:rPr lang="hr-HR" dirty="0" err="1"/>
              <a:t>has</a:t>
            </a:r>
            <a:r>
              <a:rPr lang="hr-HR" dirty="0"/>
              <a:t> </a:t>
            </a:r>
            <a:r>
              <a:rPr lang="hr-HR" dirty="0" err="1"/>
              <a:t>performing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actions</a:t>
            </a:r>
            <a:r>
              <a:rPr lang="hr-HR" dirty="0"/>
              <a:t> he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she</a:t>
            </a:r>
            <a:r>
              <a:rPr lang="hr-HR" dirty="0"/>
              <a:t> </a:t>
            </a:r>
            <a:r>
              <a:rPr lang="hr-HR" dirty="0" err="1"/>
              <a:t>needs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wants</a:t>
            </a:r>
            <a:r>
              <a:rPr lang="hr-HR" dirty="0"/>
              <a:t> to do </a:t>
            </a:r>
            <a:r>
              <a:rPr lang="hr-HR" dirty="0" err="1"/>
              <a:t>because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how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underlying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condition</a:t>
            </a:r>
            <a:r>
              <a:rPr lang="hr-HR" dirty="0"/>
              <a:t> — a </a:t>
            </a:r>
            <a:r>
              <a:rPr lang="hr-HR" dirty="0" err="1"/>
              <a:t>disease</a:t>
            </a:r>
            <a:r>
              <a:rPr lang="hr-HR" dirty="0"/>
              <a:t>, </a:t>
            </a:r>
            <a:r>
              <a:rPr lang="hr-HR" dirty="0" err="1"/>
              <a:t>injury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even</a:t>
            </a:r>
            <a:r>
              <a:rPr lang="hr-HR" dirty="0"/>
              <a:t> </a:t>
            </a:r>
            <a:r>
              <a:rPr lang="hr-HR" dirty="0" err="1"/>
              <a:t>ageing</a:t>
            </a:r>
            <a:r>
              <a:rPr lang="hr-HR" dirty="0"/>
              <a:t> — </a:t>
            </a:r>
            <a:r>
              <a:rPr lang="hr-HR" dirty="0" err="1"/>
              <a:t>affects</a:t>
            </a:r>
            <a:r>
              <a:rPr lang="hr-HR" dirty="0"/>
              <a:t> </a:t>
            </a:r>
            <a:r>
              <a:rPr lang="hr-HR" dirty="0" err="1"/>
              <a:t>his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her</a:t>
            </a:r>
            <a:r>
              <a:rPr lang="hr-HR" dirty="0"/>
              <a:t> </a:t>
            </a:r>
            <a:r>
              <a:rPr lang="hr-HR" dirty="0" err="1"/>
              <a:t>performance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person’s</a:t>
            </a:r>
            <a:r>
              <a:rPr lang="hr-HR" dirty="0"/>
              <a:t> </a:t>
            </a:r>
            <a:r>
              <a:rPr lang="hr-HR" dirty="0" err="1"/>
              <a:t>actual</a:t>
            </a:r>
            <a:r>
              <a:rPr lang="hr-HR" dirty="0"/>
              <a:t> </a:t>
            </a:r>
            <a:r>
              <a:rPr lang="hr-HR" dirty="0" err="1"/>
              <a:t>environment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Environmental</a:t>
            </a:r>
            <a:r>
              <a:rPr lang="hr-HR" dirty="0"/>
              <a:t> </a:t>
            </a:r>
            <a:r>
              <a:rPr lang="hr-HR" dirty="0" err="1"/>
              <a:t>factors</a:t>
            </a:r>
            <a:r>
              <a:rPr lang="hr-HR" dirty="0"/>
              <a:t> </a:t>
            </a:r>
            <a:r>
              <a:rPr lang="hr-HR" dirty="0" err="1"/>
              <a:t>can</a:t>
            </a:r>
            <a:r>
              <a:rPr lang="hr-HR" dirty="0"/>
              <a:t> </a:t>
            </a:r>
            <a:r>
              <a:rPr lang="hr-HR" dirty="0" err="1"/>
              <a:t>act</a:t>
            </a:r>
            <a:r>
              <a:rPr lang="hr-HR" dirty="0"/>
              <a:t> </a:t>
            </a:r>
            <a:r>
              <a:rPr lang="hr-HR" dirty="0" err="1"/>
              <a:t>either</a:t>
            </a:r>
            <a:r>
              <a:rPr lang="hr-HR" dirty="0"/>
              <a:t> as </a:t>
            </a:r>
            <a:r>
              <a:rPr lang="hr-HR" dirty="0" err="1"/>
              <a:t>barriers</a:t>
            </a:r>
            <a:r>
              <a:rPr lang="hr-HR" dirty="0"/>
              <a:t> (</a:t>
            </a:r>
            <a:r>
              <a:rPr lang="hr-HR" dirty="0" err="1"/>
              <a:t>limiting</a:t>
            </a:r>
            <a:r>
              <a:rPr lang="hr-HR" dirty="0"/>
              <a:t> </a:t>
            </a:r>
            <a:r>
              <a:rPr lang="hr-HR" dirty="0" err="1"/>
              <a:t>performance</a:t>
            </a:r>
            <a:r>
              <a:rPr lang="hr-HR" dirty="0"/>
              <a:t>)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facilitators</a:t>
            </a:r>
            <a:r>
              <a:rPr lang="hr-HR" dirty="0"/>
              <a:t> (</a:t>
            </a:r>
            <a:r>
              <a:rPr lang="hr-HR" dirty="0" err="1"/>
              <a:t>enhancing</a:t>
            </a:r>
            <a:r>
              <a:rPr lang="hr-HR" dirty="0"/>
              <a:t> </a:t>
            </a:r>
            <a:r>
              <a:rPr lang="hr-HR" dirty="0" err="1"/>
              <a:t>performance</a:t>
            </a:r>
            <a:r>
              <a:rPr lang="hr-HR" dirty="0"/>
              <a:t>).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ICF </a:t>
            </a:r>
            <a:r>
              <a:rPr lang="hr-HR" dirty="0" err="1"/>
              <a:t>clearly</a:t>
            </a:r>
            <a:r>
              <a:rPr lang="hr-HR" dirty="0"/>
              <a:t> </a:t>
            </a:r>
            <a:r>
              <a:rPr lang="hr-HR" dirty="0" err="1"/>
              <a:t>distinguishes</a:t>
            </a:r>
            <a:r>
              <a:rPr lang="hr-HR" dirty="0"/>
              <a:t> </a:t>
            </a:r>
            <a:r>
              <a:rPr lang="hr-HR" dirty="0" err="1"/>
              <a:t>between</a:t>
            </a:r>
            <a:r>
              <a:rPr lang="hr-HR" dirty="0"/>
              <a:t> </a:t>
            </a:r>
            <a:r>
              <a:rPr lang="hr-HR" dirty="0" err="1"/>
              <a:t>problems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 </a:t>
            </a:r>
            <a:r>
              <a:rPr lang="hr-HR" dirty="0" err="1"/>
              <a:t>result</a:t>
            </a:r>
            <a:r>
              <a:rPr lang="hr-HR" dirty="0"/>
              <a:t> </a:t>
            </a:r>
            <a:r>
              <a:rPr lang="hr-HR" dirty="0" err="1"/>
              <a:t>entirely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underlying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condition</a:t>
            </a:r>
            <a:r>
              <a:rPr lang="hr-HR" dirty="0"/>
              <a:t> (</a:t>
            </a:r>
            <a:r>
              <a:rPr lang="hr-HR" dirty="0" err="1"/>
              <a:t>capacity</a:t>
            </a:r>
            <a:r>
              <a:rPr lang="hr-HR" dirty="0"/>
              <a:t>) </a:t>
            </a:r>
            <a:r>
              <a:rPr lang="hr-HR" dirty="0" err="1"/>
              <a:t>from</a:t>
            </a:r>
            <a:r>
              <a:rPr lang="hr-HR" dirty="0"/>
              <a:t> </a:t>
            </a:r>
            <a:r>
              <a:rPr lang="hr-HR" dirty="0" err="1"/>
              <a:t>problems</a:t>
            </a:r>
            <a:r>
              <a:rPr lang="hr-HR" dirty="0"/>
              <a:t> </a:t>
            </a:r>
            <a:r>
              <a:rPr lang="hr-HR" dirty="0" err="1"/>
              <a:t>arising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interaction</a:t>
            </a:r>
            <a:r>
              <a:rPr lang="hr-HR" dirty="0"/>
              <a:t> </a:t>
            </a:r>
            <a:r>
              <a:rPr lang="hr-HR" dirty="0" err="1"/>
              <a:t>between</a:t>
            </a:r>
            <a:r>
              <a:rPr lang="hr-HR" dirty="0"/>
              <a:t> </a:t>
            </a:r>
            <a:r>
              <a:rPr lang="hr-HR" dirty="0" err="1"/>
              <a:t>capacity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environment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personal </a:t>
            </a:r>
            <a:r>
              <a:rPr lang="hr-HR" dirty="0" err="1"/>
              <a:t>factors</a:t>
            </a:r>
            <a:r>
              <a:rPr lang="hr-HR" dirty="0"/>
              <a:t> (</a:t>
            </a:r>
            <a:r>
              <a:rPr lang="hr-HR" dirty="0" err="1"/>
              <a:t>performance</a:t>
            </a:r>
            <a:r>
              <a:rPr lang="hr-HR" dirty="0"/>
              <a:t>).</a:t>
            </a:r>
          </a:p>
          <a:p>
            <a:pPr lvl="0"/>
            <a:r>
              <a:rPr lang="hr-HR" dirty="0" err="1"/>
              <a:t>These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strategies</a:t>
            </a:r>
            <a:r>
              <a:rPr lang="hr-HR" dirty="0"/>
              <a:t> </a:t>
            </a:r>
            <a:r>
              <a:rPr lang="hr-HR" dirty="0" err="1"/>
              <a:t>address</a:t>
            </a:r>
            <a:r>
              <a:rPr lang="hr-HR" dirty="0"/>
              <a:t>,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attempt</a:t>
            </a:r>
            <a:r>
              <a:rPr lang="hr-HR" dirty="0"/>
              <a:t> to </a:t>
            </a:r>
            <a:r>
              <a:rPr lang="hr-HR" dirty="0" err="1"/>
              <a:t>eliminate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ameliorate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experience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disability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730141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1738</Words>
  <Application>Microsoft Office PowerPoint</Application>
  <PresentationFormat>Widescreen</PresentationFormat>
  <Paragraphs>105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Tema di Office</vt:lpstr>
      <vt:lpstr>BACKGROUND OF PHYSICAL AND REHABILITATION MEDICINE  Definitions and concepts of Physical and Rehabilitation Medicine</vt:lpstr>
      <vt:lpstr>Introduction</vt:lpstr>
      <vt:lpstr>Functioning, WHO’s health information reference</vt:lpstr>
      <vt:lpstr>Functioning, WHO’s operationalization of health</vt:lpstr>
      <vt:lpstr> The framework of functioning and disability in the International Classification of Functioning, Disability and Health </vt:lpstr>
      <vt:lpstr> Practical tools to implement the ICF in clinical practice, service provision and payment, policy and research </vt:lpstr>
      <vt:lpstr>The ICF and functioning in Rehabilitation</vt:lpstr>
      <vt:lpstr>The ICF and functioning in Rehabilitation</vt:lpstr>
      <vt:lpstr>Disability and WHO’s ICF</vt:lpstr>
      <vt:lpstr>Disability epidemiology</vt:lpstr>
      <vt:lpstr>Disability interventions</vt:lpstr>
      <vt:lpstr>Disability evaluation</vt:lpstr>
      <vt:lpstr>Disability – two societal perspectives</vt:lpstr>
      <vt:lpstr>Rehabilitation is a main health strategy of the health system</vt:lpstr>
      <vt:lpstr>The emergence of rehabilitation as the key health strategy of the 21st century</vt:lpstr>
      <vt:lpstr>Defining rehabilitation based on the ICF</vt:lpstr>
      <vt:lpstr>For this paper, the collective authorship name of European PRM Bodies Alliance includes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and Rehabilitation Medicine A primary medical specialty</dc:title>
  <dc:creator>Stefano</dc:creator>
  <cp:lastModifiedBy>Stefano</cp:lastModifiedBy>
  <cp:revision>21</cp:revision>
  <dcterms:created xsi:type="dcterms:W3CDTF">2018-08-21T19:55:07Z</dcterms:created>
  <dcterms:modified xsi:type="dcterms:W3CDTF">2018-08-23T18:41:32Z</dcterms:modified>
</cp:coreProperties>
</file>