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117"/>
            <a:ext cx="10515600" cy="122857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A5EBBB-CA69-4D04-B7A9-06E4AFCE523E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Chapter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1.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Definitions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concepts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of PRM.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J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Phys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Med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2018 Apr;54(2):156-165.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88B9B48-876A-4D34-9B1B-67AD3B312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2971" y="1962307"/>
            <a:ext cx="5407434" cy="2889114"/>
          </a:xfrm>
        </p:spPr>
        <p:txBody>
          <a:bodyPr anchor="ctr">
            <a:noAutofit/>
          </a:bodyPr>
          <a:lstStyle/>
          <a:p>
            <a:pPr algn="l"/>
            <a:r>
              <a:rPr lang="hr-HR" sz="3200" dirty="0">
                <a:solidFill>
                  <a:schemeClr val="bg1"/>
                </a:solidFill>
              </a:rPr>
              <a:t>BACKGROUND OF PHYSICAL AND REHABILITATION MEDICINE</a:t>
            </a:r>
            <a:br>
              <a:rPr lang="hr-HR" sz="4000" dirty="0">
                <a:solidFill>
                  <a:schemeClr val="bg1"/>
                </a:solidFill>
              </a:rPr>
            </a:br>
            <a:br>
              <a:rPr lang="hr-HR" sz="4000" dirty="0">
                <a:solidFill>
                  <a:schemeClr val="bg1"/>
                </a:solidFill>
              </a:rPr>
            </a:br>
            <a:r>
              <a:rPr lang="hr-HR" sz="3200" b="1" dirty="0">
                <a:solidFill>
                  <a:schemeClr val="bg1"/>
                </a:solidFill>
              </a:rPr>
              <a:t>Definitions and concepts of Physical and Rehabilitation Medicine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1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1CE7E8-9BA5-4171-9B5D-CF6257A6FCAB}"/>
              </a:ext>
            </a:extLst>
          </p:cNvPr>
          <p:cNvSpPr txBox="1"/>
          <p:nvPr/>
        </p:nvSpPr>
        <p:spPr>
          <a:xfrm>
            <a:off x="0" y="6334780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Physical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Rehabilitation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Medicine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Bodies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Alliance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 White Book on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Physical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Rehabilitation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Medicine (PRM) in Europe.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Chapter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1.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Definitions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concepts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of PRM.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Eur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J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Phys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Med</a:t>
            </a:r>
            <a:r>
              <a:rPr lang="it-IT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 2018 Apr;54(2):156-165. doi:10.23736/S1973-9087.18.05144-4.</a:t>
            </a: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Disability</a:t>
            </a:r>
            <a:r>
              <a:rPr lang="hr-HR" sz="4000" dirty="0"/>
              <a:t> </a:t>
            </a:r>
            <a:r>
              <a:rPr lang="hr-HR" sz="4000" dirty="0" err="1"/>
              <a:t>epidemiology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challenge</a:t>
            </a:r>
            <a:r>
              <a:rPr lang="hr-HR" dirty="0"/>
              <a:t> - to </a:t>
            </a:r>
            <a:r>
              <a:rPr lang="hr-HR" dirty="0" err="1"/>
              <a:t>reach</a:t>
            </a:r>
            <a:r>
              <a:rPr lang="hr-HR" dirty="0"/>
              <a:t> a </a:t>
            </a:r>
            <a:r>
              <a:rPr lang="hr-HR" dirty="0" err="1"/>
              <a:t>consensus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definition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state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epidemiology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tends</a:t>
            </a:r>
            <a:r>
              <a:rPr lang="hr-HR" dirty="0"/>
              <a:t> to </a:t>
            </a:r>
            <a:r>
              <a:rPr lang="hr-HR" dirty="0" err="1"/>
              <a:t>confuse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experiences</a:t>
            </a:r>
            <a:r>
              <a:rPr lang="hr-HR" dirty="0"/>
              <a:t>: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.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perspectives</a:t>
            </a:r>
            <a:r>
              <a:rPr lang="hr-HR" dirty="0"/>
              <a:t> are </a:t>
            </a:r>
            <a:r>
              <a:rPr lang="hr-HR" dirty="0" err="1"/>
              <a:t>important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 - WHO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taken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step</a:t>
            </a:r>
            <a:r>
              <a:rPr lang="hr-HR" dirty="0"/>
              <a:t> to </a:t>
            </a:r>
            <a:r>
              <a:rPr lang="hr-HR" dirty="0" err="1"/>
              <a:t>refine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epidemiology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a Model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Survey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clearly</a:t>
            </a:r>
            <a:r>
              <a:rPr lang="hr-HR" dirty="0"/>
              <a:t> </a:t>
            </a:r>
            <a:r>
              <a:rPr lang="hr-HR" dirty="0" err="1"/>
              <a:t>distinguishes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perspectives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200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Disability</a:t>
            </a:r>
            <a:r>
              <a:rPr lang="hr-HR" sz="4000" dirty="0"/>
              <a:t> </a:t>
            </a:r>
            <a:r>
              <a:rPr lang="hr-HR" sz="4000" dirty="0" err="1"/>
              <a:t>interventions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to </a:t>
            </a:r>
            <a:r>
              <a:rPr lang="hr-HR" dirty="0" err="1"/>
              <a:t>perform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some </a:t>
            </a:r>
            <a:r>
              <a:rPr lang="hr-HR" dirty="0" err="1"/>
              <a:t>domain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mobility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major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considerably</a:t>
            </a:r>
            <a:r>
              <a:rPr lang="hr-HR" dirty="0"/>
              <a:t> </a:t>
            </a:r>
            <a:r>
              <a:rPr lang="hr-HR" dirty="0" err="1"/>
              <a:t>reduced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assistive</a:t>
            </a:r>
            <a:r>
              <a:rPr lang="hr-HR" dirty="0"/>
              <a:t> </a:t>
            </a:r>
            <a:r>
              <a:rPr lang="hr-HR" dirty="0" err="1"/>
              <a:t>devices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facilitators</a:t>
            </a:r>
            <a:r>
              <a:rPr lang="hr-HR" dirty="0"/>
              <a:t>.  </a:t>
            </a:r>
          </a:p>
          <a:p>
            <a:pPr lvl="0"/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require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translate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potential</a:t>
            </a:r>
            <a:r>
              <a:rPr lang="hr-HR" dirty="0"/>
              <a:t> </a:t>
            </a:r>
            <a:r>
              <a:rPr lang="hr-HR" dirty="0" err="1"/>
              <a:t>gains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improvement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must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effectiveness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assessed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outcome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.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7488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Disability</a:t>
            </a:r>
            <a:r>
              <a:rPr lang="hr-HR" sz="4000" dirty="0"/>
              <a:t> </a:t>
            </a:r>
            <a:r>
              <a:rPr lang="hr-HR" sz="4000" dirty="0" err="1"/>
              <a:t>evaluation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opposite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, but </a:t>
            </a:r>
            <a:r>
              <a:rPr lang="hr-HR" dirty="0" err="1"/>
              <a:t>rather</a:t>
            </a:r>
            <a:r>
              <a:rPr lang="hr-HR" dirty="0"/>
              <a:t> a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no single </a:t>
            </a:r>
            <a:r>
              <a:rPr lang="hr-HR" dirty="0" err="1"/>
              <a:t>point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continuum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, for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domain</a:t>
            </a:r>
            <a:r>
              <a:rPr lang="hr-HR" dirty="0"/>
              <a:t>,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ends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begins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recognizes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experiences</a:t>
            </a:r>
            <a:r>
              <a:rPr lang="hr-HR" dirty="0"/>
              <a:t> as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shaped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Person-centered</a:t>
            </a:r>
            <a:r>
              <a:rPr lang="hr-HR" dirty="0"/>
              <a:t> care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respected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319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649"/>
          </a:xfrm>
        </p:spPr>
        <p:txBody>
          <a:bodyPr>
            <a:normAutofit/>
          </a:bodyPr>
          <a:lstStyle/>
          <a:p>
            <a:r>
              <a:rPr lang="hr-HR" sz="4000" dirty="0" err="1"/>
              <a:t>Disability</a:t>
            </a:r>
            <a:r>
              <a:rPr lang="hr-HR" sz="4000" dirty="0"/>
              <a:t> – </a:t>
            </a:r>
            <a:r>
              <a:rPr lang="hr-HR" sz="4000" dirty="0" err="1"/>
              <a:t>two</a:t>
            </a:r>
            <a:r>
              <a:rPr lang="hr-HR" sz="4000" dirty="0"/>
              <a:t> </a:t>
            </a:r>
            <a:r>
              <a:rPr lang="hr-HR" sz="4000" dirty="0" err="1"/>
              <a:t>societal</a:t>
            </a:r>
            <a:r>
              <a:rPr lang="hr-HR" sz="4000" dirty="0"/>
              <a:t> </a:t>
            </a:r>
            <a:r>
              <a:rPr lang="hr-HR" sz="4000" dirty="0" err="1"/>
              <a:t>perspectives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247775"/>
            <a:ext cx="10515600" cy="466141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clearly</a:t>
            </a:r>
            <a:r>
              <a:rPr lang="hr-HR" dirty="0"/>
              <a:t> a </a:t>
            </a:r>
            <a:r>
              <a:rPr lang="hr-HR" dirty="0" err="1"/>
              <a:t>universal</a:t>
            </a:r>
            <a:r>
              <a:rPr lang="hr-HR" dirty="0"/>
              <a:t> </a:t>
            </a:r>
            <a:r>
              <a:rPr lang="hr-HR" dirty="0" err="1"/>
              <a:t>feature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human </a:t>
            </a:r>
            <a:r>
              <a:rPr lang="hr-HR" dirty="0" err="1"/>
              <a:t>condition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sense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everyone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at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Ageing</a:t>
            </a:r>
            <a:r>
              <a:rPr lang="hr-HR" dirty="0"/>
              <a:t> </a:t>
            </a:r>
            <a:r>
              <a:rPr lang="hr-HR" dirty="0" err="1"/>
              <a:t>itself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accumulating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</a:t>
            </a:r>
            <a:r>
              <a:rPr lang="hr-HR" dirty="0" err="1"/>
              <a:t>across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domains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For </a:t>
            </a:r>
            <a:r>
              <a:rPr lang="hr-HR" dirty="0" err="1"/>
              <a:t>socio-political</a:t>
            </a:r>
            <a:r>
              <a:rPr lang="hr-HR" dirty="0"/>
              <a:t> </a:t>
            </a:r>
            <a:r>
              <a:rPr lang="hr-HR" dirty="0" err="1"/>
              <a:t>reasons</a:t>
            </a:r>
            <a:r>
              <a:rPr lang="hr-HR" dirty="0"/>
              <a:t>,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socially</a:t>
            </a:r>
            <a:r>
              <a:rPr lang="hr-HR" dirty="0"/>
              <a:t> </a:t>
            </a:r>
            <a:r>
              <a:rPr lang="hr-HR" dirty="0" err="1"/>
              <a:t>identify</a:t>
            </a:r>
            <a:r>
              <a:rPr lang="hr-HR" dirty="0"/>
              <a:t> a </a:t>
            </a:r>
            <a:r>
              <a:rPr lang="hr-HR" dirty="0" err="1"/>
              <a:t>group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individuals</a:t>
            </a:r>
            <a:r>
              <a:rPr lang="hr-HR" dirty="0"/>
              <a:t> as ‘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’ as, </a:t>
            </a:r>
            <a:r>
              <a:rPr lang="hr-HR" dirty="0" err="1"/>
              <a:t>effectively</a:t>
            </a:r>
            <a:r>
              <a:rPr lang="hr-HR" dirty="0"/>
              <a:t>, a </a:t>
            </a:r>
            <a:r>
              <a:rPr lang="hr-HR" dirty="0" err="1"/>
              <a:t>minority</a:t>
            </a:r>
            <a:r>
              <a:rPr lang="hr-HR" dirty="0"/>
              <a:t> </a:t>
            </a:r>
            <a:r>
              <a:rPr lang="hr-HR" dirty="0" err="1"/>
              <a:t>group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marginalized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mainstream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denied</a:t>
            </a:r>
            <a:r>
              <a:rPr lang="hr-HR" dirty="0"/>
              <a:t>, to one </a:t>
            </a:r>
            <a:r>
              <a:rPr lang="hr-HR" dirty="0" err="1"/>
              <a:t>extent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another</a:t>
            </a:r>
            <a:r>
              <a:rPr lang="hr-HR" dirty="0"/>
              <a:t>,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inclusion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universal</a:t>
            </a:r>
            <a:r>
              <a:rPr lang="hr-HR" dirty="0"/>
              <a:t> </a:t>
            </a:r>
            <a:r>
              <a:rPr lang="hr-HR" dirty="0" err="1"/>
              <a:t>sense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- </a:t>
            </a:r>
            <a:r>
              <a:rPr lang="hr-HR" dirty="0" err="1"/>
              <a:t>increasingly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are </a:t>
            </a:r>
            <a:r>
              <a:rPr lang="hr-HR" dirty="0" err="1"/>
              <a:t>focused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on </a:t>
            </a:r>
            <a:r>
              <a:rPr lang="hr-HR" dirty="0" err="1"/>
              <a:t>severe</a:t>
            </a:r>
            <a:r>
              <a:rPr lang="hr-HR" dirty="0"/>
              <a:t> </a:t>
            </a:r>
            <a:r>
              <a:rPr lang="hr-HR" dirty="0" err="1"/>
              <a:t>assaults</a:t>
            </a:r>
            <a:r>
              <a:rPr lang="hr-HR" dirty="0"/>
              <a:t> on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stroke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spinal</a:t>
            </a:r>
            <a:r>
              <a:rPr lang="hr-HR" dirty="0"/>
              <a:t> </a:t>
            </a:r>
            <a:r>
              <a:rPr lang="hr-HR" dirty="0" err="1"/>
              <a:t>cord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, but </a:t>
            </a:r>
            <a:r>
              <a:rPr lang="hr-HR" dirty="0" err="1"/>
              <a:t>also</a:t>
            </a:r>
            <a:r>
              <a:rPr lang="hr-HR" dirty="0"/>
              <a:t> on </a:t>
            </a:r>
            <a:r>
              <a:rPr lang="hr-HR" dirty="0" err="1"/>
              <a:t>situations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multiple</a:t>
            </a:r>
            <a:r>
              <a:rPr lang="hr-HR" dirty="0"/>
              <a:t>, but </a:t>
            </a:r>
            <a:r>
              <a:rPr lang="hr-HR" dirty="0" err="1"/>
              <a:t>relatively</a:t>
            </a:r>
            <a:r>
              <a:rPr lang="hr-HR" dirty="0"/>
              <a:t> </a:t>
            </a:r>
            <a:r>
              <a:rPr lang="hr-HR" dirty="0" err="1"/>
              <a:t>mild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moderate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 </a:t>
            </a:r>
            <a:r>
              <a:rPr lang="hr-HR" dirty="0" err="1"/>
              <a:t>associated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future </a:t>
            </a:r>
            <a:r>
              <a:rPr lang="hr-HR" dirty="0" err="1"/>
              <a:t>challenges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</a:t>
            </a:r>
          </a:p>
          <a:p>
            <a:pPr lvl="1"/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care</a:t>
            </a:r>
          </a:p>
          <a:p>
            <a:pPr lvl="1"/>
            <a:r>
              <a:rPr lang="hr-HR" dirty="0" err="1"/>
              <a:t>greater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expectations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health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create</a:t>
            </a:r>
            <a:r>
              <a:rPr lang="hr-HR" dirty="0"/>
              <a:t> complex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respond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entire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evaluation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outcomes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primarily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inclusion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line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basic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- </a:t>
            </a:r>
            <a:r>
              <a:rPr lang="hr-HR" dirty="0" err="1"/>
              <a:t>Convention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Rights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056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Rehabilitation</a:t>
            </a:r>
            <a:r>
              <a:rPr lang="hr-HR" sz="4000" dirty="0"/>
              <a:t> </a:t>
            </a:r>
            <a:r>
              <a:rPr lang="hr-HR" sz="4000" dirty="0" err="1"/>
              <a:t>is</a:t>
            </a:r>
            <a:r>
              <a:rPr lang="hr-HR" sz="4000" dirty="0"/>
              <a:t> a </a:t>
            </a:r>
            <a:r>
              <a:rPr lang="hr-HR" sz="4000" dirty="0" err="1"/>
              <a:t>main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strategy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system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one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five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strategies</a:t>
            </a:r>
            <a:endParaRPr lang="hr-HR" dirty="0"/>
          </a:p>
          <a:p>
            <a:pPr lvl="1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essential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care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to </a:t>
            </a:r>
            <a:r>
              <a:rPr lang="hr-HR" dirty="0" err="1"/>
              <a:t>address</a:t>
            </a:r>
            <a:r>
              <a:rPr lang="hr-HR" dirty="0"/>
              <a:t> „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” </a:t>
            </a:r>
            <a:r>
              <a:rPr lang="hr-HR" dirty="0" err="1"/>
              <a:t>by</a:t>
            </a:r>
            <a:r>
              <a:rPr lang="hr-HR" dirty="0"/>
              <a:t> „</a:t>
            </a:r>
            <a:r>
              <a:rPr lang="hr-HR" dirty="0" err="1"/>
              <a:t>providing</a:t>
            </a:r>
            <a:r>
              <a:rPr lang="hr-HR" dirty="0"/>
              <a:t> </a:t>
            </a:r>
            <a:r>
              <a:rPr lang="hr-HR" dirty="0" err="1"/>
              <a:t>promotive</a:t>
            </a:r>
            <a:r>
              <a:rPr lang="hr-HR" dirty="0"/>
              <a:t>, preventive, </a:t>
            </a:r>
            <a:r>
              <a:rPr lang="hr-HR" dirty="0" err="1"/>
              <a:t>curative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rehabilitative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83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emergence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r>
              <a:rPr lang="hr-HR" sz="4000" dirty="0"/>
              <a:t> as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key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strategy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21st </a:t>
            </a:r>
            <a:r>
              <a:rPr lang="hr-HR" sz="4000" dirty="0" err="1"/>
              <a:t>century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survival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non-communicable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, at </a:t>
            </a:r>
            <a:r>
              <a:rPr lang="hr-HR" dirty="0" err="1"/>
              <a:t>least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resource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much</a:t>
            </a:r>
            <a:r>
              <a:rPr lang="hr-HR" dirty="0"/>
              <a:t> to cure as to </a:t>
            </a:r>
            <a:r>
              <a:rPr lang="hr-HR" dirty="0" err="1"/>
              <a:t>optimize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natural</a:t>
            </a:r>
            <a:r>
              <a:rPr lang="hr-HR" dirty="0"/>
              <a:t> </a:t>
            </a:r>
            <a:r>
              <a:rPr lang="hr-HR" dirty="0" err="1"/>
              <a:t>domain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</a:t>
            </a:r>
            <a:r>
              <a:rPr lang="hr-HR" dirty="0" err="1"/>
              <a:t>whose</a:t>
            </a:r>
            <a:r>
              <a:rPr lang="hr-HR" dirty="0"/>
              <a:t> </a:t>
            </a:r>
            <a:r>
              <a:rPr lang="hr-HR" dirty="0" err="1"/>
              <a:t>objective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optimize</a:t>
            </a:r>
            <a:r>
              <a:rPr lang="hr-HR" dirty="0"/>
              <a:t> </a:t>
            </a:r>
            <a:r>
              <a:rPr lang="hr-HR" dirty="0" err="1"/>
              <a:t>intrinsic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enhance</a:t>
            </a:r>
            <a:r>
              <a:rPr lang="hr-HR" dirty="0"/>
              <a:t> </a:t>
            </a:r>
            <a:r>
              <a:rPr lang="hr-HR" dirty="0" err="1"/>
              <a:t>facilitating</a:t>
            </a:r>
            <a:r>
              <a:rPr lang="hr-HR" dirty="0"/>
              <a:t> </a:t>
            </a:r>
            <a:r>
              <a:rPr lang="hr-HR" dirty="0" err="1"/>
              <a:t>environments</a:t>
            </a:r>
            <a:r>
              <a:rPr lang="hr-HR" dirty="0"/>
              <a:t>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outcome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more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Demographic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epidemiological</a:t>
            </a:r>
            <a:r>
              <a:rPr lang="hr-HR" dirty="0"/>
              <a:t> </a:t>
            </a:r>
            <a:r>
              <a:rPr lang="hr-HR" dirty="0" err="1"/>
              <a:t>realities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socially</a:t>
            </a:r>
            <a:r>
              <a:rPr lang="hr-HR" dirty="0"/>
              <a:t> </a:t>
            </a:r>
            <a:r>
              <a:rPr lang="hr-HR" dirty="0" err="1"/>
              <a:t>transformed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21st </a:t>
            </a:r>
            <a:r>
              <a:rPr lang="hr-HR" dirty="0" err="1"/>
              <a:t>century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331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Defining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r>
              <a:rPr lang="hr-HR" sz="4000" dirty="0"/>
              <a:t> </a:t>
            </a:r>
            <a:r>
              <a:rPr lang="hr-HR" sz="4000" dirty="0" err="1"/>
              <a:t>based</a:t>
            </a:r>
            <a:r>
              <a:rPr lang="hr-HR" sz="4000" dirty="0"/>
              <a:t> on </a:t>
            </a:r>
            <a:r>
              <a:rPr lang="hr-HR" sz="4000" dirty="0" err="1"/>
              <a:t>the</a:t>
            </a:r>
            <a:r>
              <a:rPr lang="hr-HR" sz="4000" dirty="0"/>
              <a:t> ICF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ICF -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published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2007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Professional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Committee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UEMS-PRM </a:t>
            </a:r>
            <a:r>
              <a:rPr lang="hr-HR" dirty="0" err="1"/>
              <a:t>Section</a:t>
            </a:r>
            <a:r>
              <a:rPr lang="hr-HR" sz="800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definition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World Health </a:t>
            </a:r>
            <a:r>
              <a:rPr lang="hr-HR" dirty="0" err="1"/>
              <a:t>Organization’s</a:t>
            </a:r>
            <a:r>
              <a:rPr lang="hr-HR" dirty="0"/>
              <a:t> World </a:t>
            </a:r>
            <a:r>
              <a:rPr lang="hr-HR" dirty="0" err="1"/>
              <a:t>Report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r>
              <a:rPr lang="hr-HR" dirty="0"/>
              <a:t> (WRD) </a:t>
            </a:r>
            <a:r>
              <a:rPr lang="hr-HR" dirty="0" err="1"/>
              <a:t>launched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2011.</a:t>
            </a:r>
          </a:p>
          <a:p>
            <a:pPr lvl="0"/>
            <a:r>
              <a:rPr lang="hr-HR" dirty="0"/>
              <a:t>ISPRM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endorsed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updated</a:t>
            </a:r>
            <a:r>
              <a:rPr lang="hr-HR" dirty="0"/>
              <a:t> </a:t>
            </a:r>
            <a:r>
              <a:rPr lang="hr-HR" dirty="0" err="1"/>
              <a:t>version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served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 for </a:t>
            </a:r>
            <a:r>
              <a:rPr lang="hr-HR" dirty="0" err="1"/>
              <a:t>derived</a:t>
            </a:r>
            <a:r>
              <a:rPr lang="hr-HR" dirty="0"/>
              <a:t> </a:t>
            </a:r>
            <a:r>
              <a:rPr lang="hr-HR" dirty="0" err="1"/>
              <a:t>conceptualizations</a:t>
            </a:r>
            <a:r>
              <a:rPr lang="hr-HR" dirty="0"/>
              <a:t> for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applications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PRM</a:t>
            </a:r>
          </a:p>
          <a:p>
            <a:pPr lvl="1"/>
            <a:r>
              <a:rPr lang="hr-HR" dirty="0"/>
              <a:t>for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</a:t>
            </a:r>
          </a:p>
          <a:p>
            <a:pPr lvl="1"/>
            <a:r>
              <a:rPr lang="hr-HR" dirty="0"/>
              <a:t>for </a:t>
            </a:r>
            <a:r>
              <a:rPr lang="hr-HR" dirty="0" err="1"/>
              <a:t>vocational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5156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Zampolini, Stefano </a:t>
            </a:r>
            <a:r>
              <a:rPr lang="it-IT" dirty="0" err="1"/>
              <a:t>Negrini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Pedro </a:t>
            </a:r>
            <a:r>
              <a:rPr lang="it-IT" dirty="0" err="1"/>
              <a:t>Cantista</a:t>
            </a:r>
            <a:r>
              <a:rPr lang="it-IT" dirty="0"/>
              <a:t>, </a:t>
            </a:r>
            <a:r>
              <a:rPr lang="it-IT" dirty="0" err="1"/>
              <a:t>Gerold</a:t>
            </a:r>
            <a:r>
              <a:rPr lang="it-IT" dirty="0"/>
              <a:t> </a:t>
            </a:r>
            <a:r>
              <a:rPr lang="it-IT" dirty="0" err="1"/>
              <a:t>Stucki</a:t>
            </a:r>
            <a:r>
              <a:rPr lang="it-IT" dirty="0"/>
              <a:t>, Jerome </a:t>
            </a:r>
            <a:r>
              <a:rPr lang="it-IT" dirty="0" err="1"/>
              <a:t>Bickenbach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António</a:t>
            </a:r>
            <a:r>
              <a:rPr lang="it-IT" dirty="0"/>
              <a:t> Pinto Camelo,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Juan Carlos </a:t>
            </a:r>
            <a:r>
              <a:rPr lang="it-IT" dirty="0" err="1"/>
              <a:t>Miangollara</a:t>
            </a:r>
            <a:r>
              <a:rPr lang="it-IT" dirty="0"/>
              <a:t>, </a:t>
            </a:r>
            <a:r>
              <a:rPr lang="it-IT" dirty="0" err="1"/>
              <a:t>Daiana</a:t>
            </a:r>
            <a:r>
              <a:rPr lang="it-IT" dirty="0"/>
              <a:t> </a:t>
            </a:r>
            <a:r>
              <a:rPr lang="it-IT" dirty="0" err="1"/>
              <a:t>Popa</a:t>
            </a:r>
            <a:r>
              <a:rPr lang="it-IT" dirty="0"/>
              <a:t>, Francisco </a:t>
            </a:r>
            <a:r>
              <a:rPr lang="it-IT" dirty="0" err="1"/>
              <a:t>Sampaio</a:t>
            </a:r>
            <a:r>
              <a:rPr lang="it-IT" dirty="0"/>
              <a:t>, Pedro Soares Branco.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Introduction</a:t>
            </a:r>
            <a:endParaRPr lang="it-IT" sz="4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96659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Medicine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responsible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,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diagnosis</a:t>
            </a:r>
            <a:r>
              <a:rPr lang="hr-HR" dirty="0"/>
              <a:t>,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ages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co-morbidities</a:t>
            </a:r>
            <a:r>
              <a:rPr lang="hr-HR" dirty="0"/>
              <a:t>, </a:t>
            </a:r>
            <a:r>
              <a:rPr lang="hr-HR" dirty="0" err="1"/>
              <a:t>specifically</a:t>
            </a:r>
            <a:r>
              <a:rPr lang="hr-HR" dirty="0"/>
              <a:t> </a:t>
            </a:r>
            <a:r>
              <a:rPr lang="hr-HR" dirty="0" err="1"/>
              <a:t>addressing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impairments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facilitate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cognitive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(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behavior</a:t>
            </a:r>
            <a:r>
              <a:rPr lang="hr-HR" dirty="0"/>
              <a:t>), </a:t>
            </a:r>
            <a:r>
              <a:rPr lang="hr-HR" dirty="0" err="1"/>
              <a:t>participation</a:t>
            </a:r>
            <a:r>
              <a:rPr lang="hr-HR" dirty="0"/>
              <a:t> (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modifying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Whereas</a:t>
            </a:r>
            <a:r>
              <a:rPr lang="hr-HR" dirty="0"/>
              <a:t>:</a:t>
            </a:r>
          </a:p>
          <a:p>
            <a:pPr lvl="0"/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human </a:t>
            </a:r>
            <a:r>
              <a:rPr lang="hr-HR" dirty="0" err="1"/>
              <a:t>bodies</a:t>
            </a:r>
            <a:r>
              <a:rPr lang="hr-HR" dirty="0"/>
              <a:t> do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perform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problem 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performing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he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wants</a:t>
            </a:r>
            <a:r>
              <a:rPr lang="hr-HR" dirty="0"/>
              <a:t> to do,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how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affects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set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measures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assist</a:t>
            </a:r>
            <a:r>
              <a:rPr lang="hr-HR" dirty="0"/>
              <a:t> </a:t>
            </a:r>
            <a:r>
              <a:rPr lang="hr-HR" dirty="0" err="1"/>
              <a:t>individuals</a:t>
            </a:r>
            <a:r>
              <a:rPr lang="hr-HR" dirty="0"/>
              <a:t>,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are </a:t>
            </a:r>
            <a:r>
              <a:rPr lang="hr-HR" dirty="0" err="1"/>
              <a:t>likely</a:t>
            </a:r>
            <a:r>
              <a:rPr lang="hr-HR" dirty="0"/>
              <a:t> to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to </a:t>
            </a:r>
            <a:r>
              <a:rPr lang="hr-HR" dirty="0" err="1"/>
              <a:t>achieve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maintain</a:t>
            </a:r>
            <a:r>
              <a:rPr lang="hr-HR" dirty="0"/>
              <a:t> optimum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environments</a:t>
            </a:r>
            <a:r>
              <a:rPr lang="hr-HR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Functioning</a:t>
            </a:r>
            <a:r>
              <a:rPr lang="hr-HR" sz="4000" dirty="0"/>
              <a:t>, </a:t>
            </a:r>
            <a:r>
              <a:rPr lang="hr-HR" sz="4000" dirty="0" err="1"/>
              <a:t>WHO’s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information</a:t>
            </a:r>
            <a:r>
              <a:rPr lang="hr-HR" sz="4000" dirty="0"/>
              <a:t> reference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International </a:t>
            </a:r>
            <a:r>
              <a:rPr lang="hr-HR" dirty="0" err="1"/>
              <a:t>Classification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 (ICD)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universal</a:t>
            </a:r>
            <a:r>
              <a:rPr lang="hr-HR" dirty="0"/>
              <a:t> reference system for </a:t>
            </a:r>
            <a:r>
              <a:rPr lang="hr-HR" dirty="0" err="1"/>
              <a:t>recording</a:t>
            </a:r>
            <a:r>
              <a:rPr lang="hr-HR" dirty="0"/>
              <a:t> </a:t>
            </a:r>
            <a:r>
              <a:rPr lang="hr-HR" dirty="0" err="1"/>
              <a:t>mortality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morbidity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ICD 11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allow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character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2001, </a:t>
            </a:r>
            <a:r>
              <a:rPr lang="hr-HR" dirty="0" err="1"/>
              <a:t>the</a:t>
            </a:r>
            <a:r>
              <a:rPr lang="hr-HR" dirty="0"/>
              <a:t> World Health </a:t>
            </a:r>
            <a:r>
              <a:rPr lang="hr-HR" dirty="0" err="1"/>
              <a:t>Assembly</a:t>
            </a:r>
            <a:r>
              <a:rPr lang="hr-HR" dirty="0"/>
              <a:t> </a:t>
            </a:r>
            <a:r>
              <a:rPr lang="hr-HR" dirty="0" err="1"/>
              <a:t>endorsed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International </a:t>
            </a:r>
            <a:r>
              <a:rPr lang="hr-HR" dirty="0" err="1"/>
              <a:t>Classification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Health (ICF): </a:t>
            </a:r>
          </a:p>
          <a:p>
            <a:pPr lvl="1"/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lived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operationalized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 </a:t>
            </a:r>
            <a:r>
              <a:rPr lang="hr-HR" dirty="0" err="1"/>
              <a:t>levels</a:t>
            </a:r>
            <a:endParaRPr lang="hr-HR" dirty="0"/>
          </a:p>
          <a:p>
            <a:pPr lvl="1"/>
            <a:r>
              <a:rPr lang="hr-HR" dirty="0"/>
              <a:t>take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live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personal </a:t>
            </a:r>
            <a:r>
              <a:rPr lang="hr-HR" dirty="0" err="1"/>
              <a:t>factors</a:t>
            </a:r>
            <a:endParaRPr lang="hr-HR" dirty="0"/>
          </a:p>
          <a:p>
            <a:pPr lvl="1"/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reference system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standardized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,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at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levels</a:t>
            </a:r>
            <a:r>
              <a:rPr lang="hr-HR" dirty="0"/>
              <a:t> </a:t>
            </a:r>
            <a:r>
              <a:rPr lang="hr-HR" dirty="0" err="1"/>
              <a:t>useful</a:t>
            </a:r>
            <a:r>
              <a:rPr lang="hr-HR" dirty="0"/>
              <a:t> to:</a:t>
            </a:r>
          </a:p>
          <a:p>
            <a:pPr lvl="2"/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to </a:t>
            </a:r>
            <a:r>
              <a:rPr lang="hr-HR" dirty="0" err="1"/>
              <a:t>shape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system</a:t>
            </a:r>
          </a:p>
          <a:p>
            <a:pPr lvl="2"/>
            <a:r>
              <a:rPr lang="hr-HR" dirty="0" err="1"/>
              <a:t>researchers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to </a:t>
            </a:r>
            <a:r>
              <a:rPr lang="hr-HR" dirty="0" err="1"/>
              <a:t>explain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influence </a:t>
            </a:r>
            <a:r>
              <a:rPr lang="hr-HR" dirty="0" err="1"/>
              <a:t>functioning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89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Functioning</a:t>
            </a:r>
            <a:r>
              <a:rPr lang="hr-HR" sz="4000" dirty="0"/>
              <a:t>, </a:t>
            </a:r>
            <a:r>
              <a:rPr lang="hr-HR" sz="4000" dirty="0" err="1"/>
              <a:t>WHO’s</a:t>
            </a:r>
            <a:r>
              <a:rPr lang="hr-HR" sz="4000" dirty="0"/>
              <a:t> </a:t>
            </a:r>
            <a:r>
              <a:rPr lang="hr-HR" sz="4000" dirty="0" err="1"/>
              <a:t>operationalization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human </a:t>
            </a:r>
            <a:r>
              <a:rPr lang="hr-HR" dirty="0" err="1"/>
              <a:t>bodies</a:t>
            </a:r>
            <a:r>
              <a:rPr lang="hr-HR" dirty="0"/>
              <a:t> do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perform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domains</a:t>
            </a:r>
            <a:r>
              <a:rPr lang="hr-HR" dirty="0"/>
              <a:t> are </a:t>
            </a:r>
            <a:r>
              <a:rPr lang="hr-HR" dirty="0" err="1"/>
              <a:t>partitioned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dimensions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,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, </a:t>
            </a:r>
            <a:r>
              <a:rPr lang="hr-HR" dirty="0" err="1"/>
              <a:t>organized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spectrum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simple</a:t>
            </a:r>
            <a:r>
              <a:rPr lang="hr-HR" dirty="0"/>
              <a:t> to complex.</a:t>
            </a:r>
          </a:p>
          <a:p>
            <a:pPr lvl="0"/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domains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conceived</a:t>
            </a:r>
            <a:r>
              <a:rPr lang="hr-HR" dirty="0"/>
              <a:t> as a </a:t>
            </a:r>
            <a:r>
              <a:rPr lang="hr-HR" dirty="0" err="1"/>
              <a:t>continuum</a:t>
            </a:r>
            <a:r>
              <a:rPr lang="hr-HR" dirty="0"/>
              <a:t>, </a:t>
            </a:r>
            <a:r>
              <a:rPr lang="hr-HR" dirty="0" err="1"/>
              <a:t>from</a:t>
            </a:r>
            <a:r>
              <a:rPr lang="hr-HR" dirty="0"/>
              <a:t> total </a:t>
            </a:r>
            <a:r>
              <a:rPr lang="hr-HR" dirty="0" err="1"/>
              <a:t>absence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to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increases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a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years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decrease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consequence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injuries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ultimately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therefore</a:t>
            </a:r>
            <a:r>
              <a:rPr lang="hr-HR" dirty="0"/>
              <a:t> </a:t>
            </a:r>
            <a:r>
              <a:rPr lang="hr-HR" dirty="0" err="1"/>
              <a:t>possible</a:t>
            </a:r>
            <a:r>
              <a:rPr lang="hr-HR" dirty="0"/>
              <a:t> to </a:t>
            </a:r>
            <a:r>
              <a:rPr lang="hr-HR" dirty="0" err="1"/>
              <a:t>construct</a:t>
            </a:r>
            <a:r>
              <a:rPr lang="hr-HR" dirty="0"/>
              <a:t> </a:t>
            </a:r>
            <a:r>
              <a:rPr lang="hr-HR" dirty="0" err="1"/>
              <a:t>representative</a:t>
            </a:r>
            <a:r>
              <a:rPr lang="hr-HR" dirty="0"/>
              <a:t> </a:t>
            </a:r>
            <a:r>
              <a:rPr lang="hr-HR" dirty="0" err="1"/>
              <a:t>trajectories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occurrence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comorbidities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731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hr-HR" sz="3200" dirty="0"/>
            </a:br>
            <a:r>
              <a:rPr lang="hr-HR" sz="3200" dirty="0" err="1"/>
              <a:t>The</a:t>
            </a:r>
            <a:r>
              <a:rPr lang="hr-HR" sz="3200" dirty="0"/>
              <a:t> </a:t>
            </a:r>
            <a:r>
              <a:rPr lang="hr-HR" sz="3200" dirty="0" err="1"/>
              <a:t>framework</a:t>
            </a:r>
            <a:r>
              <a:rPr lang="hr-HR" sz="3200" dirty="0"/>
              <a:t> </a:t>
            </a:r>
            <a:r>
              <a:rPr lang="hr-HR" sz="3200" dirty="0" err="1"/>
              <a:t>of</a:t>
            </a:r>
            <a:r>
              <a:rPr lang="hr-HR" sz="3200" dirty="0"/>
              <a:t> </a:t>
            </a:r>
            <a:r>
              <a:rPr lang="hr-HR" sz="3200" dirty="0" err="1"/>
              <a:t>functioning</a:t>
            </a:r>
            <a:r>
              <a:rPr lang="hr-HR" sz="3200" dirty="0"/>
              <a:t> </a:t>
            </a:r>
            <a:r>
              <a:rPr lang="hr-HR" sz="3200" dirty="0" err="1"/>
              <a:t>and</a:t>
            </a:r>
            <a:r>
              <a:rPr lang="hr-HR" sz="3200" dirty="0"/>
              <a:t> </a:t>
            </a:r>
            <a:r>
              <a:rPr lang="hr-HR" sz="3200" dirty="0" err="1"/>
              <a:t>disability</a:t>
            </a:r>
            <a:r>
              <a:rPr lang="hr-HR" sz="3200" dirty="0"/>
              <a:t> </a:t>
            </a:r>
            <a:r>
              <a:rPr lang="hr-HR" sz="3200" dirty="0" err="1"/>
              <a:t>in</a:t>
            </a:r>
            <a:r>
              <a:rPr lang="hr-HR" sz="3200" dirty="0"/>
              <a:t> </a:t>
            </a:r>
            <a:r>
              <a:rPr lang="hr-HR" sz="3200" dirty="0" err="1"/>
              <a:t>the</a:t>
            </a:r>
            <a:r>
              <a:rPr lang="hr-HR" sz="3200" dirty="0"/>
              <a:t> International </a:t>
            </a:r>
            <a:r>
              <a:rPr lang="hr-HR" sz="3200" dirty="0" err="1"/>
              <a:t>Classification</a:t>
            </a:r>
            <a:r>
              <a:rPr lang="hr-HR" sz="3200" dirty="0"/>
              <a:t> </a:t>
            </a:r>
            <a:r>
              <a:rPr lang="hr-HR" sz="3200" dirty="0" err="1"/>
              <a:t>of</a:t>
            </a:r>
            <a:r>
              <a:rPr lang="hr-HR" sz="3200" dirty="0"/>
              <a:t> </a:t>
            </a:r>
            <a:r>
              <a:rPr lang="hr-HR" sz="3200" dirty="0" err="1"/>
              <a:t>Functioning</a:t>
            </a:r>
            <a:r>
              <a:rPr lang="hr-HR" sz="3200" dirty="0"/>
              <a:t>, </a:t>
            </a:r>
            <a:r>
              <a:rPr lang="hr-HR" sz="3200" dirty="0" err="1"/>
              <a:t>Disability</a:t>
            </a:r>
            <a:r>
              <a:rPr lang="hr-HR" sz="3200" dirty="0"/>
              <a:t> </a:t>
            </a:r>
            <a:r>
              <a:rPr lang="hr-HR" sz="3200" dirty="0" err="1"/>
              <a:t>and</a:t>
            </a:r>
            <a:r>
              <a:rPr lang="hr-HR" sz="3200" dirty="0"/>
              <a:t> Health</a:t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422" y="2000506"/>
            <a:ext cx="48291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52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 err="1"/>
              <a:t>Practical</a:t>
            </a:r>
            <a:r>
              <a:rPr lang="hr-HR" dirty="0"/>
              <a:t> </a:t>
            </a:r>
            <a:r>
              <a:rPr lang="hr-HR" dirty="0" err="1"/>
              <a:t>tools</a:t>
            </a:r>
            <a:r>
              <a:rPr lang="hr-HR" dirty="0"/>
              <a:t> to </a:t>
            </a:r>
            <a:r>
              <a:rPr lang="hr-HR" dirty="0" err="1"/>
              <a:t>implement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,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payment</a:t>
            </a:r>
            <a:r>
              <a:rPr lang="hr-HR" dirty="0"/>
              <a:t>,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sz="3300" dirty="0" err="1"/>
              <a:t>Practical</a:t>
            </a:r>
            <a:r>
              <a:rPr lang="hr-HR" sz="3300" dirty="0"/>
              <a:t> </a:t>
            </a:r>
            <a:r>
              <a:rPr lang="hr-HR" sz="3300" dirty="0" err="1"/>
              <a:t>tools</a:t>
            </a:r>
            <a:endParaRPr lang="hr-HR" sz="3300" dirty="0"/>
          </a:p>
          <a:p>
            <a:pPr lvl="0"/>
            <a:r>
              <a:rPr lang="hr-HR" sz="3300" dirty="0" err="1"/>
              <a:t>facilitate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ICF </a:t>
            </a:r>
            <a:r>
              <a:rPr lang="hr-HR" sz="3300" dirty="0" err="1"/>
              <a:t>application</a:t>
            </a:r>
            <a:r>
              <a:rPr lang="hr-HR" sz="3300" dirty="0"/>
              <a:t> for a wide </a:t>
            </a:r>
            <a:r>
              <a:rPr lang="hr-HR" sz="3300" dirty="0" err="1"/>
              <a:t>range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purposes</a:t>
            </a:r>
            <a:endParaRPr lang="hr-HR" sz="3300" dirty="0"/>
          </a:p>
          <a:p>
            <a:pPr lvl="0"/>
            <a:r>
              <a:rPr lang="hr-HR" sz="3300" dirty="0"/>
              <a:t>make </a:t>
            </a:r>
            <a:r>
              <a:rPr lang="hr-HR" sz="3300" dirty="0" err="1"/>
              <a:t>it</a:t>
            </a:r>
            <a:r>
              <a:rPr lang="hr-HR" sz="3300" dirty="0"/>
              <a:t> </a:t>
            </a:r>
            <a:r>
              <a:rPr lang="hr-HR" sz="3300" dirty="0" err="1"/>
              <a:t>possible</a:t>
            </a:r>
            <a:r>
              <a:rPr lang="hr-HR" sz="3300" dirty="0"/>
              <a:t> to </a:t>
            </a:r>
            <a:r>
              <a:rPr lang="hr-HR" sz="3300" dirty="0" err="1"/>
              <a:t>report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data </a:t>
            </a:r>
            <a:r>
              <a:rPr lang="hr-HR" sz="3300" dirty="0" err="1"/>
              <a:t>collected</a:t>
            </a:r>
            <a:r>
              <a:rPr lang="hr-HR" sz="3300" dirty="0"/>
              <a:t> </a:t>
            </a:r>
            <a:r>
              <a:rPr lang="hr-HR" sz="3300" dirty="0" err="1"/>
              <a:t>using</a:t>
            </a:r>
            <a:r>
              <a:rPr lang="hr-HR" sz="3300" dirty="0"/>
              <a:t> a </a:t>
            </a:r>
            <a:r>
              <a:rPr lang="hr-HR" sz="3300" dirty="0" err="1"/>
              <a:t>common</a:t>
            </a:r>
            <a:r>
              <a:rPr lang="hr-HR" sz="3300" dirty="0"/>
              <a:t> </a:t>
            </a:r>
            <a:r>
              <a:rPr lang="hr-HR" sz="3300" dirty="0" err="1"/>
              <a:t>metric</a:t>
            </a:r>
            <a:endParaRPr lang="hr-HR" sz="3300" dirty="0"/>
          </a:p>
          <a:p>
            <a:endParaRPr lang="hr-HR" sz="3300" dirty="0"/>
          </a:p>
          <a:p>
            <a:pPr marL="0" indent="0">
              <a:buNone/>
            </a:pPr>
            <a:r>
              <a:rPr lang="hr-HR" sz="3300" dirty="0"/>
              <a:t>ICF </a:t>
            </a:r>
            <a:r>
              <a:rPr lang="hr-HR" sz="3300" dirty="0" err="1"/>
              <a:t>domains</a:t>
            </a:r>
            <a:r>
              <a:rPr lang="hr-HR" sz="3300" dirty="0"/>
              <a:t> to </a:t>
            </a:r>
            <a:r>
              <a:rPr lang="hr-HR" sz="3300" dirty="0" err="1"/>
              <a:t>document</a:t>
            </a:r>
            <a:r>
              <a:rPr lang="hr-HR" sz="3300" dirty="0"/>
              <a:t>? </a:t>
            </a:r>
            <a:r>
              <a:rPr lang="hr-HR" sz="3300" dirty="0" err="1"/>
              <a:t>Examples</a:t>
            </a:r>
            <a:r>
              <a:rPr lang="hr-HR" sz="3300" dirty="0"/>
              <a:t>: </a:t>
            </a:r>
          </a:p>
          <a:p>
            <a:pPr lvl="0"/>
            <a:r>
              <a:rPr lang="hr-HR" sz="3300" dirty="0"/>
              <a:t>ICF </a:t>
            </a:r>
            <a:r>
              <a:rPr lang="hr-HR" sz="3300" dirty="0" err="1"/>
              <a:t>Generic</a:t>
            </a:r>
            <a:r>
              <a:rPr lang="hr-HR" sz="3300" dirty="0"/>
              <a:t> Set</a:t>
            </a:r>
          </a:p>
          <a:p>
            <a:pPr lvl="0"/>
            <a:r>
              <a:rPr lang="hr-HR" sz="3300" dirty="0" err="1"/>
              <a:t>the</a:t>
            </a:r>
            <a:r>
              <a:rPr lang="hr-HR" sz="3300" dirty="0"/>
              <a:t> ICF </a:t>
            </a:r>
            <a:r>
              <a:rPr lang="hr-HR" sz="3300" dirty="0" err="1"/>
              <a:t>Rehabilitation</a:t>
            </a:r>
            <a:r>
              <a:rPr lang="hr-HR" sz="3300" dirty="0"/>
              <a:t> Set</a:t>
            </a:r>
          </a:p>
          <a:p>
            <a:pPr lvl="0"/>
            <a:r>
              <a:rPr lang="hr-HR" sz="3300" dirty="0"/>
              <a:t>ICF Core Set for a </a:t>
            </a:r>
            <a:r>
              <a:rPr lang="hr-HR" sz="3300" dirty="0" err="1"/>
              <a:t>specific</a:t>
            </a:r>
            <a:r>
              <a:rPr lang="hr-HR" sz="3300" dirty="0"/>
              <a:t> </a:t>
            </a:r>
            <a:r>
              <a:rPr lang="hr-HR" sz="3300" dirty="0" err="1"/>
              <a:t>health</a:t>
            </a:r>
            <a:r>
              <a:rPr lang="hr-HR" sz="3300" dirty="0"/>
              <a:t> </a:t>
            </a:r>
            <a:r>
              <a:rPr lang="hr-HR" sz="3300" dirty="0" err="1"/>
              <a:t>condition</a:t>
            </a:r>
            <a:endParaRPr lang="hr-HR" sz="3300" dirty="0"/>
          </a:p>
          <a:p>
            <a:endParaRPr lang="hr-HR" sz="3300" dirty="0"/>
          </a:p>
          <a:p>
            <a:pPr marL="0" indent="0">
              <a:buNone/>
            </a:pPr>
            <a:r>
              <a:rPr lang="hr-HR" sz="3300" dirty="0" err="1"/>
              <a:t>Perspective</a:t>
            </a:r>
            <a:r>
              <a:rPr lang="hr-HR" sz="3300" dirty="0"/>
              <a:t> to take:</a:t>
            </a:r>
          </a:p>
          <a:p>
            <a:pPr lvl="0"/>
            <a:r>
              <a:rPr lang="hr-HR" sz="3300" dirty="0" err="1"/>
              <a:t>capacity</a:t>
            </a:r>
            <a:r>
              <a:rPr lang="hr-HR" sz="3300" dirty="0"/>
              <a:t>, </a:t>
            </a:r>
            <a:r>
              <a:rPr lang="hr-HR" sz="3300" dirty="0" err="1"/>
              <a:t>or</a:t>
            </a:r>
            <a:r>
              <a:rPr lang="hr-HR" sz="3300" dirty="0"/>
              <a:t>:</a:t>
            </a:r>
          </a:p>
          <a:p>
            <a:pPr lvl="0"/>
            <a:r>
              <a:rPr lang="hr-HR" sz="3300" dirty="0" err="1"/>
              <a:t>What</a:t>
            </a:r>
            <a:r>
              <a:rPr lang="hr-HR" sz="3300" dirty="0"/>
              <a:t> data </a:t>
            </a:r>
            <a:r>
              <a:rPr lang="hr-HR" sz="3300" dirty="0" err="1"/>
              <a:t>collection</a:t>
            </a:r>
            <a:r>
              <a:rPr lang="hr-HR" sz="3300" dirty="0"/>
              <a:t> </a:t>
            </a:r>
            <a:r>
              <a:rPr lang="hr-HR" sz="3300" dirty="0" err="1"/>
              <a:t>tools</a:t>
            </a:r>
            <a:r>
              <a:rPr lang="hr-HR" sz="3300" dirty="0"/>
              <a:t> </a:t>
            </a:r>
            <a:r>
              <a:rPr lang="hr-HR" sz="3300" dirty="0" err="1"/>
              <a:t>will</a:t>
            </a:r>
            <a:r>
              <a:rPr lang="hr-HR" sz="3300" dirty="0"/>
              <a:t> </a:t>
            </a:r>
            <a:r>
              <a:rPr lang="hr-HR" sz="3300" dirty="0" err="1"/>
              <a:t>apply</a:t>
            </a:r>
            <a:r>
              <a:rPr lang="hr-HR" sz="3300" dirty="0"/>
              <a:t> to </a:t>
            </a:r>
            <a:r>
              <a:rPr lang="hr-HR" sz="3300" dirty="0" err="1"/>
              <a:t>our</a:t>
            </a:r>
            <a:r>
              <a:rPr lang="hr-HR" sz="3300" dirty="0"/>
              <a:t> </a:t>
            </a:r>
            <a:r>
              <a:rPr lang="hr-HR" sz="3300" dirty="0" err="1"/>
              <a:t>purpose</a:t>
            </a:r>
            <a:r>
              <a:rPr lang="hr-HR" sz="3300" dirty="0"/>
              <a:t>?</a:t>
            </a:r>
          </a:p>
          <a:p>
            <a:pPr lvl="0"/>
            <a:r>
              <a:rPr lang="hr-HR" sz="3300" dirty="0" err="1"/>
              <a:t>What</a:t>
            </a:r>
            <a:r>
              <a:rPr lang="hr-HR" sz="3300" dirty="0"/>
              <a:t> </a:t>
            </a:r>
            <a:r>
              <a:rPr lang="hr-HR" sz="3300" dirty="0" err="1"/>
              <a:t>metric</a:t>
            </a:r>
            <a:r>
              <a:rPr lang="hr-HR" sz="3300" dirty="0"/>
              <a:t> </a:t>
            </a:r>
            <a:r>
              <a:rPr lang="hr-HR" sz="3300" dirty="0" err="1"/>
              <a:t>approach</a:t>
            </a:r>
            <a:r>
              <a:rPr lang="hr-HR" sz="3300" dirty="0"/>
              <a:t> do </a:t>
            </a:r>
            <a:r>
              <a:rPr lang="hr-HR" sz="3300" dirty="0" err="1"/>
              <a:t>we</a:t>
            </a:r>
            <a:r>
              <a:rPr lang="hr-HR" sz="3300" dirty="0"/>
              <a:t> </a:t>
            </a:r>
            <a:r>
              <a:rPr lang="hr-HR" sz="3300" dirty="0" err="1"/>
              <a:t>wish</a:t>
            </a:r>
            <a:r>
              <a:rPr lang="hr-HR" sz="3300" dirty="0"/>
              <a:t> to use for </a:t>
            </a:r>
            <a:r>
              <a:rPr lang="hr-HR" sz="3300" dirty="0" err="1"/>
              <a:t>reporting</a:t>
            </a:r>
            <a:r>
              <a:rPr lang="hr-HR" sz="3300" dirty="0"/>
              <a:t>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121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ICF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functioning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fundamental</a:t>
            </a:r>
            <a:r>
              <a:rPr lang="hr-HR" dirty="0"/>
              <a:t> to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</a:t>
            </a:r>
          </a:p>
          <a:p>
            <a:pPr lvl="0"/>
            <a:r>
              <a:rPr lang="hr-HR" dirty="0" err="1"/>
              <a:t>Objective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: to </a:t>
            </a:r>
            <a:r>
              <a:rPr lang="hr-HR" dirty="0" err="1"/>
              <a:t>optimize</a:t>
            </a:r>
            <a:r>
              <a:rPr lang="hr-HR" dirty="0"/>
              <a:t> a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thereby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intrinsic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means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enabling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to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PRM’s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translate</a:t>
            </a:r>
            <a:r>
              <a:rPr lang="hr-HR" dirty="0"/>
              <a:t> a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intrinsic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biological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personal </a:t>
            </a:r>
            <a:r>
              <a:rPr lang="hr-HR" dirty="0" err="1"/>
              <a:t>factors</a:t>
            </a:r>
            <a:r>
              <a:rPr lang="hr-HR" dirty="0"/>
              <a:t>.  </a:t>
            </a:r>
          </a:p>
          <a:p>
            <a:pPr lvl="0"/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starting</a:t>
            </a:r>
            <a:r>
              <a:rPr lang="hr-HR" dirty="0"/>
              <a:t> </a:t>
            </a:r>
            <a:r>
              <a:rPr lang="hr-HR" dirty="0" err="1"/>
              <a:t>point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anticipated</a:t>
            </a:r>
            <a:r>
              <a:rPr lang="hr-HR" dirty="0"/>
              <a:t> </a:t>
            </a:r>
            <a:r>
              <a:rPr lang="hr-HR" dirty="0" err="1"/>
              <a:t>outcome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 for </a:t>
            </a:r>
            <a:r>
              <a:rPr lang="hr-HR" dirty="0" err="1"/>
              <a:t>quality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098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ICF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functioning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40423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ICF, </a:t>
            </a:r>
            <a:r>
              <a:rPr lang="hr-HR" dirty="0" err="1"/>
              <a:t>intervention</a:t>
            </a:r>
            <a:r>
              <a:rPr lang="hr-HR" dirty="0"/>
              <a:t> </a:t>
            </a:r>
            <a:r>
              <a:rPr lang="hr-HR" dirty="0" err="1"/>
              <a:t>targets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specified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comorbidities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relevant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themselves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specified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International </a:t>
            </a:r>
            <a:r>
              <a:rPr lang="hr-HR" dirty="0" err="1"/>
              <a:t>Classification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Health </a:t>
            </a:r>
            <a:r>
              <a:rPr lang="hr-HR" dirty="0" err="1"/>
              <a:t>Interventions</a:t>
            </a:r>
            <a:r>
              <a:rPr lang="hr-HR" dirty="0"/>
              <a:t> (ICHI).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joint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ICF, </a:t>
            </a:r>
            <a:r>
              <a:rPr lang="hr-HR" dirty="0" err="1"/>
              <a:t>the</a:t>
            </a:r>
            <a:r>
              <a:rPr lang="hr-HR" dirty="0"/>
              <a:t> ICD </a:t>
            </a:r>
            <a:r>
              <a:rPr lang="hr-HR" dirty="0" err="1"/>
              <a:t>and</a:t>
            </a:r>
            <a:r>
              <a:rPr lang="hr-HR" dirty="0"/>
              <a:t> ICHI </a:t>
            </a:r>
            <a:r>
              <a:rPr lang="hr-HR" dirty="0" err="1"/>
              <a:t>thereby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for a </a:t>
            </a:r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standardized</a:t>
            </a:r>
            <a:r>
              <a:rPr lang="hr-HR" dirty="0"/>
              <a:t> </a:t>
            </a:r>
            <a:r>
              <a:rPr lang="hr-HR" dirty="0" err="1"/>
              <a:t>coding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cycle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foster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day</a:t>
            </a:r>
            <a:r>
              <a:rPr lang="hr-HR" dirty="0"/>
              <a:t>-to-</a:t>
            </a:r>
            <a:r>
              <a:rPr lang="hr-HR" dirty="0" err="1"/>
              <a:t>day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UEMS-PRM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leading</a:t>
            </a:r>
            <a:r>
              <a:rPr lang="hr-HR" dirty="0"/>
              <a:t> a European </a:t>
            </a:r>
            <a:r>
              <a:rPr lang="hr-HR" dirty="0" err="1"/>
              <a:t>effort</a:t>
            </a:r>
            <a:r>
              <a:rPr lang="hr-HR" dirty="0"/>
              <a:t> </a:t>
            </a:r>
            <a:r>
              <a:rPr lang="hr-HR" dirty="0" err="1"/>
              <a:t>towards</a:t>
            </a:r>
            <a:r>
              <a:rPr lang="hr-HR" dirty="0"/>
              <a:t> a system-wide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in</a:t>
            </a:r>
            <a:r>
              <a:rPr lang="hr-HR" dirty="0"/>
              <a:t> PRM,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at </a:t>
            </a:r>
            <a:r>
              <a:rPr lang="hr-HR" dirty="0" err="1"/>
              <a:t>large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governments</a:t>
            </a:r>
            <a:r>
              <a:rPr lang="hr-HR" dirty="0"/>
              <a:t>, </a:t>
            </a:r>
            <a:r>
              <a:rPr lang="hr-HR" dirty="0" err="1"/>
              <a:t>non-governmental</a:t>
            </a:r>
            <a:r>
              <a:rPr lang="hr-HR" dirty="0"/>
              <a:t> </a:t>
            </a:r>
            <a:r>
              <a:rPr lang="hr-HR" dirty="0" err="1"/>
              <a:t>actors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sector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effort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aligned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International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Medicine (ISPRM)’s </a:t>
            </a:r>
            <a:r>
              <a:rPr lang="hr-HR" dirty="0" err="1"/>
              <a:t>work</a:t>
            </a:r>
            <a:r>
              <a:rPr lang="hr-HR" dirty="0"/>
              <a:t>-plan </a:t>
            </a:r>
            <a:r>
              <a:rPr lang="hr-HR" dirty="0" err="1"/>
              <a:t>with</a:t>
            </a:r>
            <a:r>
              <a:rPr lang="hr-HR" dirty="0"/>
              <a:t> WHO.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021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Disability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WHO’s</a:t>
            </a:r>
            <a:r>
              <a:rPr lang="hr-HR" sz="4000" dirty="0"/>
              <a:t> ICF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Disability</a:t>
            </a:r>
            <a:r>
              <a:rPr lang="hr-HR" dirty="0"/>
              <a:t> - a problem 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performing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 he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wants</a:t>
            </a:r>
            <a:r>
              <a:rPr lang="hr-HR" dirty="0"/>
              <a:t> to do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how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— a </a:t>
            </a:r>
            <a:r>
              <a:rPr lang="hr-HR" dirty="0" err="1"/>
              <a:t>disease</a:t>
            </a:r>
            <a:r>
              <a:rPr lang="hr-HR" dirty="0"/>
              <a:t>,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 — </a:t>
            </a:r>
            <a:r>
              <a:rPr lang="hr-HR" dirty="0" err="1"/>
              <a:t>affects</a:t>
            </a:r>
            <a:r>
              <a:rPr lang="hr-HR" dirty="0"/>
              <a:t>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act</a:t>
            </a:r>
            <a:r>
              <a:rPr lang="hr-HR" dirty="0"/>
              <a:t> </a:t>
            </a:r>
            <a:r>
              <a:rPr lang="hr-HR" dirty="0" err="1"/>
              <a:t>either</a:t>
            </a:r>
            <a:r>
              <a:rPr lang="hr-HR" dirty="0"/>
              <a:t> as </a:t>
            </a:r>
            <a:r>
              <a:rPr lang="hr-HR" dirty="0" err="1"/>
              <a:t>barriers</a:t>
            </a:r>
            <a:r>
              <a:rPr lang="hr-HR" dirty="0"/>
              <a:t> (</a:t>
            </a:r>
            <a:r>
              <a:rPr lang="hr-HR" dirty="0" err="1"/>
              <a:t>limiting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)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facilitators</a:t>
            </a:r>
            <a:r>
              <a:rPr lang="hr-HR" dirty="0"/>
              <a:t> (</a:t>
            </a:r>
            <a:r>
              <a:rPr lang="hr-HR" dirty="0" err="1"/>
              <a:t>enhancing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).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clearly</a:t>
            </a:r>
            <a:r>
              <a:rPr lang="hr-HR" dirty="0"/>
              <a:t> </a:t>
            </a:r>
            <a:r>
              <a:rPr lang="hr-HR" dirty="0" err="1"/>
              <a:t>distinguishes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result</a:t>
            </a:r>
            <a:r>
              <a:rPr lang="hr-HR" dirty="0"/>
              <a:t> </a:t>
            </a:r>
            <a:r>
              <a:rPr lang="hr-HR" dirty="0" err="1"/>
              <a:t>entirely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(</a:t>
            </a:r>
            <a:r>
              <a:rPr lang="hr-HR" dirty="0" err="1"/>
              <a:t>capacity</a:t>
            </a:r>
            <a:r>
              <a:rPr lang="hr-HR" dirty="0"/>
              <a:t>)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arising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personal </a:t>
            </a:r>
            <a:r>
              <a:rPr lang="hr-HR" dirty="0" err="1"/>
              <a:t>factors</a:t>
            </a:r>
            <a:r>
              <a:rPr lang="hr-HR" dirty="0"/>
              <a:t> (</a:t>
            </a:r>
            <a:r>
              <a:rPr lang="hr-HR" dirty="0" err="1"/>
              <a:t>performance</a:t>
            </a:r>
            <a:r>
              <a:rPr lang="hr-HR" dirty="0"/>
              <a:t>).</a:t>
            </a:r>
          </a:p>
          <a:p>
            <a:pPr lvl="0"/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 </a:t>
            </a:r>
            <a:r>
              <a:rPr lang="hr-HR" dirty="0" err="1"/>
              <a:t>address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attempt</a:t>
            </a:r>
            <a:r>
              <a:rPr lang="hr-HR" dirty="0"/>
              <a:t> to </a:t>
            </a:r>
            <a:r>
              <a:rPr lang="hr-HR" dirty="0" err="1"/>
              <a:t>eliminate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ameliorate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3014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1738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BACKGROUND OF PHYSICAL AND REHABILITATION MEDICINE  Definitions and concepts of Physical and Rehabilitation Medicine</vt:lpstr>
      <vt:lpstr>Introduction</vt:lpstr>
      <vt:lpstr>Functioning, WHO’s health information reference</vt:lpstr>
      <vt:lpstr>Functioning, WHO’s operationalization of health</vt:lpstr>
      <vt:lpstr> The framework of functioning and disability in the International Classification of Functioning, Disability and Health </vt:lpstr>
      <vt:lpstr> Practical tools to implement the ICF in clinical practice, service provision and payment, policy and research </vt:lpstr>
      <vt:lpstr>The ICF and functioning in Rehabilitation</vt:lpstr>
      <vt:lpstr>The ICF and functioning in Rehabilitation</vt:lpstr>
      <vt:lpstr>Disability and WHO’s ICF</vt:lpstr>
      <vt:lpstr>Disability epidemiology</vt:lpstr>
      <vt:lpstr>Disability interventions</vt:lpstr>
      <vt:lpstr>Disability evaluation</vt:lpstr>
      <vt:lpstr>Disability – two societal perspectives</vt:lpstr>
      <vt:lpstr>Rehabilitation is a main health strategy of the health system</vt:lpstr>
      <vt:lpstr>The emergence of rehabilitation as the key health strategy of the 21st century</vt:lpstr>
      <vt:lpstr>Defining rehabilitation based on the ICF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21</cp:revision>
  <dcterms:created xsi:type="dcterms:W3CDTF">2018-08-21T19:55:07Z</dcterms:created>
  <dcterms:modified xsi:type="dcterms:W3CDTF">2018-08-23T18:41:32Z</dcterms:modified>
</cp:coreProperties>
</file>